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5143500" type="screen16x9"/>
  <p:notesSz cx="6858000" cy="9144000"/>
  <p:embeddedFontLst>
    <p:embeddedFont>
      <p:font typeface="Poppins" panose="020B0604020202020204" charset="0"/>
      <p:regular r:id="rId21"/>
      <p:bold r:id="rId22"/>
      <p:italic r:id="rId23"/>
      <p:boldItalic r:id="rId24"/>
    </p:embeddedFont>
    <p:embeddedFont>
      <p:font typeface="Figtree" panose="020B060402020202020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4" roundtripDataSignature="AMtx7mhdghPoM/CM445brErkkeILREMxt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0C97767-05E8-4093-898D-A6A8DDF55963}">
  <a:tblStyle styleId="{00C97767-05E8-4093-898D-A6A8DDF55963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C2777723-C0BF-48B1-808D-FFB674A6AF6D}" styleName="Table_1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AEDF0"/>
          </a:solidFill>
        </a:fill>
      </a:tcStyle>
    </a:wholeTbl>
    <a:band1H>
      <a:tcTxStyle b="off" i="off"/>
      <a:tcStyle>
        <a:tcBdr/>
        <a:fill>
          <a:solidFill>
            <a:srgbClr val="D4D8E0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D4D8E0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2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2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4" d="100"/>
          <a:sy n="144" d="100"/>
        </p:scale>
        <p:origin x="654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5" name="Google Shape;11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38a177f9075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25" name="Google Shape;225;g38a177f9075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38a177f9075_0_1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33" name="Google Shape;233;g38a177f9075_0_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38a177f9075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41" name="Google Shape;241;g38a177f9075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48" name="Google Shape;24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38a177f9075_0_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56" name="Google Shape;256;g38a177f9075_0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38a177f9075_0_1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71" name="Google Shape;271;g38a177f9075_0_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38a177f9075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78" name="Google Shape;278;g38a177f9075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5" name="Google Shape;285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5" name="Google Shape;295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" name="Google Shape;13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2" name="Google Shape;15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9" name="Google Shape;16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9" name="Google Shape;17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9" name="Google Shape;18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8" name="Google Shape;19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207" name="Google Shape;20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16"/>
          <p:cNvSpPr txBox="1">
            <a:spLocks noGrp="1"/>
          </p:cNvSpPr>
          <p:nvPr>
            <p:ph type="ctrTitle"/>
          </p:nvPr>
        </p:nvSpPr>
        <p:spPr>
          <a:xfrm>
            <a:off x="972300" y="1482800"/>
            <a:ext cx="7199400" cy="14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4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16"/>
          <p:cNvSpPr txBox="1">
            <a:spLocks noGrp="1"/>
          </p:cNvSpPr>
          <p:nvPr>
            <p:ph type="subTitle" idx="1"/>
          </p:nvPr>
        </p:nvSpPr>
        <p:spPr>
          <a:xfrm>
            <a:off x="972300" y="3239202"/>
            <a:ext cx="7199400" cy="4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12" name="Google Shape;12;p16"/>
          <p:cNvGrpSpPr/>
          <p:nvPr/>
        </p:nvGrpSpPr>
        <p:grpSpPr>
          <a:xfrm>
            <a:off x="-6825" y="1613"/>
            <a:ext cx="9163538" cy="5147081"/>
            <a:chOff x="-21325" y="-6819"/>
            <a:chExt cx="9163538" cy="5147081"/>
          </a:xfrm>
        </p:grpSpPr>
        <p:grpSp>
          <p:nvGrpSpPr>
            <p:cNvPr id="13" name="Google Shape;13;p16"/>
            <p:cNvGrpSpPr/>
            <p:nvPr/>
          </p:nvGrpSpPr>
          <p:grpSpPr>
            <a:xfrm>
              <a:off x="2626712" y="4610687"/>
              <a:ext cx="6515501" cy="529575"/>
              <a:chOff x="2626712" y="4610687"/>
              <a:chExt cx="6515501" cy="529575"/>
            </a:xfrm>
          </p:grpSpPr>
          <p:pic>
            <p:nvPicPr>
              <p:cNvPr id="14" name="Google Shape;14;p16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 rot="10800000">
                <a:off x="2626712" y="4610687"/>
                <a:ext cx="6515501" cy="5295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5" name="Google Shape;15;p16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 rot="10800000">
                <a:off x="7293388" y="4840980"/>
                <a:ext cx="1585464" cy="690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6" name="Google Shape;16;p16"/>
            <p:cNvGrpSpPr/>
            <p:nvPr/>
          </p:nvGrpSpPr>
          <p:grpSpPr>
            <a:xfrm>
              <a:off x="-21325" y="-6819"/>
              <a:ext cx="6523526" cy="536050"/>
              <a:chOff x="-21325" y="-6819"/>
              <a:chExt cx="6523526" cy="536050"/>
            </a:xfrm>
          </p:grpSpPr>
          <p:pic>
            <p:nvPicPr>
              <p:cNvPr id="17" name="Google Shape;17;p16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-21325" y="-6819"/>
                <a:ext cx="6523526" cy="5360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8" name="Google Shape;18;p16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243800" y="239786"/>
                <a:ext cx="1585464" cy="690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19" name="Google Shape;19;p16"/>
          <p:cNvGrpSpPr/>
          <p:nvPr/>
        </p:nvGrpSpPr>
        <p:grpSpPr>
          <a:xfrm>
            <a:off x="-6819" y="-7400"/>
            <a:ext cx="9157638" cy="5158300"/>
            <a:chOff x="0" y="0"/>
            <a:chExt cx="9157638" cy="5158300"/>
          </a:xfrm>
        </p:grpSpPr>
        <p:pic>
          <p:nvPicPr>
            <p:cNvPr id="20" name="Google Shape;20;p16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906088" y="0"/>
              <a:ext cx="1251550" cy="12515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Google Shape;21;p16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0" y="3906750"/>
              <a:ext cx="1251550" cy="125155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25"/>
          <p:cNvSpPr txBox="1">
            <a:spLocks noGrp="1"/>
          </p:cNvSpPr>
          <p:nvPr>
            <p:ph type="title"/>
          </p:nvPr>
        </p:nvSpPr>
        <p:spPr>
          <a:xfrm>
            <a:off x="2135550" y="1189100"/>
            <a:ext cx="4872900" cy="19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5"/>
          <p:cNvSpPr txBox="1">
            <a:spLocks noGrp="1"/>
          </p:cNvSpPr>
          <p:nvPr>
            <p:ph type="subTitle" idx="1"/>
          </p:nvPr>
        </p:nvSpPr>
        <p:spPr>
          <a:xfrm>
            <a:off x="2135550" y="3153500"/>
            <a:ext cx="4872900" cy="67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grpSp>
        <p:nvGrpSpPr>
          <p:cNvPr id="94" name="Google Shape;94;p25"/>
          <p:cNvGrpSpPr/>
          <p:nvPr/>
        </p:nvGrpSpPr>
        <p:grpSpPr>
          <a:xfrm>
            <a:off x="-1" y="2100"/>
            <a:ext cx="9144001" cy="5141388"/>
            <a:chOff x="-1" y="2100"/>
            <a:chExt cx="9144001" cy="5141388"/>
          </a:xfrm>
        </p:grpSpPr>
        <p:pic>
          <p:nvPicPr>
            <p:cNvPr id="95" name="Google Shape;95;p2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5400000" flipH="1">
              <a:off x="8171225" y="2100"/>
              <a:ext cx="972775" cy="9727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6" name="Google Shape;96;p25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5400000" flipH="1">
              <a:off x="-1" y="4170713"/>
              <a:ext cx="972775" cy="9727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7" name="Google Shape;97;p25"/>
          <p:cNvGrpSpPr/>
          <p:nvPr/>
        </p:nvGrpSpPr>
        <p:grpSpPr>
          <a:xfrm rot="10800000">
            <a:off x="0" y="2100"/>
            <a:ext cx="4881173" cy="365700"/>
            <a:chOff x="4261050" y="4610675"/>
            <a:chExt cx="4881173" cy="365700"/>
          </a:xfrm>
        </p:grpSpPr>
        <p:pic>
          <p:nvPicPr>
            <p:cNvPr id="98" name="Google Shape;98;p25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rot="10800000">
              <a:off x="4261050" y="4610675"/>
              <a:ext cx="4881173" cy="3657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9" name="Google Shape;99;p25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 rot="10800000">
              <a:off x="7293388" y="4759030"/>
              <a:ext cx="1585464" cy="690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6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102" name="Google Shape;102;p26"/>
          <p:cNvSpPr txBox="1">
            <a:spLocks noGrp="1"/>
          </p:cNvSpPr>
          <p:nvPr>
            <p:ph type="title"/>
          </p:nvPr>
        </p:nvSpPr>
        <p:spPr>
          <a:xfrm>
            <a:off x="720000" y="4014450"/>
            <a:ext cx="7704000" cy="572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27"/>
          <p:cNvPicPr preferRelativeResize="0"/>
          <p:nvPr/>
        </p:nvPicPr>
        <p:blipFill rotWithShape="1">
          <a:blip r:embed="rId3">
            <a:alphaModFix/>
          </a:blip>
          <a:srcRect t="128" b="129"/>
          <a:stretch/>
        </p:blipFill>
        <p:spPr>
          <a:xfrm rot="-5400000">
            <a:off x="-145124" y="3582752"/>
            <a:ext cx="1716695" cy="13079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06088" y="-13650"/>
            <a:ext cx="1251550" cy="12515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8" name="Google Shape;108;p27"/>
          <p:cNvGrpSpPr/>
          <p:nvPr/>
        </p:nvGrpSpPr>
        <p:grpSpPr>
          <a:xfrm>
            <a:off x="0" y="-13638"/>
            <a:ext cx="8878852" cy="4923618"/>
            <a:chOff x="0" y="-13638"/>
            <a:chExt cx="8878852" cy="4923618"/>
          </a:xfrm>
        </p:grpSpPr>
        <p:pic>
          <p:nvPicPr>
            <p:cNvPr id="109" name="Google Shape;109;p27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rot="10800000">
              <a:off x="7293388" y="4840980"/>
              <a:ext cx="1585464" cy="6900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10" name="Google Shape;110;p27"/>
            <p:cNvGrpSpPr/>
            <p:nvPr/>
          </p:nvGrpSpPr>
          <p:grpSpPr>
            <a:xfrm>
              <a:off x="0" y="-13638"/>
              <a:ext cx="6523526" cy="536050"/>
              <a:chOff x="0" y="-13638"/>
              <a:chExt cx="6523526" cy="536050"/>
            </a:xfrm>
          </p:grpSpPr>
          <p:pic>
            <p:nvPicPr>
              <p:cNvPr id="111" name="Google Shape;111;p27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0" y="-13638"/>
                <a:ext cx="6523526" cy="5360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12" name="Google Shape;112;p27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265125" y="232968"/>
                <a:ext cx="1585464" cy="690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17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7"/>
          <p:cNvSpPr txBox="1">
            <a:spLocks noGrp="1"/>
          </p:cNvSpPr>
          <p:nvPr>
            <p:ph type="subTitle" idx="1"/>
          </p:nvPr>
        </p:nvSpPr>
        <p:spPr>
          <a:xfrm>
            <a:off x="3553500" y="3054555"/>
            <a:ext cx="4787100" cy="90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7"/>
          <p:cNvSpPr txBox="1">
            <a:spLocks noGrp="1"/>
          </p:cNvSpPr>
          <p:nvPr>
            <p:ph type="subTitle" idx="2"/>
          </p:nvPr>
        </p:nvSpPr>
        <p:spPr>
          <a:xfrm>
            <a:off x="3553500" y="1649136"/>
            <a:ext cx="4787100" cy="90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7"/>
          <p:cNvSpPr txBox="1">
            <a:spLocks noGrp="1"/>
          </p:cNvSpPr>
          <p:nvPr>
            <p:ph type="subTitle" idx="3"/>
          </p:nvPr>
        </p:nvSpPr>
        <p:spPr>
          <a:xfrm>
            <a:off x="1859700" y="1649136"/>
            <a:ext cx="1541400" cy="90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800" b="1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9pPr>
          </a:lstStyle>
          <a:p>
            <a:endParaRPr/>
          </a:p>
        </p:txBody>
      </p:sp>
      <p:sp>
        <p:nvSpPr>
          <p:cNvPr id="28" name="Google Shape;28;p17"/>
          <p:cNvSpPr txBox="1">
            <a:spLocks noGrp="1"/>
          </p:cNvSpPr>
          <p:nvPr>
            <p:ph type="subTitle" idx="4"/>
          </p:nvPr>
        </p:nvSpPr>
        <p:spPr>
          <a:xfrm>
            <a:off x="1859700" y="3054549"/>
            <a:ext cx="1541400" cy="90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800" b="1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9pPr>
          </a:lstStyle>
          <a:p>
            <a:endParaRPr/>
          </a:p>
        </p:txBody>
      </p:sp>
      <p:grpSp>
        <p:nvGrpSpPr>
          <p:cNvPr id="29" name="Google Shape;29;p17"/>
          <p:cNvGrpSpPr/>
          <p:nvPr/>
        </p:nvGrpSpPr>
        <p:grpSpPr>
          <a:xfrm rot="10800000">
            <a:off x="2620475" y="4773475"/>
            <a:ext cx="6523526" cy="369900"/>
            <a:chOff x="0" y="0"/>
            <a:chExt cx="6523526" cy="369900"/>
          </a:xfrm>
        </p:grpSpPr>
        <p:pic>
          <p:nvPicPr>
            <p:cNvPr id="30" name="Google Shape;30;p1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0"/>
              <a:ext cx="6523526" cy="3699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" name="Google Shape;31;p17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65125" y="150455"/>
              <a:ext cx="1585464" cy="690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2" name="Google Shape;32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4170737"/>
            <a:ext cx="972775" cy="972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18"/>
          <p:cNvSpPr txBox="1">
            <a:spLocks noGrp="1"/>
          </p:cNvSpPr>
          <p:nvPr>
            <p:ph type="title"/>
          </p:nvPr>
        </p:nvSpPr>
        <p:spPr>
          <a:xfrm>
            <a:off x="720000" y="538492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8"/>
          <p:cNvSpPr txBox="1">
            <a:spLocks noGrp="1"/>
          </p:cNvSpPr>
          <p:nvPr>
            <p:ph type="subTitle" idx="1"/>
          </p:nvPr>
        </p:nvSpPr>
        <p:spPr>
          <a:xfrm>
            <a:off x="709750" y="2636600"/>
            <a:ext cx="2225700" cy="196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8"/>
          <p:cNvSpPr txBox="1">
            <a:spLocks noGrp="1"/>
          </p:cNvSpPr>
          <p:nvPr>
            <p:ph type="subTitle" idx="2"/>
          </p:nvPr>
        </p:nvSpPr>
        <p:spPr>
          <a:xfrm>
            <a:off x="3457413" y="2636600"/>
            <a:ext cx="2225700" cy="196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8"/>
          <p:cNvSpPr txBox="1">
            <a:spLocks noGrp="1"/>
          </p:cNvSpPr>
          <p:nvPr>
            <p:ph type="subTitle" idx="3"/>
          </p:nvPr>
        </p:nvSpPr>
        <p:spPr>
          <a:xfrm>
            <a:off x="6205076" y="2636600"/>
            <a:ext cx="2225700" cy="196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8"/>
          <p:cNvSpPr txBox="1">
            <a:spLocks noGrp="1"/>
          </p:cNvSpPr>
          <p:nvPr>
            <p:ph type="subTitle" idx="4"/>
          </p:nvPr>
        </p:nvSpPr>
        <p:spPr>
          <a:xfrm>
            <a:off x="709758" y="2073291"/>
            <a:ext cx="2225700" cy="7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800" b="1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9pPr>
          </a:lstStyle>
          <a:p>
            <a:endParaRPr/>
          </a:p>
        </p:txBody>
      </p:sp>
      <p:sp>
        <p:nvSpPr>
          <p:cNvPr id="40" name="Google Shape;40;p18"/>
          <p:cNvSpPr txBox="1">
            <a:spLocks noGrp="1"/>
          </p:cNvSpPr>
          <p:nvPr>
            <p:ph type="subTitle" idx="5"/>
          </p:nvPr>
        </p:nvSpPr>
        <p:spPr>
          <a:xfrm>
            <a:off x="3459159" y="2073291"/>
            <a:ext cx="2225700" cy="7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800" b="1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9pPr>
          </a:lstStyle>
          <a:p>
            <a:endParaRPr/>
          </a:p>
        </p:txBody>
      </p:sp>
      <p:sp>
        <p:nvSpPr>
          <p:cNvPr id="41" name="Google Shape;41;p18"/>
          <p:cNvSpPr txBox="1">
            <a:spLocks noGrp="1"/>
          </p:cNvSpPr>
          <p:nvPr>
            <p:ph type="subTitle" idx="6"/>
          </p:nvPr>
        </p:nvSpPr>
        <p:spPr>
          <a:xfrm>
            <a:off x="6205085" y="2073291"/>
            <a:ext cx="2225700" cy="7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800" b="1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9pPr>
          </a:lstStyle>
          <a:p>
            <a:endParaRPr/>
          </a:p>
        </p:txBody>
      </p:sp>
      <p:pic>
        <p:nvPicPr>
          <p:cNvPr id="42" name="Google Shape;42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400000">
            <a:off x="8171200" y="4170725"/>
            <a:ext cx="972775" cy="9727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3" name="Google Shape;43;p18"/>
          <p:cNvGrpSpPr/>
          <p:nvPr/>
        </p:nvGrpSpPr>
        <p:grpSpPr>
          <a:xfrm flipH="1">
            <a:off x="2620475" y="0"/>
            <a:ext cx="6523526" cy="369900"/>
            <a:chOff x="0" y="0"/>
            <a:chExt cx="6523526" cy="369900"/>
          </a:xfrm>
        </p:grpSpPr>
        <p:pic>
          <p:nvPicPr>
            <p:cNvPr id="44" name="Google Shape;44;p18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0" y="0"/>
              <a:ext cx="6523526" cy="3699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5" name="Google Shape;45;p18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265125" y="150455"/>
              <a:ext cx="1585464" cy="690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oogle Shape;47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19"/>
          <p:cNvSpPr txBox="1">
            <a:spLocks noGrp="1"/>
          </p:cNvSpPr>
          <p:nvPr>
            <p:ph type="title"/>
          </p:nvPr>
        </p:nvSpPr>
        <p:spPr>
          <a:xfrm>
            <a:off x="713225" y="987538"/>
            <a:ext cx="4294800" cy="10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9"/>
          <p:cNvSpPr txBox="1">
            <a:spLocks noGrp="1"/>
          </p:cNvSpPr>
          <p:nvPr>
            <p:ph type="subTitle" idx="1"/>
          </p:nvPr>
        </p:nvSpPr>
        <p:spPr>
          <a:xfrm>
            <a:off x="713225" y="2109663"/>
            <a:ext cx="4294800" cy="250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/>
            </a:lvl1pPr>
            <a:lvl2pPr lv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AutoNum type="alphaLcPeriod"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AutoNum type="romanLcPeriod"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AutoNum type="arabicPeriod"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AutoNum type="alphaLcPeriod"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AutoNum type="romanLcPeriod"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AutoNum type="arabicPeriod"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AutoNum type="alphaLcPeriod"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AutoNum type="romanLcPeriod"/>
              <a:defRPr/>
            </a:lvl9pPr>
          </a:lstStyle>
          <a:p>
            <a:endParaRPr/>
          </a:p>
        </p:txBody>
      </p:sp>
      <p:sp>
        <p:nvSpPr>
          <p:cNvPr id="50" name="Google Shape;50;p19"/>
          <p:cNvSpPr>
            <a:spLocks noGrp="1"/>
          </p:cNvSpPr>
          <p:nvPr>
            <p:ph type="pic" idx="2"/>
          </p:nvPr>
        </p:nvSpPr>
        <p:spPr>
          <a:xfrm>
            <a:off x="5643775" y="539500"/>
            <a:ext cx="2787000" cy="4064400"/>
          </a:xfrm>
          <a:prstGeom prst="round2DiagRect">
            <a:avLst>
              <a:gd name="adj1" fmla="val 16667"/>
              <a:gd name="adj2" fmla="val 0"/>
            </a:avLst>
          </a:prstGeom>
          <a:noFill/>
          <a:ln>
            <a:noFill/>
          </a:ln>
        </p:spPr>
      </p:sp>
      <p:pic>
        <p:nvPicPr>
          <p:cNvPr id="51" name="Google Shape;51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 flipH="1">
            <a:off x="-25" y="4170725"/>
            <a:ext cx="972775" cy="972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19"/>
          <p:cNvPicPr preferRelativeResize="0"/>
          <p:nvPr/>
        </p:nvPicPr>
        <p:blipFill rotWithShape="1">
          <a:blip r:embed="rId4">
            <a:alphaModFix/>
          </a:blip>
          <a:srcRect t="128" b="129"/>
          <a:stretch/>
        </p:blipFill>
        <p:spPr>
          <a:xfrm rot="-5400000">
            <a:off x="7509601" y="3503753"/>
            <a:ext cx="1716695" cy="130794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3" name="Google Shape;53;p19"/>
          <p:cNvGrpSpPr/>
          <p:nvPr/>
        </p:nvGrpSpPr>
        <p:grpSpPr>
          <a:xfrm>
            <a:off x="0" y="0"/>
            <a:ext cx="5837899" cy="536050"/>
            <a:chOff x="0" y="0"/>
            <a:chExt cx="5837899" cy="536050"/>
          </a:xfrm>
        </p:grpSpPr>
        <p:pic>
          <p:nvPicPr>
            <p:cNvPr id="54" name="Google Shape;54;p19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0" y="0"/>
              <a:ext cx="5837899" cy="5360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5" name="Google Shape;55;p19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265125" y="246605"/>
              <a:ext cx="1585464" cy="690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20"/>
          <p:cNvPicPr preferRelativeResize="0"/>
          <p:nvPr/>
        </p:nvPicPr>
        <p:blipFill rotWithShape="1">
          <a:blip r:embed="rId3">
            <a:alphaModFix/>
          </a:blip>
          <a:srcRect l="73637" t="128" b="129"/>
          <a:stretch/>
        </p:blipFill>
        <p:spPr>
          <a:xfrm>
            <a:off x="8632789" y="38875"/>
            <a:ext cx="452574" cy="130795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9" name="Google Shape;59;p20"/>
          <p:cNvGrpSpPr/>
          <p:nvPr/>
        </p:nvGrpSpPr>
        <p:grpSpPr>
          <a:xfrm>
            <a:off x="-26" y="-20456"/>
            <a:ext cx="972776" cy="5162894"/>
            <a:chOff x="-26" y="-20456"/>
            <a:chExt cx="972776" cy="5162894"/>
          </a:xfrm>
        </p:grpSpPr>
        <p:pic>
          <p:nvPicPr>
            <p:cNvPr id="60" name="Google Shape;60;p20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flipH="1">
              <a:off x="-25" y="-20456"/>
              <a:ext cx="972775" cy="9727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" name="Google Shape;61;p20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rot="5400000" flipH="1">
              <a:off x="-26" y="4169663"/>
              <a:ext cx="972775" cy="9727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2" name="Google Shape;62;p20"/>
          <p:cNvGrpSpPr/>
          <p:nvPr/>
        </p:nvGrpSpPr>
        <p:grpSpPr>
          <a:xfrm rot="10800000">
            <a:off x="5368113" y="4784100"/>
            <a:ext cx="3789523" cy="359400"/>
            <a:chOff x="-13638" y="0"/>
            <a:chExt cx="3789523" cy="359400"/>
          </a:xfrm>
        </p:grpSpPr>
        <p:pic>
          <p:nvPicPr>
            <p:cNvPr id="63" name="Google Shape;63;p20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-13638" y="0"/>
              <a:ext cx="3789523" cy="359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4" name="Google Shape;64;p20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265125" y="145205"/>
              <a:ext cx="1585464" cy="690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71225" y="0"/>
            <a:ext cx="972775" cy="9727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8" name="Google Shape;68;p21"/>
          <p:cNvGrpSpPr/>
          <p:nvPr/>
        </p:nvGrpSpPr>
        <p:grpSpPr>
          <a:xfrm>
            <a:off x="4303195" y="4617494"/>
            <a:ext cx="4845850" cy="529600"/>
            <a:chOff x="4296376" y="4610675"/>
            <a:chExt cx="4845850" cy="529600"/>
          </a:xfrm>
        </p:grpSpPr>
        <p:pic>
          <p:nvPicPr>
            <p:cNvPr id="69" name="Google Shape;69;p2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10800000">
              <a:off x="4296376" y="4610675"/>
              <a:ext cx="4845850" cy="5296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0" name="Google Shape;70;p21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rot="10800000">
              <a:off x="7293388" y="4840980"/>
              <a:ext cx="1585464" cy="69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1" name="Google Shape;71;p21"/>
          <p:cNvSpPr txBox="1">
            <a:spLocks noGrp="1"/>
          </p:cNvSpPr>
          <p:nvPr>
            <p:ph type="title"/>
          </p:nvPr>
        </p:nvSpPr>
        <p:spPr>
          <a:xfrm>
            <a:off x="4047175" y="2409650"/>
            <a:ext cx="4383600" cy="139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2" name="Google Shape;72;p21"/>
          <p:cNvSpPr txBox="1">
            <a:spLocks noGrp="1"/>
          </p:cNvSpPr>
          <p:nvPr>
            <p:ph type="title" idx="2"/>
          </p:nvPr>
        </p:nvSpPr>
        <p:spPr>
          <a:xfrm>
            <a:off x="5690275" y="1037350"/>
            <a:ext cx="1097400" cy="1097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21"/>
          <p:cNvSpPr>
            <a:spLocks noGrp="1"/>
          </p:cNvSpPr>
          <p:nvPr>
            <p:ph type="pic" idx="3"/>
          </p:nvPr>
        </p:nvSpPr>
        <p:spPr>
          <a:xfrm>
            <a:off x="713225" y="539500"/>
            <a:ext cx="2760600" cy="4064400"/>
          </a:xfrm>
          <a:prstGeom prst="round2DiagRect">
            <a:avLst>
              <a:gd name="adj1" fmla="val 16667"/>
              <a:gd name="adj2" fmla="val 0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_ONLY_2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22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pic>
        <p:nvPicPr>
          <p:cNvPr id="77" name="Google Shape;77;p22"/>
          <p:cNvPicPr preferRelativeResize="0"/>
          <p:nvPr/>
        </p:nvPicPr>
        <p:blipFill rotWithShape="1">
          <a:blip r:embed="rId3">
            <a:alphaModFix/>
          </a:blip>
          <a:srcRect l="14812" b="34261"/>
          <a:stretch/>
        </p:blipFill>
        <p:spPr>
          <a:xfrm rot="10800000">
            <a:off x="7654149" y="-40526"/>
            <a:ext cx="1506076" cy="88782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8" name="Google Shape;78;p22"/>
          <p:cNvGrpSpPr/>
          <p:nvPr/>
        </p:nvGrpSpPr>
        <p:grpSpPr>
          <a:xfrm flipH="1">
            <a:off x="0" y="0"/>
            <a:ext cx="9144000" cy="5143512"/>
            <a:chOff x="0" y="0"/>
            <a:chExt cx="9144000" cy="5143512"/>
          </a:xfrm>
        </p:grpSpPr>
        <p:pic>
          <p:nvPicPr>
            <p:cNvPr id="79" name="Google Shape;79;p2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171225" y="0"/>
              <a:ext cx="972775" cy="9727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0" name="Google Shape;80;p2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0" y="4170737"/>
              <a:ext cx="972775" cy="97277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24"/>
          <p:cNvSpPr txBox="1">
            <a:spLocks noGrp="1"/>
          </p:cNvSpPr>
          <p:nvPr>
            <p:ph type="title"/>
          </p:nvPr>
        </p:nvSpPr>
        <p:spPr>
          <a:xfrm>
            <a:off x="2317950" y="1307100"/>
            <a:ext cx="4508100" cy="25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pic>
        <p:nvPicPr>
          <p:cNvPr id="85" name="Google Shape;85;p24"/>
          <p:cNvPicPr preferRelativeResize="0"/>
          <p:nvPr/>
        </p:nvPicPr>
        <p:blipFill rotWithShape="1">
          <a:blip r:embed="rId3">
            <a:alphaModFix/>
          </a:blip>
          <a:srcRect b="22420"/>
          <a:stretch/>
        </p:blipFill>
        <p:spPr>
          <a:xfrm rot="5400000">
            <a:off x="-257665" y="461283"/>
            <a:ext cx="1768000" cy="104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7890675" y="0"/>
            <a:ext cx="1251550" cy="12515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7" name="Google Shape;87;p24"/>
          <p:cNvGrpSpPr/>
          <p:nvPr/>
        </p:nvGrpSpPr>
        <p:grpSpPr>
          <a:xfrm>
            <a:off x="3881699" y="4752250"/>
            <a:ext cx="5260526" cy="388025"/>
            <a:chOff x="3881699" y="4752250"/>
            <a:chExt cx="5260526" cy="388025"/>
          </a:xfrm>
        </p:grpSpPr>
        <p:pic>
          <p:nvPicPr>
            <p:cNvPr id="88" name="Google Shape;88;p24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rot="10800000">
              <a:off x="3881699" y="4752250"/>
              <a:ext cx="5260526" cy="3880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9" name="Google Shape;89;p24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 rot="10800000">
              <a:off x="7293388" y="4911768"/>
              <a:ext cx="1585464" cy="690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5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"/>
              <a:buNone/>
              <a:defRPr sz="30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"/>
              <a:buNone/>
              <a:defRPr sz="30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"/>
              <a:buNone/>
              <a:defRPr sz="30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"/>
              <a:buNone/>
              <a:defRPr sz="30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"/>
              <a:buNone/>
              <a:defRPr sz="30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"/>
              <a:buNone/>
              <a:defRPr sz="30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"/>
              <a:buNone/>
              <a:defRPr sz="30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"/>
              <a:buNone/>
              <a:defRPr sz="30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"/>
              <a:buNone/>
              <a:defRPr sz="30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7" name="Google Shape;7;p15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Char char="●"/>
              <a:defRPr sz="12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Char char="○"/>
              <a:defRPr sz="12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Char char="■"/>
              <a:defRPr sz="12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Char char="●"/>
              <a:defRPr sz="12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Char char="○"/>
              <a:defRPr sz="12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Char char="■"/>
              <a:defRPr sz="12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Char char="●"/>
              <a:defRPr sz="12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Char char="○"/>
              <a:defRPr sz="12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Char char="■"/>
              <a:defRPr sz="12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jpg"/><Relationship Id="rId5" Type="http://schemas.openxmlformats.org/officeDocument/2006/relationships/image" Target="../media/image13.png"/><Relationship Id="rId4" Type="http://schemas.openxmlformats.org/officeDocument/2006/relationships/image" Target="../media/image15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"/>
          <p:cNvSpPr txBox="1">
            <a:spLocks noGrp="1"/>
          </p:cNvSpPr>
          <p:nvPr>
            <p:ph type="ctrTitle"/>
          </p:nvPr>
        </p:nvSpPr>
        <p:spPr>
          <a:xfrm>
            <a:off x="647835" y="1561888"/>
            <a:ext cx="7945558" cy="1545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3200" dirty="0"/>
              <a:t>СЦИНТИЛЛЯЦИОННЫЕ СВОЙСТВА ДЕТЕКТОРОВ С ДОБАВЛЕНИЕМ МЕТАЛЛООРГАНИЧЕСКИХ ДОБАВОК</a:t>
            </a:r>
          </a:p>
        </p:txBody>
      </p:sp>
      <p:sp>
        <p:nvSpPr>
          <p:cNvPr id="118" name="Google Shape;118;p1"/>
          <p:cNvSpPr txBox="1">
            <a:spLocks noGrp="1"/>
          </p:cNvSpPr>
          <p:nvPr>
            <p:ph type="subTitle" idx="1"/>
          </p:nvPr>
        </p:nvSpPr>
        <p:spPr>
          <a:xfrm>
            <a:off x="972300" y="3239202"/>
            <a:ext cx="7199400" cy="544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ru-RU" dirty="0">
                <a:latin typeface="Times New Roman"/>
                <a:ea typeface="Times New Roman"/>
                <a:cs typeface="Times New Roman"/>
                <a:sym typeface="Times New Roman"/>
              </a:rPr>
              <a:t>Институт физико-технических проблем </a:t>
            </a:r>
            <a:endParaRPr dirty="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ru-RU" dirty="0">
                <a:latin typeface="Times New Roman"/>
                <a:ea typeface="Times New Roman"/>
                <a:cs typeface="Times New Roman"/>
                <a:sym typeface="Times New Roman"/>
              </a:rPr>
              <a:t>Докладчик: </a:t>
            </a:r>
            <a:r>
              <a:rPr lang="ru-RU" dirty="0" smtClean="0">
                <a:latin typeface="Times New Roman"/>
                <a:ea typeface="Times New Roman"/>
                <a:cs typeface="Times New Roman"/>
                <a:sym typeface="Times New Roman"/>
              </a:rPr>
              <a:t>начальник ОПС</a:t>
            </a:r>
            <a:r>
              <a:rPr lang="ru-RU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  <a:cs typeface="Times New Roman"/>
                <a:sym typeface="Times New Roman"/>
              </a:rPr>
              <a:t>Бабин В.И.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19" name="Google Shape;119;p1" descr="im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37536" y="506655"/>
            <a:ext cx="1668327" cy="584299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"/>
          <p:cNvSpPr txBox="1">
            <a:spLocks noGrp="1"/>
          </p:cNvSpPr>
          <p:nvPr>
            <p:ph type="subTitle" idx="1"/>
          </p:nvPr>
        </p:nvSpPr>
        <p:spPr>
          <a:xfrm>
            <a:off x="4011950" y="3915275"/>
            <a:ext cx="948000" cy="54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ru-RU" b="1">
                <a:latin typeface="Times New Roman"/>
                <a:ea typeface="Times New Roman"/>
                <a:cs typeface="Times New Roman"/>
                <a:sym typeface="Times New Roman"/>
              </a:rPr>
              <a:t>ППСР-25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7" name="Google Shape;227;g38a177f9075_0_24"/>
          <p:cNvGraphicFramePr/>
          <p:nvPr>
            <p:extLst>
              <p:ext uri="{D42A27DB-BD31-4B8C-83A1-F6EECF244321}">
                <p14:modId xmlns:p14="http://schemas.microsoft.com/office/powerpoint/2010/main" val="3188312647"/>
              </p:ext>
            </p:extLst>
          </p:nvPr>
        </p:nvGraphicFramePr>
        <p:xfrm>
          <a:off x="1251401" y="797175"/>
          <a:ext cx="6992700" cy="3630850"/>
        </p:xfrm>
        <a:graphic>
          <a:graphicData uri="http://schemas.openxmlformats.org/drawingml/2006/table">
            <a:tbl>
              <a:tblPr firstRow="1" bandRow="1">
                <a:noFill/>
                <a:tableStyleId>{C2777723-C0BF-48B1-808D-FFB674A6AF6D}</a:tableStyleId>
              </a:tblPr>
              <a:tblGrid>
                <a:gridCol w="906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7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7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865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36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373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419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654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 row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США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Органическое с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оединение</a:t>
                      </a:r>
                      <a:r>
                        <a:rPr lang="ru-RU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Pb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strike="noStrike" cap="none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Органическ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ое соединение</a:t>
                      </a:r>
                      <a:r>
                        <a:rPr lang="ru-RU" sz="1200" u="none" strike="noStrike" cap="none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Sn</a:t>
                      </a:r>
                      <a:endParaRPr sz="1200" u="none" strike="noStrike" cap="none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93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6.1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7.1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7.2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4.1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4.2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93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кэВ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0.6%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0.8%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0.8%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0.8%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0.8%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93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b="1" u="none" strike="noStrike" cap="none" baseline="30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241</a:t>
                      </a:r>
                      <a:r>
                        <a:rPr lang="ru-RU" sz="12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Am</a:t>
                      </a:r>
                      <a:endParaRPr sz="12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60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1.12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0.90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1.04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1.07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1.12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1.12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93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b="1" u="none" strike="noStrike" cap="none" baseline="30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137</a:t>
                      </a:r>
                      <a:r>
                        <a:rPr lang="ru-RU" sz="12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Cs</a:t>
                      </a:r>
                      <a:endParaRPr sz="12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662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1.00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1.00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1.00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1.00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1.0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1.0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93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b="1" u="none" strike="noStrike" cap="none" baseline="30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60</a:t>
                      </a:r>
                      <a:r>
                        <a:rPr lang="ru-RU" sz="12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</a:t>
                      </a:r>
                      <a:endParaRPr sz="12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1260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1.11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1.09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1.10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1.10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1.11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1.11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93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N15</a:t>
                      </a:r>
                      <a:endParaRPr sz="12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11.5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1.18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1.19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1.27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1.24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1.26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1.23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93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N20</a:t>
                      </a:r>
                      <a:endParaRPr sz="12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15.5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0.71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0.68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0.74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0.73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0.66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0.65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93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N25</a:t>
                      </a:r>
                      <a:endParaRPr sz="12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19.3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0.79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0.69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0.80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0.78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strike="noStrike" cap="none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0.59</a:t>
                      </a:r>
                      <a:endParaRPr sz="1200" u="none" strike="noStrike" cap="none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strike="noStrike" cap="none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0.57</a:t>
                      </a:r>
                      <a:endParaRPr sz="1200" u="none" strike="noStrike" cap="none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93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N30</a:t>
                      </a:r>
                      <a:endParaRPr sz="12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23.4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0.91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0.75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0.91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0.89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strike="noStrike" cap="none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0.56</a:t>
                      </a:r>
                      <a:endParaRPr sz="1200" u="none" strike="noStrike" cap="none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strike="noStrike" cap="none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0.55</a:t>
                      </a:r>
                      <a:endParaRPr sz="1200" u="none" strike="noStrike" cap="none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93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N40</a:t>
                      </a:r>
                      <a:endParaRPr sz="12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31.8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1.02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0.80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1.00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0.98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0.74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0.74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23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N60</a:t>
                      </a:r>
                      <a:endParaRPr sz="12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b="1" u="none" strike="noStrike" cap="none" baseline="30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strike="noStrike" cap="none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46.1</a:t>
                      </a:r>
                      <a:endParaRPr sz="1200" u="none" strike="noStrike" cap="none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1.10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0.85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1.10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1.07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1.03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strike="noStrike" cap="none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1.03</a:t>
                      </a:r>
                      <a:endParaRPr sz="1200" u="none" strike="noStrike" cap="none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228" name="Google Shape;228;g38a177f9075_0_24"/>
          <p:cNvSpPr txBox="1"/>
          <p:nvPr/>
        </p:nvSpPr>
        <p:spPr>
          <a:xfrm>
            <a:off x="2953213" y="1225975"/>
            <a:ext cx="763500" cy="2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EJ-256, 0.8 %</a:t>
            </a:r>
            <a:endParaRPr sz="1200" b="1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9" name="Google Shape;229;g38a177f9075_0_24"/>
          <p:cNvSpPr/>
          <p:nvPr/>
        </p:nvSpPr>
        <p:spPr>
          <a:xfrm>
            <a:off x="60077" y="4617725"/>
            <a:ext cx="616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-RU" sz="2400" b="1" i="0" u="none" strike="noStrike" cap="none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</a:t>
            </a:r>
            <a:endParaRPr sz="2400" b="1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0" name="Google Shape;230;g38a177f9075_0_24"/>
          <p:cNvSpPr txBox="1">
            <a:spLocks noGrp="1"/>
          </p:cNvSpPr>
          <p:nvPr>
            <p:ph type="title"/>
          </p:nvPr>
        </p:nvSpPr>
        <p:spPr>
          <a:xfrm>
            <a:off x="676249" y="224475"/>
            <a:ext cx="8297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Результаты исследований образцов с Pb, Sn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" name="Google Shape;235;g38a177f9075_0_184"/>
          <p:cNvGraphicFramePr/>
          <p:nvPr>
            <p:extLst>
              <p:ext uri="{D42A27DB-BD31-4B8C-83A1-F6EECF244321}">
                <p14:modId xmlns:p14="http://schemas.microsoft.com/office/powerpoint/2010/main" val="2690814231"/>
              </p:ext>
            </p:extLst>
          </p:nvPr>
        </p:nvGraphicFramePr>
        <p:xfrm>
          <a:off x="1102950" y="880138"/>
          <a:ext cx="6938100" cy="3496975"/>
        </p:xfrm>
        <a:graphic>
          <a:graphicData uri="http://schemas.openxmlformats.org/drawingml/2006/table">
            <a:tbl>
              <a:tblPr firstRow="1" bandRow="1">
                <a:noFill/>
                <a:tableStyleId>{C2777723-C0BF-48B1-808D-FFB674A6AF6D}</a:tableStyleId>
              </a:tblPr>
              <a:tblGrid>
                <a:gridCol w="1116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3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4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34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842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85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12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656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09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 row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США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Органическая соль 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Pb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Органическая соль 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Sn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4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6.1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7.1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7.2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4.1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4.2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4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кэв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0.6%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0.8%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0.8%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0.8%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0.8%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4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N80</a:t>
                      </a:r>
                      <a:endParaRPr sz="12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65.3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0.99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0.80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1.01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0.98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1.04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1.04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84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N100</a:t>
                      </a:r>
                      <a:endParaRPr sz="12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87.9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0.93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0.78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0.94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0.92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0.95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0.95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84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N120</a:t>
                      </a:r>
                      <a:endParaRPr sz="12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101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0.92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0.80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0.97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0.94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0.87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0.87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13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N150</a:t>
                      </a:r>
                      <a:endParaRPr sz="12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118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0.95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0.82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0.96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0.94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0.82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0.82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13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N200</a:t>
                      </a:r>
                      <a:endParaRPr sz="12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165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0.90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0.82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0.93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0.90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0.81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0.81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13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N250</a:t>
                      </a:r>
                      <a:endParaRPr sz="12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211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0.88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0.81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0.90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0.89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0.80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0.80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13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N300</a:t>
                      </a:r>
                      <a:endParaRPr sz="12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254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0.88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0.81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0.90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0.88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0.81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0.81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84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Световыход</a:t>
                      </a:r>
                      <a:endParaRPr sz="12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1.00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0.55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0.56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0.54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0.95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strike="noStrike" cap="none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0.95</a:t>
                      </a:r>
                      <a:endParaRPr sz="1200" u="none" strike="noStrike" cap="none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36" name="Google Shape;236;g38a177f9075_0_184"/>
          <p:cNvSpPr txBox="1"/>
          <p:nvPr/>
        </p:nvSpPr>
        <p:spPr>
          <a:xfrm>
            <a:off x="2963025" y="1185200"/>
            <a:ext cx="763500" cy="2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EJ-256, 0.8 %</a:t>
            </a:r>
            <a:endParaRPr sz="1200" b="1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7" name="Google Shape;237;g38a177f9075_0_184"/>
          <p:cNvSpPr/>
          <p:nvPr/>
        </p:nvSpPr>
        <p:spPr>
          <a:xfrm>
            <a:off x="60075" y="4617725"/>
            <a:ext cx="534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-RU" sz="2400" b="1" i="0" u="none" strike="noStrike" cap="none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11</a:t>
            </a:r>
            <a:endParaRPr sz="2400" b="1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8" name="Google Shape;238;g38a177f9075_0_184"/>
          <p:cNvSpPr txBox="1">
            <a:spLocks noGrp="1"/>
          </p:cNvSpPr>
          <p:nvPr>
            <p:ph type="title"/>
          </p:nvPr>
        </p:nvSpPr>
        <p:spPr>
          <a:xfrm>
            <a:off x="676249" y="224475"/>
            <a:ext cx="8168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Результаты исследований образцов с Pb, Sn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" name="Google Shape;174;p5"/>
          <p:cNvSpPr/>
          <p:nvPr/>
        </p:nvSpPr>
        <p:spPr>
          <a:xfrm>
            <a:off x="978977" y="4460076"/>
            <a:ext cx="8371500" cy="8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SzPts val="1050"/>
            </a:pPr>
            <a:r>
              <a:rPr lang="ru-RU" sz="1050" dirty="0" smtClean="0">
                <a:latin typeface="Times New Roman"/>
                <a:cs typeface="Times New Roman"/>
                <a:sym typeface="Times New Roman"/>
              </a:rPr>
              <a:t>*Данные 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предоставлены 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аучно-производственным унитарным предприятием 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Атомтех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ru-RU" sz="14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ru-RU" sz="14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8a177f9075_0_14"/>
          <p:cNvSpPr txBox="1">
            <a:spLocks noGrp="1"/>
          </p:cNvSpPr>
          <p:nvPr>
            <p:ph type="title" idx="4294967295"/>
          </p:nvPr>
        </p:nvSpPr>
        <p:spPr>
          <a:xfrm>
            <a:off x="636686" y="224477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Отработка технологии с Pb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4" name="Google Shape;244;g38a177f9075_0_14"/>
          <p:cNvSpPr/>
          <p:nvPr/>
        </p:nvSpPr>
        <p:spPr>
          <a:xfrm>
            <a:off x="60077" y="4617725"/>
            <a:ext cx="576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-RU" sz="2400" b="1" i="0" u="none" strike="noStrike" cap="none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r>
              <a:rPr lang="ru-RU" sz="2400" b="1" dirty="0"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 sz="2400" b="1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5" name="Google Shape;245;g38a177f9075_0_14"/>
          <p:cNvSpPr txBox="1">
            <a:spLocks noGrp="1"/>
          </p:cNvSpPr>
          <p:nvPr>
            <p:ph type="subTitle" idx="4294967295"/>
          </p:nvPr>
        </p:nvSpPr>
        <p:spPr>
          <a:xfrm>
            <a:off x="550471" y="1721897"/>
            <a:ext cx="8505600" cy="18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latin typeface="Times New Roman"/>
                <a:ea typeface="Times New Roman"/>
                <a:cs typeface="Times New Roman"/>
                <a:sym typeface="Times New Roman"/>
              </a:rPr>
              <a:t>Реперные точки отработки технологии получения тканеэквивалентных сцинтилляторов на основе полистирола с содержанием свинца:</a:t>
            </a:r>
            <a:br>
              <a:rPr lang="ru-RU" sz="1800"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AutoNum type="arabicPeriod"/>
            </a:pPr>
            <a:r>
              <a:rPr lang="ru-RU" sz="1800">
                <a:latin typeface="Times New Roman"/>
                <a:ea typeface="Times New Roman"/>
                <a:cs typeface="Times New Roman"/>
                <a:sym typeface="Times New Roman"/>
              </a:rPr>
              <a:t>Максимальная температура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AutoNum type="arabicPeriod"/>
            </a:pPr>
            <a:r>
              <a:rPr lang="ru-RU" sz="1800">
                <a:latin typeface="Times New Roman"/>
                <a:ea typeface="Times New Roman"/>
                <a:cs typeface="Times New Roman"/>
                <a:sym typeface="Times New Roman"/>
              </a:rPr>
              <a:t>Наличие активатора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AutoNum type="arabicPeriod"/>
            </a:pPr>
            <a:r>
              <a:rPr lang="ru-RU" sz="1800">
                <a:latin typeface="Times New Roman"/>
                <a:ea typeface="Times New Roman"/>
                <a:cs typeface="Times New Roman"/>
                <a:sym typeface="Times New Roman"/>
              </a:rPr>
              <a:t>Содержание Pb, % масс.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AutoNum type="arabicPeriod"/>
            </a:pPr>
            <a:r>
              <a:rPr lang="ru-RU" sz="1800">
                <a:latin typeface="Times New Roman"/>
                <a:ea typeface="Times New Roman"/>
                <a:cs typeface="Times New Roman"/>
                <a:sym typeface="Times New Roman"/>
              </a:rPr>
              <a:t>Геометрический фактор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ru-RU" sz="1800"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ru-RU" sz="180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1800">
                <a:latin typeface="Times New Roman"/>
                <a:ea typeface="Times New Roman"/>
                <a:cs typeface="Times New Roman"/>
                <a:sym typeface="Times New Roman"/>
              </a:rPr>
              <a:t>В течение года проведено всего 18 экспериментальных процессов, каждый из которых продолжался не менее 4-х суток. Сравнительные характеристики пробных процессов представлены в таблице.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0" name="Google Shape;250;p12"/>
          <p:cNvGraphicFramePr/>
          <p:nvPr/>
        </p:nvGraphicFramePr>
        <p:xfrm>
          <a:off x="787267" y="930974"/>
          <a:ext cx="7648325" cy="3609100"/>
        </p:xfrm>
        <a:graphic>
          <a:graphicData uri="http://schemas.openxmlformats.org/drawingml/2006/table">
            <a:tbl>
              <a:tblPr firstRow="1" bandRow="1">
                <a:noFill/>
                <a:tableStyleId>{C2777723-C0BF-48B1-808D-FFB674A6AF6D}</a:tableStyleId>
              </a:tblPr>
              <a:tblGrid>
                <a:gridCol w="463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6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7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69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61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108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221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645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423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№</a:t>
                      </a:r>
                      <a:endParaRPr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Т</a:t>
                      </a:r>
                      <a:r>
                        <a:rPr lang="ru-RU" baseline="-25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макс</a:t>
                      </a:r>
                      <a:r>
                        <a:rPr lang="ru-RU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, ℃</a:t>
                      </a:r>
                      <a:endParaRPr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Наличие активатора</a:t>
                      </a:r>
                      <a:endParaRPr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Содержание Pb, % масс.</a:t>
                      </a:r>
                      <a:endParaRPr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Диаметр ампул, мм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Световыход, отн-но EJ-256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Примечание</a:t>
                      </a:r>
                      <a:endParaRPr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23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  <a:endParaRPr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150</a:t>
                      </a:r>
                      <a:endParaRPr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</a:t>
                      </a:r>
                      <a:endParaRPr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0.8</a:t>
                      </a:r>
                      <a:endParaRPr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46, 58</a:t>
                      </a:r>
                      <a:endParaRPr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0.54-0.64</a:t>
                      </a:r>
                      <a:endParaRPr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Желтый (окисление)</a:t>
                      </a:r>
                      <a:endParaRPr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2350">
                <a:tc row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b="1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  <a:endParaRPr b="1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tc row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130</a:t>
                      </a:r>
                      <a:endParaRPr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/>
                </a:tc>
                <a:tc row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</a:t>
                      </a:r>
                      <a:endParaRPr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0.8</a:t>
                      </a:r>
                      <a:endParaRPr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36, 58, 70</a:t>
                      </a:r>
                      <a:endParaRPr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  <a:r>
                        <a:rPr lang="ru-RU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.96-0.98, 0.89</a:t>
                      </a:r>
                      <a:endParaRPr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/>
                </a:tc>
                <a:tc rowSpan="2"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Наличие черноты в ∅ 70</a:t>
                      </a:r>
                      <a:endParaRPr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03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1.3</a:t>
                      </a:r>
                      <a:endParaRPr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58, 70</a:t>
                      </a:r>
                      <a:endParaRPr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0.92</a:t>
                      </a:r>
                      <a:endParaRPr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03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</a:t>
                      </a:r>
                      <a:endParaRPr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  <a:r>
                        <a:rPr lang="ru-RU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30</a:t>
                      </a:r>
                      <a:endParaRPr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+</a:t>
                      </a:r>
                      <a:endParaRPr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0.8</a:t>
                      </a:r>
                      <a:endParaRPr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46</a:t>
                      </a:r>
                      <a:endParaRPr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0.94</a:t>
                      </a:r>
                      <a:endParaRPr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/>
                </a:tc>
                <a:tc rowSpan="4"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Пузыри</a:t>
                      </a:r>
                      <a:endParaRPr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>
                    <a:solidFill>
                      <a:srgbClr val="D4D8E0"/>
                    </a:solidFill>
                  </a:tcPr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04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</a:t>
                      </a:r>
                      <a:endParaRPr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  <a:r>
                        <a:rPr lang="ru-RU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</a:t>
                      </a:r>
                      <a:endParaRPr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+</a:t>
                      </a:r>
                      <a:endParaRPr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0.8</a:t>
                      </a:r>
                      <a:endParaRPr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46</a:t>
                      </a:r>
                      <a:endParaRPr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0.94</a:t>
                      </a:r>
                      <a:endParaRPr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04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</a:t>
                      </a:r>
                      <a:endParaRPr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80</a:t>
                      </a:r>
                      <a:endParaRPr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+</a:t>
                      </a:r>
                      <a:endParaRPr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0.8</a:t>
                      </a:r>
                      <a:endParaRPr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46</a:t>
                      </a:r>
                      <a:endParaRPr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0.90</a:t>
                      </a:r>
                      <a:endParaRPr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04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</a:t>
                      </a:r>
                      <a:endParaRPr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80</a:t>
                      </a:r>
                      <a:endParaRPr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+</a:t>
                      </a:r>
                      <a:endParaRPr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0.8</a:t>
                      </a:r>
                      <a:endParaRPr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46</a:t>
                      </a:r>
                      <a:endParaRPr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0.89</a:t>
                      </a:r>
                      <a:endParaRPr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51" name="Google Shape;251;p12"/>
          <p:cNvSpPr txBox="1"/>
          <p:nvPr/>
        </p:nvSpPr>
        <p:spPr>
          <a:xfrm>
            <a:off x="2963025" y="1185200"/>
            <a:ext cx="763500" cy="2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2" name="Google Shape;252;p12"/>
          <p:cNvSpPr/>
          <p:nvPr/>
        </p:nvSpPr>
        <p:spPr>
          <a:xfrm>
            <a:off x="60075" y="4617725"/>
            <a:ext cx="534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-RU" sz="2400" b="1" i="0" u="none" strike="noStrike" cap="none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r>
              <a:rPr lang="ru-RU" sz="2400" b="1" dirty="0"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endParaRPr sz="2400" b="1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3" name="Google Shape;253;p12"/>
          <p:cNvSpPr txBox="1">
            <a:spLocks noGrp="1"/>
          </p:cNvSpPr>
          <p:nvPr>
            <p:ph type="title" idx="4294967295"/>
          </p:nvPr>
        </p:nvSpPr>
        <p:spPr>
          <a:xfrm>
            <a:off x="636686" y="224477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Отработка технологии с Pb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38a177f9075_0_146"/>
          <p:cNvSpPr/>
          <p:nvPr/>
        </p:nvSpPr>
        <p:spPr>
          <a:xfrm>
            <a:off x="60075" y="4617725"/>
            <a:ext cx="534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-RU" sz="2400" b="1" i="0" u="none" strike="noStrike" cap="none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r>
              <a:rPr lang="ru-RU" sz="2400" b="1" dirty="0"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endParaRPr sz="2400" b="1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9" name="Google Shape;259;g38a177f9075_0_146"/>
          <p:cNvSpPr txBox="1">
            <a:spLocks noGrp="1"/>
          </p:cNvSpPr>
          <p:nvPr>
            <p:ph type="title" idx="4294967295"/>
          </p:nvPr>
        </p:nvSpPr>
        <p:spPr>
          <a:xfrm>
            <a:off x="636686" y="224477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Полученные образцы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60" name="Google Shape;260;g38a177f9075_0_146" title="чистый.jpg"/>
          <p:cNvPicPr preferRelativeResize="0"/>
          <p:nvPr/>
        </p:nvPicPr>
        <p:blipFill rotWithShape="1">
          <a:blip r:embed="rId3">
            <a:alphaModFix/>
          </a:blip>
          <a:srcRect l="14013" t="13337" r="11449"/>
          <a:stretch/>
        </p:blipFill>
        <p:spPr>
          <a:xfrm>
            <a:off x="6918963" y="1326597"/>
            <a:ext cx="1419026" cy="21998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g38a177f9075_0_146" title="пузыри.jpg"/>
          <p:cNvPicPr preferRelativeResize="0"/>
          <p:nvPr/>
        </p:nvPicPr>
        <p:blipFill rotWithShape="1">
          <a:blip r:embed="rId4">
            <a:alphaModFix/>
          </a:blip>
          <a:srcRect l="11609" t="15609" r="19286" b="6301"/>
          <a:stretch/>
        </p:blipFill>
        <p:spPr>
          <a:xfrm>
            <a:off x="3645338" y="1326597"/>
            <a:ext cx="1459999" cy="21998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g38a177f9075_0_146" title="желтый.jpg"/>
          <p:cNvPicPr preferRelativeResize="0"/>
          <p:nvPr/>
        </p:nvPicPr>
        <p:blipFill rotWithShape="1">
          <a:blip r:embed="rId5">
            <a:alphaModFix/>
          </a:blip>
          <a:srcRect t="21071" b="9061"/>
          <a:stretch/>
        </p:blipFill>
        <p:spPr>
          <a:xfrm>
            <a:off x="1182613" y="1342874"/>
            <a:ext cx="2326430" cy="2167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g38a177f9075_0_146" title="черный.jpg"/>
          <p:cNvPicPr preferRelativeResize="0"/>
          <p:nvPr/>
        </p:nvPicPr>
        <p:blipFill rotWithShape="1">
          <a:blip r:embed="rId6">
            <a:alphaModFix/>
          </a:blip>
          <a:srcRect l="11992" t="16857" r="21233" b="11652"/>
          <a:stretch/>
        </p:blipFill>
        <p:spPr>
          <a:xfrm>
            <a:off x="5241642" y="1326597"/>
            <a:ext cx="1541021" cy="2199802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g38a177f9075_0_146"/>
          <p:cNvSpPr txBox="1"/>
          <p:nvPr/>
        </p:nvSpPr>
        <p:spPr>
          <a:xfrm>
            <a:off x="1376173" y="3390999"/>
            <a:ext cx="6796800" cy="8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Рисунок 5</a:t>
            </a:r>
            <a:r>
              <a:rPr lang="ru-RU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Полученные образцы с содержанием Pb, диаметрами 58, 58, 70, 58 мм. соответственно.</a:t>
            </a: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5" name="Google Shape;265;g38a177f9075_0_146"/>
          <p:cNvSpPr txBox="1"/>
          <p:nvPr/>
        </p:nvSpPr>
        <p:spPr>
          <a:xfrm>
            <a:off x="1757075" y="973575"/>
            <a:ext cx="1197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r>
              <a:rPr lang="ru-RU" sz="1200" b="1" baseline="-25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макс</a:t>
            </a:r>
            <a:r>
              <a:rPr lang="ru-RU" sz="1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= 150 ℃</a:t>
            </a:r>
            <a:endParaRPr sz="12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6" name="Google Shape;266;g38a177f9075_0_146"/>
          <p:cNvSpPr txBox="1"/>
          <p:nvPr/>
        </p:nvSpPr>
        <p:spPr>
          <a:xfrm>
            <a:off x="3745925" y="957300"/>
            <a:ext cx="1197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r>
              <a:rPr lang="ru-RU" sz="1200" b="1" baseline="-25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макс</a:t>
            </a:r>
            <a:r>
              <a:rPr lang="ru-RU" sz="1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= 60 ℃</a:t>
            </a:r>
            <a:endParaRPr sz="12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7" name="Google Shape;267;g38a177f9075_0_146"/>
          <p:cNvSpPr txBox="1"/>
          <p:nvPr/>
        </p:nvSpPr>
        <p:spPr>
          <a:xfrm>
            <a:off x="5413213" y="957300"/>
            <a:ext cx="1197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r>
              <a:rPr lang="ru-RU" sz="1200" b="1" baseline="-25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макс</a:t>
            </a:r>
            <a:r>
              <a:rPr lang="ru-RU" sz="1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= 130 ℃</a:t>
            </a:r>
            <a:endParaRPr sz="12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8" name="Google Shape;268;g38a177f9075_0_146"/>
          <p:cNvSpPr txBox="1"/>
          <p:nvPr/>
        </p:nvSpPr>
        <p:spPr>
          <a:xfrm>
            <a:off x="7029538" y="957300"/>
            <a:ext cx="1197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r>
              <a:rPr lang="ru-RU" sz="1200" b="1" baseline="-25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макс</a:t>
            </a:r>
            <a:r>
              <a:rPr lang="ru-RU" sz="1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= 130 ℃</a:t>
            </a:r>
            <a:endParaRPr sz="12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3" name="Google Shape;273;g38a177f9075_0_163"/>
          <p:cNvGraphicFramePr/>
          <p:nvPr/>
        </p:nvGraphicFramePr>
        <p:xfrm>
          <a:off x="884793" y="855055"/>
          <a:ext cx="7539450" cy="3690275"/>
        </p:xfrm>
        <a:graphic>
          <a:graphicData uri="http://schemas.openxmlformats.org/drawingml/2006/table">
            <a:tbl>
              <a:tblPr firstRow="1" bandRow="1">
                <a:noFill/>
                <a:tableStyleId>{C2777723-C0BF-48B1-808D-FFB674A6AF6D}</a:tableStyleId>
              </a:tblPr>
              <a:tblGrid>
                <a:gridCol w="1172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3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6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2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320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335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862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Энергия, кэВ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 row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США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EJ-256, 0.8 %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Органическое с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оединение</a:t>
                      </a:r>
                      <a:r>
                        <a:rPr lang="ru-RU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Pb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17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Т</a:t>
                      </a:r>
                      <a:r>
                        <a:rPr lang="ru-RU" sz="1200" b="1" baseline="-25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макс</a:t>
                      </a: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, ℃</a:t>
                      </a:r>
                      <a:endParaRPr sz="1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150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130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130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17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∅</a:t>
                      </a:r>
                      <a:endParaRPr sz="12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58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58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36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65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 baseline="30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109</a:t>
                      </a: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Сd</a:t>
                      </a:r>
                      <a:endParaRPr sz="12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22.5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0.99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0.95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0.95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17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b="1" u="none" strike="noStrike" cap="none" baseline="30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241</a:t>
                      </a:r>
                      <a:r>
                        <a:rPr lang="ru-RU" sz="12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Am</a:t>
                      </a:r>
                      <a:endParaRPr sz="12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60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1.12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1.04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1.0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1.0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17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b="1" u="none" strike="noStrike" cap="none" baseline="30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137</a:t>
                      </a:r>
                      <a:r>
                        <a:rPr lang="ru-RU" sz="12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Cs</a:t>
                      </a:r>
                      <a:endParaRPr sz="12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662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1.00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1.00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1.0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1.00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17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b="1" u="none" strike="noStrike" cap="none" baseline="30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60</a:t>
                      </a:r>
                      <a:r>
                        <a:rPr lang="ru-RU" sz="12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</a:t>
                      </a:r>
                      <a:endParaRPr sz="12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1260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1.11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1.10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1.1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1.1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17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N15</a:t>
                      </a:r>
                      <a:endParaRPr sz="12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11.5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1.18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1.27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1.2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1.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39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17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N20</a:t>
                      </a:r>
                      <a:endParaRPr sz="12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15.5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0.71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0.74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0.7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82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17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N25</a:t>
                      </a:r>
                      <a:endParaRPr sz="12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19.3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0.79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0.80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77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87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17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N30</a:t>
                      </a:r>
                      <a:endParaRPr sz="12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23.4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0.91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0.91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85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96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17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N40</a:t>
                      </a:r>
                      <a:endParaRPr sz="12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31.8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1.02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1.00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  <a:r>
                        <a:rPr lang="ru-RU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.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92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1.04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274" name="Google Shape;274;g38a177f9075_0_163"/>
          <p:cNvSpPr/>
          <p:nvPr/>
        </p:nvSpPr>
        <p:spPr>
          <a:xfrm>
            <a:off x="60077" y="4617725"/>
            <a:ext cx="616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-RU" sz="2400" b="1" i="0" u="none" strike="noStrike" cap="none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r>
              <a:rPr lang="ru-RU" sz="2400" b="1" dirty="0">
                <a:latin typeface="Times New Roman"/>
                <a:ea typeface="Times New Roman"/>
                <a:cs typeface="Times New Roman"/>
                <a:sym typeface="Times New Roman"/>
              </a:rPr>
              <a:t>5</a:t>
            </a:r>
            <a:endParaRPr sz="2400" b="1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5" name="Google Shape;275;g38a177f9075_0_163"/>
          <p:cNvSpPr txBox="1">
            <a:spLocks noGrp="1"/>
          </p:cNvSpPr>
          <p:nvPr>
            <p:ph type="title"/>
          </p:nvPr>
        </p:nvSpPr>
        <p:spPr>
          <a:xfrm>
            <a:off x="310400" y="210125"/>
            <a:ext cx="8799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Результаты исследований образцов с Pb (2025 г.)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0" name="Google Shape;280;g38a177f9075_0_31"/>
          <p:cNvGraphicFramePr/>
          <p:nvPr>
            <p:extLst>
              <p:ext uri="{D42A27DB-BD31-4B8C-83A1-F6EECF244321}">
                <p14:modId xmlns:p14="http://schemas.microsoft.com/office/powerpoint/2010/main" val="1212437787"/>
              </p:ext>
            </p:extLst>
          </p:nvPr>
        </p:nvGraphicFramePr>
        <p:xfrm>
          <a:off x="1023198" y="868989"/>
          <a:ext cx="7357050" cy="3522539"/>
        </p:xfrm>
        <a:graphic>
          <a:graphicData uri="http://schemas.openxmlformats.org/drawingml/2006/table">
            <a:tbl>
              <a:tblPr firstRow="1" bandRow="1">
                <a:noFill/>
                <a:tableStyleId>{C2777723-C0BF-48B1-808D-FFB674A6AF6D}</a:tableStyleId>
              </a:tblPr>
              <a:tblGrid>
                <a:gridCol w="1407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8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6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50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871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632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0121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Энергия, кэВ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 row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США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EJ-256, 0.8 %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Органическ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ое соединение</a:t>
                      </a:r>
                      <a:r>
                        <a:rPr lang="ru-RU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Pb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398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Т</a:t>
                      </a:r>
                      <a:r>
                        <a:rPr lang="ru-RU" sz="1200" b="1" baseline="-25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макс</a:t>
                      </a: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, ℃</a:t>
                      </a:r>
                      <a:endParaRPr sz="1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150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130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130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9223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∅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58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58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36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3664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N60</a:t>
                      </a:r>
                      <a:endParaRPr sz="1200" b="1" u="none" strike="noStrike" cap="none" baseline="30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46.1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1.10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1.10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1.01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1.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13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339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N80</a:t>
                      </a:r>
                      <a:endParaRPr sz="12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65.3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0.99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1.01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0.92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  <a:r>
                        <a:rPr lang="ru-RU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.03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339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N100</a:t>
                      </a:r>
                      <a:endParaRPr sz="12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87.9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0.93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0.94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87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0.9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339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N120</a:t>
                      </a:r>
                      <a:endParaRPr sz="12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101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0.92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0.97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89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  <a:r>
                        <a:rPr lang="ru-RU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.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01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3664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N150</a:t>
                      </a:r>
                      <a:endParaRPr sz="12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118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0.95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0.96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89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  <a:r>
                        <a:rPr lang="ru-RU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.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01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3664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N200</a:t>
                      </a:r>
                      <a:endParaRPr sz="12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165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0.90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0.93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86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0.9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3664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N250</a:t>
                      </a:r>
                      <a:endParaRPr sz="12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211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0.88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0.90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86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97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339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N300</a:t>
                      </a:r>
                      <a:endParaRPr sz="12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254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0.88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0.90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84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96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579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Световыход</a:t>
                      </a:r>
                      <a:endParaRPr sz="12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1.00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0.56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75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strike="noStrike" cap="none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82</a:t>
                      </a:r>
                      <a:endParaRPr sz="1200" u="none" strike="noStrike" cap="none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281" name="Google Shape;281;g38a177f9075_0_31"/>
          <p:cNvSpPr/>
          <p:nvPr/>
        </p:nvSpPr>
        <p:spPr>
          <a:xfrm>
            <a:off x="60075" y="4617725"/>
            <a:ext cx="534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-RU" sz="2400" b="1" i="0" u="none" strike="noStrike" cap="none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r>
              <a:rPr lang="ru-RU" sz="2400" b="1" dirty="0">
                <a:latin typeface="Times New Roman"/>
                <a:ea typeface="Times New Roman"/>
                <a:cs typeface="Times New Roman"/>
                <a:sym typeface="Times New Roman"/>
              </a:rPr>
              <a:t>6</a:t>
            </a:r>
            <a:endParaRPr sz="2400" b="1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2" name="Google Shape;282;g38a177f9075_0_31"/>
          <p:cNvSpPr txBox="1">
            <a:spLocks noGrp="1"/>
          </p:cNvSpPr>
          <p:nvPr>
            <p:ph type="title"/>
          </p:nvPr>
        </p:nvSpPr>
        <p:spPr>
          <a:xfrm>
            <a:off x="310400" y="210125"/>
            <a:ext cx="8799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Результаты исследований образцов с Pb (2025 г.)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" name="Google Shape;174;p5"/>
          <p:cNvSpPr/>
          <p:nvPr/>
        </p:nvSpPr>
        <p:spPr>
          <a:xfrm>
            <a:off x="978977" y="4460076"/>
            <a:ext cx="8371500" cy="8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SzPts val="1050"/>
            </a:pPr>
            <a:r>
              <a:rPr lang="ru-RU" sz="1050" dirty="0" smtClean="0">
                <a:latin typeface="Times New Roman"/>
                <a:cs typeface="Times New Roman"/>
                <a:sym typeface="Times New Roman"/>
              </a:rPr>
              <a:t>*Данные 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предоставлены 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аучно-производственным унитарным предприятием 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Атомтех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ru-RU" sz="14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ru-RU" sz="14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3"/>
          <p:cNvSpPr txBox="1">
            <a:spLocks noGrp="1"/>
          </p:cNvSpPr>
          <p:nvPr>
            <p:ph type="title"/>
          </p:nvPr>
        </p:nvSpPr>
        <p:spPr>
          <a:xfrm>
            <a:off x="713225" y="848139"/>
            <a:ext cx="4294800" cy="519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ru-RU"/>
              <a:t>Выводы</a:t>
            </a:r>
            <a:endParaRPr/>
          </a:p>
        </p:txBody>
      </p:sp>
      <p:sp>
        <p:nvSpPr>
          <p:cNvPr id="288" name="Google Shape;288;p13"/>
          <p:cNvSpPr/>
          <p:nvPr/>
        </p:nvSpPr>
        <p:spPr>
          <a:xfrm>
            <a:off x="107150" y="1367650"/>
            <a:ext cx="66420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-"/>
            </a:pPr>
            <a:r>
              <a:rPr lang="ru-RU" sz="1800">
                <a:latin typeface="Times New Roman"/>
                <a:ea typeface="Times New Roman"/>
                <a:cs typeface="Times New Roman"/>
                <a:sym typeface="Times New Roman"/>
              </a:rPr>
              <a:t>Определены основные параметры технологического процесса получения тканеэквивалентных сцинтилляторов на основе полистирола с содержанием свинца (Pb) 0.8% и 1.3%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-"/>
            </a:pPr>
            <a:r>
              <a:rPr lang="ru-RU" sz="1800">
                <a:latin typeface="Times New Roman"/>
                <a:ea typeface="Times New Roman"/>
                <a:cs typeface="Times New Roman"/>
                <a:sym typeface="Times New Roman"/>
              </a:rPr>
              <a:t>Показано дополнительное влияние геометрического фактора на тканеэквивалентные сцинтилляторы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89" name="Google Shape;289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13762" y="0"/>
            <a:ext cx="2330238" cy="2067339"/>
          </a:xfrm>
          <a:prstGeom prst="round2DiagRect">
            <a:avLst>
              <a:gd name="adj1" fmla="val 16667"/>
              <a:gd name="adj2" fmla="val 0"/>
            </a:avLst>
          </a:prstGeom>
          <a:noFill/>
          <a:ln>
            <a:noFill/>
          </a:ln>
          <a:effectLst>
            <a:outerShdw blurRad="254000" algn="tl" rotWithShape="0">
              <a:srgbClr val="000000">
                <a:alpha val="42352"/>
              </a:srgbClr>
            </a:outerShdw>
          </a:effectLst>
        </p:spPr>
      </p:pic>
      <p:sp>
        <p:nvSpPr>
          <p:cNvPr id="290" name="Google Shape;290;p13"/>
          <p:cNvSpPr/>
          <p:nvPr/>
        </p:nvSpPr>
        <p:spPr>
          <a:xfrm>
            <a:off x="60075" y="4617725"/>
            <a:ext cx="523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-RU" sz="2400" b="1" i="0" u="none" strike="noStrike" cap="none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r>
              <a:rPr lang="ru-RU" sz="2400" b="1" dirty="0">
                <a:latin typeface="Times New Roman"/>
                <a:ea typeface="Times New Roman"/>
                <a:cs typeface="Times New Roman"/>
                <a:sym typeface="Times New Roman"/>
              </a:rPr>
              <a:t>7</a:t>
            </a:r>
            <a:endParaRPr sz="2400" b="1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1" name="Google Shape;291;p13"/>
          <p:cNvSpPr txBox="1">
            <a:spLocks noGrp="1"/>
          </p:cNvSpPr>
          <p:nvPr>
            <p:ph type="title"/>
          </p:nvPr>
        </p:nvSpPr>
        <p:spPr>
          <a:xfrm>
            <a:off x="612794" y="3104276"/>
            <a:ext cx="5599200" cy="42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ru-RU" sz="2700"/>
              <a:t>Вопросы, требующие решения:</a:t>
            </a:r>
            <a:endParaRPr sz="2700"/>
          </a:p>
        </p:txBody>
      </p:sp>
      <p:sp>
        <p:nvSpPr>
          <p:cNvPr id="292" name="Google Shape;292;p13"/>
          <p:cNvSpPr/>
          <p:nvPr/>
        </p:nvSpPr>
        <p:spPr>
          <a:xfrm>
            <a:off x="483444" y="3459776"/>
            <a:ext cx="59292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-"/>
            </a:pPr>
            <a:r>
              <a:rPr lang="ru-RU" sz="1800">
                <a:latin typeface="Times New Roman"/>
                <a:ea typeface="Times New Roman"/>
                <a:cs typeface="Times New Roman"/>
                <a:sym typeface="Times New Roman"/>
              </a:rPr>
              <a:t>Получение стабильного результата и наработка статистики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-"/>
            </a:pPr>
            <a:r>
              <a:rPr lang="ru-RU" sz="1800">
                <a:latin typeface="Times New Roman"/>
                <a:ea typeface="Times New Roman"/>
                <a:cs typeface="Times New Roman"/>
                <a:sym typeface="Times New Roman"/>
              </a:rPr>
              <a:t>Разработка технологии для размера сцинтиллятора более 65 мм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" name="Google Shape;297;p14"/>
          <p:cNvPicPr preferRelativeResize="0"/>
          <p:nvPr/>
        </p:nvPicPr>
        <p:blipFill rotWithShape="1">
          <a:blip r:embed="rId3">
            <a:alphaModFix/>
          </a:blip>
          <a:srcRect t="128" b="129"/>
          <a:stretch/>
        </p:blipFill>
        <p:spPr>
          <a:xfrm rot="10800000">
            <a:off x="2677801" y="270878"/>
            <a:ext cx="1716695" cy="1307947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14"/>
          <p:cNvSpPr txBox="1">
            <a:spLocks noGrp="1"/>
          </p:cNvSpPr>
          <p:nvPr>
            <p:ph type="title"/>
          </p:nvPr>
        </p:nvSpPr>
        <p:spPr>
          <a:xfrm>
            <a:off x="4394496" y="1566240"/>
            <a:ext cx="4383600" cy="139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СПАСИБО ЗА ВНИМАНИЕ!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99" name="Google Shape;299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1875850"/>
            <a:ext cx="3061170" cy="2715807"/>
          </a:xfrm>
          <a:prstGeom prst="round2DiagRect">
            <a:avLst>
              <a:gd name="adj1" fmla="val 16667"/>
              <a:gd name="adj2" fmla="val 0"/>
            </a:avLst>
          </a:prstGeom>
          <a:noFill/>
          <a:ln>
            <a:noFill/>
          </a:ln>
          <a:effectLst>
            <a:outerShdw blurRad="254000" algn="tl" rotWithShape="0">
              <a:srgbClr val="000000">
                <a:alpha val="42352"/>
              </a:srgbClr>
            </a:outerShdw>
          </a:effectLst>
        </p:spPr>
      </p:pic>
      <p:sp>
        <p:nvSpPr>
          <p:cNvPr id="300" name="Google Shape;300;p14"/>
          <p:cNvSpPr/>
          <p:nvPr/>
        </p:nvSpPr>
        <p:spPr>
          <a:xfrm>
            <a:off x="4572000" y="3472292"/>
            <a:ext cx="4572000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Контактная информация: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babin@iftp.ru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АО «Институт физико-технических проблем»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"/>
          <p:cNvSpPr txBox="1">
            <a:spLocks noGrp="1"/>
          </p:cNvSpPr>
          <p:nvPr>
            <p:ph type="title"/>
          </p:nvPr>
        </p:nvSpPr>
        <p:spPr>
          <a:xfrm>
            <a:off x="720000" y="26625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Введение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6" name="Google Shape;126;p2"/>
          <p:cNvSpPr txBox="1">
            <a:spLocks noGrp="1"/>
          </p:cNvSpPr>
          <p:nvPr>
            <p:ph type="subTitle" idx="1"/>
          </p:nvPr>
        </p:nvSpPr>
        <p:spPr>
          <a:xfrm>
            <a:off x="720000" y="1235500"/>
            <a:ext cx="7426500" cy="90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ru-RU" sz="1800" b="1">
                <a:latin typeface="Times New Roman"/>
                <a:ea typeface="Times New Roman"/>
                <a:cs typeface="Times New Roman"/>
                <a:sym typeface="Times New Roman"/>
              </a:rPr>
              <a:t>Сцинтилляторы</a:t>
            </a:r>
            <a:r>
              <a:rPr lang="ru-RU" sz="1800">
                <a:latin typeface="Times New Roman"/>
                <a:ea typeface="Times New Roman"/>
                <a:cs typeface="Times New Roman"/>
                <a:sym typeface="Times New Roman"/>
              </a:rPr>
              <a:t>-материалы, в которых возникает кратковременная световая вспышка под действием ионизирующего излучения.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7" name="Google Shape;127;p2"/>
          <p:cNvSpPr/>
          <p:nvPr/>
        </p:nvSpPr>
        <p:spPr>
          <a:xfrm>
            <a:off x="744300" y="2405175"/>
            <a:ext cx="7777500" cy="17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Тканеэквивалентные сцинтилляторы </a:t>
            </a:r>
            <a:r>
              <a:rPr lang="ru-RU"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представляют собой материалы, которые имитируют свойства человеческой ткани при взаимодействии с ионизирующим излучением, эффективный атомный номер которых близок к эффективному атомному номеру биологической ткани (Zэфф=6-13) [1].</a:t>
            </a:r>
            <a:endParaRPr sz="1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8" name="Google Shape;128;p2"/>
          <p:cNvSpPr/>
          <p:nvPr/>
        </p:nvSpPr>
        <p:spPr>
          <a:xfrm>
            <a:off x="60072" y="4617722"/>
            <a:ext cx="33855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-RU" sz="2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 sz="240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9" name="Google Shape;129;p2"/>
          <p:cNvSpPr txBox="1"/>
          <p:nvPr/>
        </p:nvSpPr>
        <p:spPr>
          <a:xfrm>
            <a:off x="913875" y="4341225"/>
            <a:ext cx="7232700" cy="3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[1] ГОСТ № 23077-78 Детекторы ионизирующих излучений сцинтилляционные</a:t>
            </a: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"/>
          <p:cNvSpPr txBox="1">
            <a:spLocks noGrp="1"/>
          </p:cNvSpPr>
          <p:nvPr>
            <p:ph type="subTitle" idx="1"/>
          </p:nvPr>
        </p:nvSpPr>
        <p:spPr>
          <a:xfrm>
            <a:off x="3482130" y="2158741"/>
            <a:ext cx="2295817" cy="196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вещество вводимое в сцинтиллятор, способное испускать оптические фотоны под действием возбуждения, полученного от молекул основного вещества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5" name="Google Shape;135;p3"/>
          <p:cNvSpPr txBox="1">
            <a:spLocks noGrp="1"/>
          </p:cNvSpPr>
          <p:nvPr>
            <p:ph type="subTitle" idx="2"/>
          </p:nvPr>
        </p:nvSpPr>
        <p:spPr>
          <a:xfrm>
            <a:off x="568634" y="2158741"/>
            <a:ext cx="2295817" cy="196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вещество прозрачное для фотонов сцинтилляции, весовое содержание которого в сцинтилляторе преобладает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6" name="Google Shape;136;p3"/>
          <p:cNvSpPr txBox="1">
            <a:spLocks noGrp="1"/>
          </p:cNvSpPr>
          <p:nvPr>
            <p:ph type="subTitle" idx="3"/>
          </p:nvPr>
        </p:nvSpPr>
        <p:spPr>
          <a:xfrm>
            <a:off x="6228057" y="2158741"/>
            <a:ext cx="2225700" cy="196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вещество, вводимое в органический сцинтиллятор и преобразующее световое излучение первичной сцинтилляционной добавки в более длинноволновое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7" name="Google Shape;137;p3"/>
          <p:cNvSpPr txBox="1">
            <a:spLocks noGrp="1"/>
          </p:cNvSpPr>
          <p:nvPr>
            <p:ph type="subTitle" idx="4"/>
          </p:nvPr>
        </p:nvSpPr>
        <p:spPr>
          <a:xfrm>
            <a:off x="564262" y="1307533"/>
            <a:ext cx="2182226" cy="902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Основное вещество сцинтиллятора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8" name="Google Shape;138;p3"/>
          <p:cNvSpPr txBox="1">
            <a:spLocks noGrp="1"/>
          </p:cNvSpPr>
          <p:nvPr>
            <p:ph type="subTitle" idx="5"/>
          </p:nvPr>
        </p:nvSpPr>
        <p:spPr>
          <a:xfrm>
            <a:off x="3511448" y="1310423"/>
            <a:ext cx="2342481" cy="902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Первичная сцинтилляционная добавка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9" name="Google Shape;139;p3"/>
          <p:cNvSpPr txBox="1">
            <a:spLocks noGrp="1"/>
          </p:cNvSpPr>
          <p:nvPr>
            <p:ph type="subTitle" idx="6"/>
          </p:nvPr>
        </p:nvSpPr>
        <p:spPr>
          <a:xfrm>
            <a:off x="6244261" y="1306436"/>
            <a:ext cx="2359493" cy="902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Вторичная сцинтилляционная добавка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0" name="Google Shape;140;p3" descr="Picture background"/>
          <p:cNvPicPr preferRelativeResize="0"/>
          <p:nvPr/>
        </p:nvPicPr>
        <p:blipFill rotWithShape="1">
          <a:blip r:embed="rId3">
            <a:alphaModFix/>
          </a:blip>
          <a:srcRect l="64675" t="6362" r="589" b="11803"/>
          <a:stretch/>
        </p:blipFill>
        <p:spPr>
          <a:xfrm>
            <a:off x="1044335" y="3257577"/>
            <a:ext cx="1221787" cy="921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75863" y="3538338"/>
            <a:ext cx="1801442" cy="5878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552401" y="3437264"/>
            <a:ext cx="1988625" cy="904777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3"/>
          <p:cNvSpPr/>
          <p:nvPr/>
        </p:nvSpPr>
        <p:spPr>
          <a:xfrm>
            <a:off x="4038369" y="4422813"/>
            <a:ext cx="1183337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Пара-терфенил</a:t>
            </a: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4" name="Google Shape;144;p3"/>
          <p:cNvSpPr txBox="1"/>
          <p:nvPr/>
        </p:nvSpPr>
        <p:spPr>
          <a:xfrm>
            <a:off x="5639208" y="4391680"/>
            <a:ext cx="3592857" cy="308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"/>
              <a:buNone/>
            </a:pPr>
            <a:r>
              <a:rPr lang="ru-RU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1,4-бис(5-фенилоксазол-2-ил) бензол</a:t>
            </a: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5" name="Google Shape;145;p3"/>
          <p:cNvSpPr txBox="1"/>
          <p:nvPr/>
        </p:nvSpPr>
        <p:spPr>
          <a:xfrm>
            <a:off x="806055" y="4342041"/>
            <a:ext cx="1820973" cy="438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"/>
              <a:buNone/>
            </a:pPr>
            <a:r>
              <a:rPr lang="ru-RU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Полистирол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"/>
              <a:buNone/>
            </a:pPr>
            <a:endParaRPr sz="1400" b="0" i="0" u="none" strike="noStrike" cap="none">
              <a:solidFill>
                <a:schemeClr val="dk1"/>
              </a:solidFill>
              <a:latin typeface="Figtree"/>
              <a:ea typeface="Figtree"/>
              <a:cs typeface="Figtree"/>
              <a:sym typeface="Figtree"/>
            </a:endParaRPr>
          </a:p>
        </p:txBody>
      </p:sp>
      <p:sp>
        <p:nvSpPr>
          <p:cNvPr id="146" name="Google Shape;146;p3"/>
          <p:cNvSpPr/>
          <p:nvPr/>
        </p:nvSpPr>
        <p:spPr>
          <a:xfrm>
            <a:off x="60072" y="4617722"/>
            <a:ext cx="33855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-RU" sz="2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endParaRPr sz="240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7" name="Google Shape;147;p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74050" y="4126150"/>
            <a:ext cx="1183325" cy="1222150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3"/>
          <p:cNvSpPr/>
          <p:nvPr/>
        </p:nvSpPr>
        <p:spPr>
          <a:xfrm>
            <a:off x="60072" y="4617722"/>
            <a:ext cx="338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-RU" sz="2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endParaRPr sz="240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9" name="Google Shape;149;p3"/>
          <p:cNvSpPr txBox="1">
            <a:spLocks noGrp="1"/>
          </p:cNvSpPr>
          <p:nvPr>
            <p:ph type="title"/>
          </p:nvPr>
        </p:nvSpPr>
        <p:spPr>
          <a:xfrm>
            <a:off x="676261" y="224477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Состав сцинтилляторов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4"/>
          <p:cNvSpPr txBox="1">
            <a:spLocks noGrp="1"/>
          </p:cNvSpPr>
          <p:nvPr>
            <p:ph type="subTitle" idx="1"/>
          </p:nvPr>
        </p:nvSpPr>
        <p:spPr>
          <a:xfrm>
            <a:off x="840925" y="1027025"/>
            <a:ext cx="1454100" cy="38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ru-RU" sz="1800" b="1">
                <a:latin typeface="Times New Roman"/>
                <a:ea typeface="Times New Roman"/>
                <a:cs typeface="Times New Roman"/>
                <a:sym typeface="Times New Roman"/>
              </a:rPr>
              <a:t>Дозиметрия</a:t>
            </a:r>
            <a:endParaRPr sz="18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5" name="Google Shape;155;p4"/>
          <p:cNvSpPr txBox="1">
            <a:spLocks noGrp="1"/>
          </p:cNvSpPr>
          <p:nvPr>
            <p:ph type="subTitle" idx="2"/>
          </p:nvPr>
        </p:nvSpPr>
        <p:spPr>
          <a:xfrm>
            <a:off x="3239075" y="1111725"/>
            <a:ext cx="2357700" cy="38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ru-RU" sz="1800" b="1">
                <a:latin typeface="Times New Roman"/>
                <a:ea typeface="Times New Roman"/>
                <a:cs typeface="Times New Roman"/>
                <a:sym typeface="Times New Roman"/>
              </a:rPr>
              <a:t>Системы АСРК и ОСМРО</a:t>
            </a:r>
            <a:endParaRPr sz="18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6" name="Google Shape;156;p4"/>
          <p:cNvSpPr txBox="1">
            <a:spLocks noGrp="1"/>
          </p:cNvSpPr>
          <p:nvPr>
            <p:ph type="subTitle" idx="3"/>
          </p:nvPr>
        </p:nvSpPr>
        <p:spPr>
          <a:xfrm>
            <a:off x="6121800" y="1111725"/>
            <a:ext cx="2823300" cy="38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ru-RU" sz="1800" b="1">
                <a:latin typeface="Times New Roman"/>
                <a:ea typeface="Times New Roman"/>
                <a:cs typeface="Times New Roman"/>
                <a:sym typeface="Times New Roman"/>
              </a:rPr>
              <a:t>Исследование воздействия излучения</a:t>
            </a:r>
            <a:endParaRPr sz="18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7" name="Google Shape;157;p4"/>
          <p:cNvSpPr/>
          <p:nvPr/>
        </p:nvSpPr>
        <p:spPr>
          <a:xfrm>
            <a:off x="321350" y="1366425"/>
            <a:ext cx="2694000" cy="12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Измерение дозы излучения, поглощаемой пациентом во время радиотерапии, рентгенографии, КТ и других медицинских процедур.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4"/>
          <p:cNvSpPr/>
          <p:nvPr/>
        </p:nvSpPr>
        <p:spPr>
          <a:xfrm>
            <a:off x="3052788" y="1495425"/>
            <a:ext cx="2823300" cy="8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0" i="0" u="none" strike="noStrike" cap="none">
                <a:solidFill>
                  <a:srgbClr val="21252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Непрерывный радиационный контроль на объектах, связанных с использованием атомной энергии, а также на прилегающих к ним территориях. </a:t>
            </a:r>
            <a:endParaRPr sz="1200" b="0" i="0" u="none" strike="noStrike" cap="none">
              <a:solidFill>
                <a:srgbClr val="21252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1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0" i="0" u="none" strike="noStrike" cap="none">
                <a:solidFill>
                  <a:srgbClr val="21252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11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9" name="Google Shape;159;p4"/>
          <p:cNvSpPr/>
          <p:nvPr/>
        </p:nvSpPr>
        <p:spPr>
          <a:xfrm>
            <a:off x="6041249" y="1495425"/>
            <a:ext cx="2984400" cy="8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1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0" i="0" u="none" strike="noStrike" cap="none">
                <a:solidFill>
                  <a:srgbClr val="21252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Изучение влияния ионизирующего излучения на клетки, ткани и органы.</a:t>
            </a:r>
            <a:r>
              <a:rPr lang="ru-RU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200" b="0" i="0" u="none" strike="noStrike" cap="none">
                <a:solidFill>
                  <a:srgbClr val="21252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Разработка методов защиты от радиации.</a:t>
            </a:r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60" name="Google Shape;160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57726" y="2378318"/>
            <a:ext cx="874177" cy="2158124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4"/>
          <p:cNvSpPr/>
          <p:nvPr/>
        </p:nvSpPr>
        <p:spPr>
          <a:xfrm>
            <a:off x="60072" y="4617722"/>
            <a:ext cx="33855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62" name="Google Shape;162;p4" descr="https://avatars.mds.yandex.net/get-entity_search/2238866/978415879/S600xU_2x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1347" y="2378332"/>
            <a:ext cx="2453253" cy="15677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74050" y="4126150"/>
            <a:ext cx="1183325" cy="1222150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4"/>
          <p:cNvSpPr/>
          <p:nvPr/>
        </p:nvSpPr>
        <p:spPr>
          <a:xfrm>
            <a:off x="60072" y="4617722"/>
            <a:ext cx="338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-RU" sz="2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endParaRPr sz="240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5" name="Google Shape;165;p4"/>
          <p:cNvSpPr txBox="1">
            <a:spLocks noGrp="1"/>
          </p:cNvSpPr>
          <p:nvPr>
            <p:ph type="title"/>
          </p:nvPr>
        </p:nvSpPr>
        <p:spPr>
          <a:xfrm>
            <a:off x="676261" y="224477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Области применения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66" name="Google Shape;166;p4"/>
          <p:cNvPicPr preferRelativeResize="0"/>
          <p:nvPr/>
        </p:nvPicPr>
        <p:blipFill rotWithShape="1">
          <a:blip r:embed="rId6">
            <a:alphaModFix/>
          </a:blip>
          <a:srcRect r="23171" b="22678"/>
          <a:stretch/>
        </p:blipFill>
        <p:spPr>
          <a:xfrm>
            <a:off x="3392338" y="2502025"/>
            <a:ext cx="2144216" cy="2158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5"/>
          <p:cNvSpPr/>
          <p:nvPr/>
        </p:nvSpPr>
        <p:spPr>
          <a:xfrm>
            <a:off x="401948" y="1152939"/>
            <a:ext cx="170100" cy="104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2" name="Google Shape;172;p5"/>
          <p:cNvSpPr txBox="1">
            <a:spLocks noGrp="1"/>
          </p:cNvSpPr>
          <p:nvPr>
            <p:ph type="subTitle" idx="1"/>
          </p:nvPr>
        </p:nvSpPr>
        <p:spPr>
          <a:xfrm>
            <a:off x="571996" y="839522"/>
            <a:ext cx="8505600" cy="18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Световыход — количество фотонов, излучаемых сцинтиллятором при поглощении определенного количества энергии. УЕСВ — условные единицы светового выхода стандартного образца при поглощении гамма-кванта с энергией 662 кэВ. 1 УЕСВ~ 13000 фотон/МэВ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173" name="Google Shape;173;p5"/>
          <p:cNvGraphicFramePr/>
          <p:nvPr/>
        </p:nvGraphicFramePr>
        <p:xfrm>
          <a:off x="401952" y="2640262"/>
          <a:ext cx="5117525" cy="1249600"/>
        </p:xfrm>
        <a:graphic>
          <a:graphicData uri="http://schemas.openxmlformats.org/drawingml/2006/table">
            <a:tbl>
              <a:tblPr>
                <a:noFill/>
                <a:tableStyleId>{00C97767-05E8-4093-898D-A6A8DDF55963}</a:tableStyleId>
              </a:tblPr>
              <a:tblGrid>
                <a:gridCol w="1440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8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7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4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b="1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Пластмассовые сцинтилляторы</a:t>
                      </a:r>
                      <a:endParaRPr sz="1400" b="1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rgbClr val="59595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9595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9595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9595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b="1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BC-452</a:t>
                      </a:r>
                      <a:endParaRPr sz="14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b="1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(Pb)</a:t>
                      </a:r>
                      <a:endParaRPr sz="1400" b="1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rgbClr val="59595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9595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9595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9595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1400" b="1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NE-140</a:t>
                      </a:r>
                      <a:endParaRPr sz="14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1400" b="1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(Sn)</a:t>
                      </a:r>
                      <a:endParaRPr sz="1400" b="1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rgbClr val="59595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9595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9595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9595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1400" b="1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EJ-256 (Pb)</a:t>
                      </a:r>
                      <a:endParaRPr sz="1400" b="1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rgbClr val="59595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9595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9595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9595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0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Световыход относительно антрацена [2], %</a:t>
                      </a:r>
                      <a:endParaRPr sz="140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rgbClr val="59595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9595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9595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9595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48</a:t>
                      </a:r>
                      <a:endParaRPr sz="1200" b="1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rgbClr val="59595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9595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9595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9595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</a:t>
                      </a:r>
                      <a:endParaRPr sz="1200" b="1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rgbClr val="59595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9595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9595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9595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32</a:t>
                      </a:r>
                      <a:endParaRPr sz="1200" b="1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rgbClr val="59595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9595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9595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9595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74" name="Google Shape;174;p5"/>
          <p:cNvSpPr/>
          <p:nvPr/>
        </p:nvSpPr>
        <p:spPr>
          <a:xfrm>
            <a:off x="488625" y="4116750"/>
            <a:ext cx="8371500" cy="8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ru-RU" sz="105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[2] </a:t>
            </a:r>
            <a:r>
              <a:rPr lang="ru-RU" sz="105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Sato</a:t>
            </a:r>
            <a:r>
              <a:rPr lang="ru-RU" sz="105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A., </a:t>
            </a:r>
            <a:r>
              <a:rPr lang="ru-RU" sz="105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Magi</a:t>
            </a:r>
            <a:r>
              <a:rPr lang="ru-RU" sz="105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A., </a:t>
            </a:r>
            <a:r>
              <a:rPr lang="ru-RU" sz="105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Koshimizu</a:t>
            </a:r>
            <a:r>
              <a:rPr lang="ru-RU" sz="105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M., </a:t>
            </a:r>
            <a:r>
              <a:rPr lang="ru-RU" sz="105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Fujimoto</a:t>
            </a:r>
            <a:r>
              <a:rPr lang="ru-RU" sz="105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Y., </a:t>
            </a:r>
            <a:r>
              <a:rPr lang="ru-RU" sz="105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Kishimoto</a:t>
            </a:r>
            <a:r>
              <a:rPr lang="ru-RU" sz="105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S., &amp; </a:t>
            </a:r>
            <a:r>
              <a:rPr lang="ru-RU" sz="105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Asai</a:t>
            </a:r>
            <a:r>
              <a:rPr lang="ru-RU" sz="105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K. (2021). </a:t>
            </a:r>
            <a:r>
              <a:rPr lang="ru-RU" sz="105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Photoluminescence</a:t>
            </a:r>
            <a:r>
              <a:rPr lang="ru-RU" sz="105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05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</a:t>
            </a:r>
            <a:r>
              <a:rPr lang="ru-RU" sz="105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05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scintillation</a:t>
            </a:r>
            <a:r>
              <a:rPr lang="ru-RU" sz="105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05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characteristics</a:t>
            </a:r>
            <a:r>
              <a:rPr lang="ru-RU" sz="105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05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of</a:t>
            </a:r>
            <a:r>
              <a:rPr lang="ru-RU" sz="105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05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Bi-loaded</a:t>
            </a:r>
            <a:r>
              <a:rPr lang="ru-RU" sz="105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PVK-</a:t>
            </a:r>
            <a:r>
              <a:rPr lang="ru-RU" sz="105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based</a:t>
            </a:r>
            <a:r>
              <a:rPr lang="ru-RU" sz="105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05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plastic</a:t>
            </a:r>
            <a:r>
              <a:rPr lang="ru-RU" sz="105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05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scintillators</a:t>
            </a:r>
            <a:r>
              <a:rPr lang="ru-RU" sz="105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05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</a:t>
            </a:r>
            <a:r>
              <a:rPr lang="ru-RU" sz="105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05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</a:t>
            </a:r>
            <a:r>
              <a:rPr lang="ru-RU" sz="105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05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high</a:t>
            </a:r>
            <a:r>
              <a:rPr lang="ru-RU" sz="105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05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counting-rate</a:t>
            </a:r>
            <a:r>
              <a:rPr lang="ru-RU" sz="105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05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measurement</a:t>
            </a:r>
            <a:r>
              <a:rPr lang="ru-RU" sz="105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05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of</a:t>
            </a:r>
            <a:r>
              <a:rPr lang="ru-RU" sz="105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05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high-energy</a:t>
            </a:r>
            <a:r>
              <a:rPr lang="ru-RU" sz="105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X-</a:t>
            </a:r>
            <a:r>
              <a:rPr lang="ru-RU" sz="105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rays</a:t>
            </a:r>
            <a:r>
              <a:rPr lang="ru-RU" sz="105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 </a:t>
            </a:r>
            <a:r>
              <a:rPr lang="ru-RU" sz="1050" b="0" i="1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RSC </a:t>
            </a:r>
            <a:r>
              <a:rPr lang="ru-RU" sz="1050" b="0" i="1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Advances</a:t>
            </a:r>
            <a:r>
              <a:rPr lang="ru-RU" sz="105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 </a:t>
            </a:r>
            <a:r>
              <a:rPr lang="ru-RU" sz="1050" b="0" i="1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11</a:t>
            </a:r>
            <a:r>
              <a:rPr lang="ru-RU" sz="105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(26), 15581–15589. https://doi.org/10.1039/d1ra01878g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ru-RU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5"/>
          <p:cNvSpPr/>
          <p:nvPr/>
        </p:nvSpPr>
        <p:spPr>
          <a:xfrm>
            <a:off x="60072" y="4617722"/>
            <a:ext cx="33855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-RU" sz="2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</a:t>
            </a:r>
            <a:endParaRPr sz="240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6" name="Google Shape;176;p5"/>
          <p:cNvSpPr txBox="1">
            <a:spLocks noGrp="1"/>
          </p:cNvSpPr>
          <p:nvPr>
            <p:ph type="title"/>
          </p:nvPr>
        </p:nvSpPr>
        <p:spPr>
          <a:xfrm>
            <a:off x="676261" y="224477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Характеристики сцинтилляторов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6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4294800" cy="5592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Цели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2" name="Google Shape;182;p6"/>
          <p:cNvSpPr txBox="1"/>
          <p:nvPr/>
        </p:nvSpPr>
        <p:spPr>
          <a:xfrm>
            <a:off x="777775" y="2422534"/>
            <a:ext cx="4294800" cy="49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"/>
              <a:buNone/>
            </a:pPr>
            <a:r>
              <a:rPr lang="ru-RU" sz="3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Задачи</a:t>
            </a:r>
            <a:endParaRPr sz="3000" b="1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3" name="Google Shape;183;p6"/>
          <p:cNvSpPr/>
          <p:nvPr/>
        </p:nvSpPr>
        <p:spPr>
          <a:xfrm>
            <a:off x="574625" y="1093213"/>
            <a:ext cx="570467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52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>
                <a:latin typeface="Times New Roman"/>
                <a:ea typeface="Times New Roman"/>
                <a:cs typeface="Times New Roman"/>
                <a:sym typeface="Times New Roman"/>
              </a:rPr>
              <a:t>Разработка технологии получения тканеэквивалентных</a:t>
            </a:r>
            <a:r>
              <a:rPr lang="ru-RU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сцинтилляторов на основе пол</a:t>
            </a:r>
            <a:r>
              <a:rPr lang="ru-RU" sz="1800">
                <a:latin typeface="Times New Roman"/>
                <a:ea typeface="Times New Roman"/>
                <a:cs typeface="Times New Roman"/>
                <a:sym typeface="Times New Roman"/>
              </a:rPr>
              <a:t>истирола</a:t>
            </a:r>
            <a:r>
              <a:rPr lang="ru-RU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с металлорганическими добавками</a:t>
            </a:r>
            <a:r>
              <a:rPr lang="ru-RU" sz="1800">
                <a:latin typeface="Times New Roman"/>
                <a:ea typeface="Times New Roman"/>
                <a:cs typeface="Times New Roman"/>
                <a:sym typeface="Times New Roman"/>
              </a:rPr>
              <a:t> на основе</a:t>
            </a:r>
            <a:r>
              <a:rPr lang="ru-RU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свин</a:t>
            </a:r>
            <a:r>
              <a:rPr lang="ru-RU" sz="1800">
                <a:latin typeface="Times New Roman"/>
                <a:ea typeface="Times New Roman"/>
                <a:cs typeface="Times New Roman"/>
                <a:sym typeface="Times New Roman"/>
              </a:rPr>
              <a:t>ца</a:t>
            </a:r>
            <a:r>
              <a:rPr lang="ru-RU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олов</a:t>
            </a:r>
            <a:r>
              <a:rPr lang="ru-RU" sz="1800">
                <a:latin typeface="Times New Roman"/>
                <a:ea typeface="Times New Roman"/>
                <a:cs typeface="Times New Roman"/>
                <a:sym typeface="Times New Roman"/>
              </a:rPr>
              <a:t>а и</a:t>
            </a:r>
            <a:r>
              <a:rPr lang="ru-RU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сурьм</a:t>
            </a:r>
            <a:r>
              <a:rPr lang="ru-RU" sz="1800">
                <a:latin typeface="Times New Roman"/>
                <a:ea typeface="Times New Roman"/>
                <a:cs typeface="Times New Roman"/>
                <a:sym typeface="Times New Roman"/>
              </a:rPr>
              <a:t>ы</a:t>
            </a:r>
            <a:r>
              <a:rPr lang="ru-RU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84" name="Google Shape;184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13762" y="0"/>
            <a:ext cx="2330238" cy="2067339"/>
          </a:xfrm>
          <a:prstGeom prst="round2DiagRect">
            <a:avLst>
              <a:gd name="adj1" fmla="val 16667"/>
              <a:gd name="adj2" fmla="val 0"/>
            </a:avLst>
          </a:prstGeom>
          <a:noFill/>
          <a:ln>
            <a:noFill/>
          </a:ln>
          <a:effectLst>
            <a:outerShdw blurRad="254000" algn="tl" rotWithShape="0">
              <a:srgbClr val="000000">
                <a:alpha val="42352"/>
              </a:srgbClr>
            </a:outerShdw>
          </a:effectLst>
        </p:spPr>
      </p:pic>
      <p:sp>
        <p:nvSpPr>
          <p:cNvPr id="185" name="Google Shape;185;p6"/>
          <p:cNvSpPr/>
          <p:nvPr/>
        </p:nvSpPr>
        <p:spPr>
          <a:xfrm>
            <a:off x="347375" y="2886350"/>
            <a:ext cx="5900400" cy="12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-"/>
            </a:pPr>
            <a:r>
              <a:rPr lang="ru-RU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Изготовить </a:t>
            </a:r>
            <a:r>
              <a:rPr lang="ru-RU" sz="1800">
                <a:latin typeface="Times New Roman"/>
                <a:ea typeface="Times New Roman"/>
                <a:cs typeface="Times New Roman"/>
                <a:sym typeface="Times New Roman"/>
              </a:rPr>
              <a:t>партию опытных образцов</a:t>
            </a:r>
            <a:r>
              <a:rPr lang="ru-RU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с раз</a:t>
            </a:r>
            <a:r>
              <a:rPr lang="ru-RU" sz="1800">
                <a:latin typeface="Times New Roman"/>
                <a:ea typeface="Times New Roman"/>
                <a:cs typeface="Times New Roman"/>
                <a:sym typeface="Times New Roman"/>
              </a:rPr>
              <a:t>личными металлоорганическими </a:t>
            </a:r>
            <a:r>
              <a:rPr lang="ru-RU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добавками.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-"/>
            </a:pPr>
            <a:r>
              <a:rPr lang="ru-RU" sz="1800">
                <a:latin typeface="Times New Roman"/>
                <a:ea typeface="Times New Roman"/>
                <a:cs typeface="Times New Roman"/>
                <a:sym typeface="Times New Roman"/>
              </a:rPr>
              <a:t>Исследовать полученные образцы на значение световыхода.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6" name="Google Shape;186;p6"/>
          <p:cNvSpPr/>
          <p:nvPr/>
        </p:nvSpPr>
        <p:spPr>
          <a:xfrm>
            <a:off x="60072" y="4617722"/>
            <a:ext cx="33855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-RU" sz="2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</a:t>
            </a:r>
            <a:endParaRPr sz="240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7"/>
          <p:cNvSpPr txBox="1">
            <a:spLocks noGrp="1"/>
          </p:cNvSpPr>
          <p:nvPr>
            <p:ph type="title" idx="4294967295"/>
          </p:nvPr>
        </p:nvSpPr>
        <p:spPr>
          <a:xfrm>
            <a:off x="676261" y="224477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Результаты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192" name="Google Shape;192;p7"/>
          <p:cNvGraphicFramePr/>
          <p:nvPr/>
        </p:nvGraphicFramePr>
        <p:xfrm>
          <a:off x="762901" y="1197516"/>
          <a:ext cx="6252200" cy="1283825"/>
        </p:xfrm>
        <a:graphic>
          <a:graphicData uri="http://schemas.openxmlformats.org/drawingml/2006/table">
            <a:tbl>
              <a:tblPr>
                <a:noFill/>
                <a:tableStyleId>{00C97767-05E8-4093-898D-A6A8DDF55963}</a:tableStyleId>
              </a:tblPr>
              <a:tblGrid>
                <a:gridCol w="1390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5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5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4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5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32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b="1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Пластмассовые сцинтилляторы</a:t>
                      </a:r>
                      <a:endParaRPr sz="1400" b="1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rgbClr val="59595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9595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9595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9595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b="1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EJ-256</a:t>
                      </a:r>
                      <a:endParaRPr sz="1400" b="1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rgbClr val="59595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9595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9595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9595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b="1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Органическ</a:t>
                      </a:r>
                      <a:r>
                        <a:rPr lang="ru-RU" b="1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ое</a:t>
                      </a:r>
                      <a:r>
                        <a:rPr lang="ru-RU" sz="1400" b="1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со</a:t>
                      </a:r>
                      <a:r>
                        <a:rPr lang="ru-RU" b="1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единение</a:t>
                      </a:r>
                      <a:r>
                        <a:rPr lang="ru-RU" sz="1400" b="1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Pb</a:t>
                      </a:r>
                      <a:endParaRPr sz="1400" b="1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rgbClr val="59595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9595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9595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9595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1400" b="1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Органическ</a:t>
                      </a:r>
                      <a:r>
                        <a:rPr lang="ru-RU" b="1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ое</a:t>
                      </a:r>
                      <a:r>
                        <a:rPr lang="ru-RU" sz="1400" b="1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с</a:t>
                      </a:r>
                      <a:r>
                        <a:rPr lang="ru-RU" b="1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оединение</a:t>
                      </a:r>
                      <a:r>
                        <a:rPr lang="ru-RU" sz="1400" b="1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Sn</a:t>
                      </a:r>
                      <a:endParaRPr sz="1400" b="1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rgbClr val="59595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9595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9595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9595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b="1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Органическ</a:t>
                      </a:r>
                      <a:r>
                        <a:rPr lang="ru-RU" b="1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ое</a:t>
                      </a:r>
                      <a:r>
                        <a:rPr lang="ru-RU" sz="1400" b="1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с</a:t>
                      </a:r>
                      <a:r>
                        <a:rPr lang="ru-RU" b="1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оединение</a:t>
                      </a:r>
                      <a:r>
                        <a:rPr lang="ru-RU" sz="1400" b="1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Sb</a:t>
                      </a:r>
                      <a:endParaRPr sz="1400" b="1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rgbClr val="59595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9595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9595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9595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11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Световыход, УЕСВ</a:t>
                      </a:r>
                      <a:endParaRPr sz="140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rgbClr val="59595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9595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9595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9595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0.24</a:t>
                      </a:r>
                      <a:endParaRPr sz="1200" b="1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rgbClr val="59595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9595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9595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9595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0.27</a:t>
                      </a:r>
                      <a:endParaRPr sz="1200" b="1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rgbClr val="59595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9595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9595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9595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0.45</a:t>
                      </a:r>
                      <a:endParaRPr sz="1200" b="1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rgbClr val="59595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9595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9595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9595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0.2</a:t>
                      </a:r>
                      <a:endParaRPr sz="1200" b="1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rgbClr val="59595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9595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9595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9595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93" name="Google Shape;193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400000">
            <a:off x="1381975" y="2025925"/>
            <a:ext cx="1807675" cy="3045825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7"/>
          <p:cNvSpPr txBox="1"/>
          <p:nvPr/>
        </p:nvSpPr>
        <p:spPr>
          <a:xfrm>
            <a:off x="3955100" y="2795650"/>
            <a:ext cx="1905300" cy="9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-RU" sz="13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Рисунок 1</a:t>
            </a:r>
            <a:r>
              <a:rPr lang="ru-RU" sz="1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Полученные образцы со Pb, Sn и Sb соответственно</a:t>
            </a:r>
            <a:endParaRPr sz="13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7"/>
          <p:cNvSpPr/>
          <p:nvPr/>
        </p:nvSpPr>
        <p:spPr>
          <a:xfrm>
            <a:off x="60072" y="4617722"/>
            <a:ext cx="338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-RU" sz="2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</a:t>
            </a:r>
            <a:endParaRPr sz="240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8"/>
          <p:cNvSpPr txBox="1">
            <a:spLocks noGrp="1"/>
          </p:cNvSpPr>
          <p:nvPr>
            <p:ph type="title" idx="4294967295"/>
          </p:nvPr>
        </p:nvSpPr>
        <p:spPr>
          <a:xfrm>
            <a:off x="676261" y="224477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Расчеты методом МК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1" name="Google Shape;201;p8"/>
          <p:cNvSpPr txBox="1"/>
          <p:nvPr/>
        </p:nvSpPr>
        <p:spPr>
          <a:xfrm>
            <a:off x="1478488" y="4136056"/>
            <a:ext cx="6515724" cy="8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Рисунок 2</a:t>
            </a:r>
            <a:r>
              <a:rPr lang="ru-RU" sz="1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ru-RU" sz="1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Относительная интенсивность генерации оптических фотонов в объеме сцинтиллятора при плотности потока начальных гамма-квантов, соответствующей 1мкЗв/ч</a:t>
            </a:r>
            <a:endParaRPr sz="12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2" name="Google Shape;202;p8"/>
          <p:cNvSpPr/>
          <p:nvPr/>
        </p:nvSpPr>
        <p:spPr>
          <a:xfrm>
            <a:off x="60077" y="4617725"/>
            <a:ext cx="576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-RU" sz="2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</a:t>
            </a:r>
            <a:endParaRPr sz="240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03" name="Google Shape;203;p8"/>
          <p:cNvPicPr preferRelativeResize="0"/>
          <p:nvPr/>
        </p:nvPicPr>
        <p:blipFill rotWithShape="1">
          <a:blip r:embed="rId3">
            <a:alphaModFix/>
          </a:blip>
          <a:srcRect l="2419" t="5437" b="7003"/>
          <a:stretch/>
        </p:blipFill>
        <p:spPr>
          <a:xfrm>
            <a:off x="1713875" y="852487"/>
            <a:ext cx="6044950" cy="3353675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8"/>
          <p:cNvSpPr txBox="1"/>
          <p:nvPr/>
        </p:nvSpPr>
        <p:spPr>
          <a:xfrm>
            <a:off x="2403375" y="3256775"/>
            <a:ext cx="2916300" cy="21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-RU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Чувствительность при 662 кэВ</a:t>
            </a:r>
            <a:r>
              <a:rPr lang="ru-RU"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69.1</a:t>
            </a:r>
            <a:r>
              <a:rPr lang="ru-RU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(имп/с)/(мкЗв/ч</a:t>
            </a:r>
            <a:r>
              <a:rPr lang="ru-RU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9"/>
          <p:cNvSpPr txBox="1">
            <a:spLocks noGrp="1"/>
          </p:cNvSpPr>
          <p:nvPr>
            <p:ph type="title" idx="4294967295"/>
          </p:nvPr>
        </p:nvSpPr>
        <p:spPr>
          <a:xfrm>
            <a:off x="676261" y="224477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Расчеты методом МК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0" name="Google Shape;210;p9"/>
          <p:cNvSpPr txBox="1"/>
          <p:nvPr/>
        </p:nvSpPr>
        <p:spPr>
          <a:xfrm>
            <a:off x="1602729" y="4126547"/>
            <a:ext cx="6252000" cy="8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Рисунок 3</a:t>
            </a:r>
            <a:r>
              <a:rPr lang="ru-RU" sz="1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ru-RU" sz="1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Относительная интенсивность генерации оптических фотонов в объеме сцинтиллятора при плотности потока начальных гамма-квантов, соответствующей 1мкЗв/ч</a:t>
            </a:r>
            <a:endParaRPr sz="12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1" name="Google Shape;211;p9"/>
          <p:cNvSpPr/>
          <p:nvPr/>
        </p:nvSpPr>
        <p:spPr>
          <a:xfrm>
            <a:off x="60077" y="4617725"/>
            <a:ext cx="576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-RU" sz="2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</a:t>
            </a:r>
            <a:endParaRPr sz="240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7" r="38996" b="1241"/>
          <a:stretch/>
        </p:blipFill>
        <p:spPr bwMode="auto">
          <a:xfrm>
            <a:off x="2073253" y="797177"/>
            <a:ext cx="5310953" cy="358801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41755" y="797177"/>
            <a:ext cx="334297" cy="2352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Industrial Preliminary Project by Slidesgo">
  <a:themeElements>
    <a:clrScheme name="Simple Light">
      <a:dk1>
        <a:srgbClr val="202A41"/>
      </a:dk1>
      <a:lt1>
        <a:srgbClr val="FFFFFF"/>
      </a:lt1>
      <a:dk2>
        <a:srgbClr val="516988"/>
      </a:dk2>
      <a:lt2>
        <a:srgbClr val="D3E1F1"/>
      </a:lt2>
      <a:accent1>
        <a:srgbClr val="90ABCE"/>
      </a:accent1>
      <a:accent2>
        <a:srgbClr val="6E86A5"/>
      </a:accent2>
      <a:accent3>
        <a:srgbClr val="F5F4F3"/>
      </a:accent3>
      <a:accent4>
        <a:srgbClr val="FFFFFF"/>
      </a:accent4>
      <a:accent5>
        <a:srgbClr val="FFFFFF"/>
      </a:accent5>
      <a:accent6>
        <a:srgbClr val="FFFFFF"/>
      </a:accent6>
      <a:hlink>
        <a:srgbClr val="202A4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1014</Words>
  <Application>Microsoft Office PowerPoint</Application>
  <PresentationFormat>Экран (16:9)</PresentationFormat>
  <Paragraphs>457</Paragraphs>
  <Slides>18</Slides>
  <Notes>18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Poppins</vt:lpstr>
      <vt:lpstr>Times New Roman</vt:lpstr>
      <vt:lpstr>Figtree</vt:lpstr>
      <vt:lpstr>Arial</vt:lpstr>
      <vt:lpstr>Nunito Light</vt:lpstr>
      <vt:lpstr>Industrial Preliminary Project by Slidesgo</vt:lpstr>
      <vt:lpstr>СЦИНТИЛЛЯЦИОННЫЕ СВОЙСТВА ДЕТЕКТОРОВ С ДОБАВЛЕНИЕМ МЕТАЛЛООРГАНИЧЕСКИХ ДОБАВОК</vt:lpstr>
      <vt:lpstr>Введение</vt:lpstr>
      <vt:lpstr>Состав сцинтилляторов</vt:lpstr>
      <vt:lpstr>Области применения</vt:lpstr>
      <vt:lpstr>Характеристики сцинтилляторов</vt:lpstr>
      <vt:lpstr>Цели </vt:lpstr>
      <vt:lpstr>Результаты</vt:lpstr>
      <vt:lpstr>Расчеты методом МК</vt:lpstr>
      <vt:lpstr>Расчеты методом МК</vt:lpstr>
      <vt:lpstr>Результаты исследований образцов с Pb, Sn</vt:lpstr>
      <vt:lpstr>Результаты исследований образцов с Pb, Sn</vt:lpstr>
      <vt:lpstr>Отработка технологии с Pb</vt:lpstr>
      <vt:lpstr>Отработка технологии с Pb</vt:lpstr>
      <vt:lpstr>Полученные образцы</vt:lpstr>
      <vt:lpstr>Результаты исследований образцов с Pb (2025 г.)</vt:lpstr>
      <vt:lpstr>Результаты исследований образцов с Pb (2025 г.)</vt:lpstr>
      <vt:lpstr>Выводы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Тканеэквивалентные сцинтилляторы</dc:title>
  <cp:lastModifiedBy>Пользователь</cp:lastModifiedBy>
  <cp:revision>3</cp:revision>
  <dcterms:modified xsi:type="dcterms:W3CDTF">2025-10-10T10:24:22Z</dcterms:modified>
</cp:coreProperties>
</file>