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58" r:id="rId4"/>
    <p:sldId id="259" r:id="rId5"/>
    <p:sldId id="273" r:id="rId6"/>
    <p:sldId id="260" r:id="rId7"/>
    <p:sldId id="274" r:id="rId8"/>
    <p:sldId id="261" r:id="rId9"/>
    <p:sldId id="262" r:id="rId10"/>
    <p:sldId id="263" r:id="rId11"/>
    <p:sldId id="267" r:id="rId12"/>
    <p:sldId id="264" r:id="rId13"/>
    <p:sldId id="275" r:id="rId14"/>
    <p:sldId id="280" r:id="rId15"/>
    <p:sldId id="266" r:id="rId16"/>
    <p:sldId id="271" r:id="rId17"/>
    <p:sldId id="277" r:id="rId18"/>
    <p:sldId id="269" r:id="rId19"/>
    <p:sldId id="278" r:id="rId20"/>
    <p:sldId id="279" r:id="rId21"/>
    <p:sldId id="272" r:id="rId22"/>
  </p:sldIdLst>
  <p:sldSz cx="12192000" cy="6858000"/>
  <p:notesSz cx="679132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митрий Седнев" initials="ДС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FF"/>
    <a:srgbClr val="28BE46"/>
    <a:srgbClr val="393939"/>
    <a:srgbClr val="686868"/>
    <a:srgbClr val="A2A1A1"/>
    <a:srgbClr val="6C6D6C"/>
    <a:srgbClr val="76B729"/>
    <a:srgbClr val="CC2E2A"/>
    <a:srgbClr val="808080"/>
    <a:srgbClr val="1E7D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9" autoAdjust="0"/>
    <p:restoredTop sz="94660"/>
  </p:normalViewPr>
  <p:slideViewPr>
    <p:cSldViewPr snapToGrid="0" showGuides="1">
      <p:cViewPr varScale="1">
        <p:scale>
          <a:sx n="165" d="100"/>
          <a:sy n="165" d="100"/>
        </p:scale>
        <p:origin x="13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3" d="100"/>
          <a:sy n="113" d="100"/>
        </p:scale>
        <p:origin x="337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Коэффициенты накопления </a:t>
            </a:r>
            <a:r>
              <a:rPr lang="ru-RU" baseline="30000" dirty="0"/>
              <a:t>226</a:t>
            </a:r>
            <a:r>
              <a:rPr lang="en-US" dirty="0"/>
              <a:t>Ra </a:t>
            </a:r>
            <a:r>
              <a:rPr lang="ru-RU" dirty="0"/>
              <a:t>в грибах</a:t>
            </a:r>
          </a:p>
        </c:rich>
      </c:tx>
      <c:layout>
        <c:manualLayout>
          <c:xMode val="edge"/>
          <c:yMode val="edge"/>
          <c:x val="0.10234204719581029"/>
          <c:y val="1.51939956200615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Лист1!$B$2:$F$2</c:f>
              <c:strCache>
                <c:ptCount val="5"/>
                <c:pt idx="0">
                  <c:v>Опята</c:v>
                </c:pt>
                <c:pt idx="1">
                  <c:v>Ложные опята</c:v>
                </c:pt>
                <c:pt idx="2">
                  <c:v>Подосиновик</c:v>
                </c:pt>
                <c:pt idx="3">
                  <c:v>Лисички</c:v>
                </c:pt>
                <c:pt idx="4">
                  <c:v>Трутовик</c:v>
                </c:pt>
              </c:strCache>
            </c:strRef>
          </c:cat>
          <c:val>
            <c:numRef>
              <c:f>Лист1!$B$3:$F$3</c:f>
              <c:numCache>
                <c:formatCode>General</c:formatCode>
                <c:ptCount val="5"/>
                <c:pt idx="0">
                  <c:v>0.65</c:v>
                </c:pt>
                <c:pt idx="1">
                  <c:v>0.49</c:v>
                </c:pt>
                <c:pt idx="2">
                  <c:v>0.42</c:v>
                </c:pt>
                <c:pt idx="3">
                  <c:v>0.37</c:v>
                </c:pt>
                <c:pt idx="4">
                  <c:v>0.33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FFE-4C74-A9C2-D68BDF83C0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32313616"/>
        <c:axId val="232316360"/>
      </c:barChart>
      <c:catAx>
        <c:axId val="232313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2316360"/>
        <c:crosses val="autoZero"/>
        <c:auto val="1"/>
        <c:lblAlgn val="ctr"/>
        <c:lblOffset val="100"/>
        <c:noMultiLvlLbl val="0"/>
      </c:catAx>
      <c:valAx>
        <c:axId val="23231636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Коэффициент накопления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231361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Коэффициенты накопления </a:t>
            </a:r>
            <a:r>
              <a:rPr lang="ru-RU" baseline="30000" dirty="0"/>
              <a:t>226</a:t>
            </a:r>
            <a:r>
              <a:rPr lang="en-US" dirty="0"/>
              <a:t>Ra </a:t>
            </a:r>
            <a:r>
              <a:rPr lang="ru-RU" dirty="0"/>
              <a:t>в древесине и коре</a:t>
            </a:r>
          </a:p>
        </c:rich>
      </c:tx>
      <c:layout>
        <c:manualLayout>
          <c:xMode val="edge"/>
          <c:yMode val="edge"/>
          <c:x val="0.10593116823575588"/>
          <c:y val="2.20744988263145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Лист1!$B$2:$H$2</c:f>
              <c:strCache>
                <c:ptCount val="7"/>
                <c:pt idx="0">
                  <c:v>Береза подрост</c:v>
                </c:pt>
                <c:pt idx="1">
                  <c:v>Береза</c:v>
                </c:pt>
                <c:pt idx="2">
                  <c:v>Осина</c:v>
                </c:pt>
                <c:pt idx="3">
                  <c:v>Береза (кора)</c:v>
                </c:pt>
                <c:pt idx="4">
                  <c:v>Тополь</c:v>
                </c:pt>
                <c:pt idx="5">
                  <c:v>Клен</c:v>
                </c:pt>
                <c:pt idx="6">
                  <c:v>Тополь (кора)</c:v>
                </c:pt>
              </c:strCache>
            </c:strRef>
          </c:cat>
          <c:val>
            <c:numRef>
              <c:f>Лист1!$B$3:$H$3</c:f>
              <c:numCache>
                <c:formatCode>General</c:formatCode>
                <c:ptCount val="7"/>
                <c:pt idx="0">
                  <c:v>0.18</c:v>
                </c:pt>
                <c:pt idx="1">
                  <c:v>0.15</c:v>
                </c:pt>
                <c:pt idx="2">
                  <c:v>0.12</c:v>
                </c:pt>
                <c:pt idx="3">
                  <c:v>0.115</c:v>
                </c:pt>
                <c:pt idx="4">
                  <c:v>0.11</c:v>
                </c:pt>
                <c:pt idx="5">
                  <c:v>0.1</c:v>
                </c:pt>
                <c:pt idx="6">
                  <c:v>9.5000000000000001E-2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2F9-4617-B45D-B71C3974EE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32314400"/>
        <c:axId val="232314792"/>
      </c:barChart>
      <c:catAx>
        <c:axId val="232314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2314792"/>
        <c:crosses val="autoZero"/>
        <c:auto val="1"/>
        <c:lblAlgn val="ctr"/>
        <c:lblOffset val="100"/>
        <c:noMultiLvlLbl val="0"/>
      </c:catAx>
      <c:valAx>
        <c:axId val="232314792"/>
        <c:scaling>
          <c:orientation val="minMax"/>
          <c:max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Коэффициент накопления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2314400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Коэффициенты накопления </a:t>
            </a:r>
            <a:r>
              <a:rPr lang="ru-RU" baseline="30000" dirty="0"/>
              <a:t>226</a:t>
            </a:r>
            <a:r>
              <a:rPr lang="en-US" dirty="0"/>
              <a:t>Ra </a:t>
            </a:r>
            <a:r>
              <a:rPr lang="ru-RU" dirty="0"/>
              <a:t>в растительности и плодах</a:t>
            </a:r>
          </a:p>
        </c:rich>
      </c:tx>
      <c:layout>
        <c:manualLayout>
          <c:xMode val="edge"/>
          <c:yMode val="edge"/>
          <c:x val="0.21763463511117026"/>
          <c:y val="2.20745038011813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Лист1!$B$2:$F$2</c:f>
              <c:strCache>
                <c:ptCount val="5"/>
                <c:pt idx="0">
                  <c:v>Растительность надпочвенного покрова лесная</c:v>
                </c:pt>
                <c:pt idx="1">
                  <c:v>Костяника плоды</c:v>
                </c:pt>
                <c:pt idx="2">
                  <c:v>Мох эпифид</c:v>
                </c:pt>
                <c:pt idx="3">
                  <c:v>Растительность надпочвенного покрова береговая</c:v>
                </c:pt>
                <c:pt idx="4">
                  <c:v>Шиповник плоды</c:v>
                </c:pt>
              </c:strCache>
            </c:strRef>
          </c:cat>
          <c:val>
            <c:numRef>
              <c:f>Лист1!$B$3:$F$3</c:f>
              <c:numCache>
                <c:formatCode>General</c:formatCode>
                <c:ptCount val="5"/>
                <c:pt idx="0">
                  <c:v>0.72</c:v>
                </c:pt>
                <c:pt idx="1">
                  <c:v>0.69</c:v>
                </c:pt>
                <c:pt idx="2">
                  <c:v>0.61</c:v>
                </c:pt>
                <c:pt idx="3">
                  <c:v>0.48</c:v>
                </c:pt>
                <c:pt idx="4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247-4F8A-A400-5620CAE165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29277984"/>
        <c:axId val="529280728"/>
      </c:barChart>
      <c:catAx>
        <c:axId val="529277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9280728"/>
        <c:crosses val="autoZero"/>
        <c:auto val="1"/>
        <c:lblAlgn val="ctr"/>
        <c:lblOffset val="100"/>
        <c:noMultiLvlLbl val="0"/>
      </c:catAx>
      <c:valAx>
        <c:axId val="529280728"/>
        <c:scaling>
          <c:orientation val="minMax"/>
          <c:max val="0.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Коэффициент накопления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9277984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6513" y="0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449973-B2ED-47F8-8A78-D28DB888792A}" type="datetimeFigureOut">
              <a:rPr lang="ru-RU" smtClean="0"/>
              <a:t>19.10.2025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6513" y="9377363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FD72E-0A6E-4C0A-A8ED-F814144E9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554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6513" y="0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DDC125-F1CB-421D-BF0C-479EBC807B8B}" type="datetimeFigureOut">
              <a:rPr lang="ru-RU" smtClean="0"/>
              <a:t>19.10.2025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242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6513" y="9377363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DB774-640C-411A-8718-DDB764B45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45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53740" y="1869820"/>
            <a:ext cx="6760226" cy="2165607"/>
          </a:xfrm>
        </p:spPr>
        <p:txBody>
          <a:bodyPr anchor="b">
            <a:normAutofit/>
          </a:bodyPr>
          <a:lstStyle>
            <a:lvl1pPr algn="l">
              <a:defRPr sz="3400" cap="all" spc="300" baseline="0"/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953739" y="4035428"/>
            <a:ext cx="6760226" cy="832965"/>
          </a:xfrm>
        </p:spPr>
        <p:txBody>
          <a:bodyPr/>
          <a:lstStyle>
            <a:lvl1pPr marL="0" indent="0" algn="l">
              <a:buNone/>
              <a:defRPr sz="2400" spc="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Дополнительное название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001761" y="6334401"/>
            <a:ext cx="1949450" cy="289011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2" hasCustomPrompt="1"/>
          </p:nvPr>
        </p:nvSpPr>
        <p:spPr>
          <a:xfrm>
            <a:off x="953875" y="4954126"/>
            <a:ext cx="4890102" cy="80803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ФИО выступающего,</a:t>
            </a:r>
          </a:p>
          <a:p>
            <a:pPr lvl="0"/>
            <a:r>
              <a:rPr lang="ru-RU" dirty="0"/>
              <a:t>должность</a:t>
            </a: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275" y="951068"/>
            <a:ext cx="2187725" cy="4963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40" y="952591"/>
            <a:ext cx="2288493" cy="49485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F68B6D1-B311-4B7D-A1D4-9D51689D90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" r="42219"/>
          <a:stretch/>
        </p:blipFill>
        <p:spPr>
          <a:xfrm>
            <a:off x="6936965" y="2672"/>
            <a:ext cx="5256767" cy="6855328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454A9F80-6DEF-467C-A812-5C9BE4859E33}"/>
              </a:ext>
            </a:extLst>
          </p:cNvPr>
          <p:cNvSpPr/>
          <p:nvPr userDrawn="1"/>
        </p:nvSpPr>
        <p:spPr>
          <a:xfrm>
            <a:off x="6941750" y="0"/>
            <a:ext cx="5250250" cy="6863071"/>
          </a:xfrm>
          <a:prstGeom prst="rect">
            <a:avLst/>
          </a:prstGeom>
          <a:gradFill flip="none" rotWithShape="1">
            <a:gsLst>
              <a:gs pos="67000">
                <a:schemeClr val="bg1">
                  <a:lumMod val="0"/>
                  <a:lumOff val="100000"/>
                  <a:alpha val="36000"/>
                </a:schemeClr>
              </a:gs>
              <a:gs pos="8000">
                <a:srgbClr val="0096FF">
                  <a:alpha val="2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9233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Дата 2"/>
          <p:cNvSpPr>
            <a:spLocks noGrp="1"/>
          </p:cNvSpPr>
          <p:nvPr>
            <p:ph type="dt" sz="half" idx="10"/>
          </p:nvPr>
        </p:nvSpPr>
        <p:spPr>
          <a:xfrm>
            <a:off x="831850" y="6356349"/>
            <a:ext cx="149530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AD9B85F-88F9-4F82-B789-24EBBC5874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40" y="555337"/>
            <a:ext cx="1748279" cy="39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52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Слайд на бумаг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5232" y="1545491"/>
            <a:ext cx="6757088" cy="1472143"/>
          </a:xfrm>
        </p:spPr>
        <p:txBody>
          <a:bodyPr>
            <a:normAutofit/>
          </a:bodyPr>
          <a:lstStyle>
            <a:lvl1pPr>
              <a:defRPr sz="3600" cap="all" baseline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53124" y="3282805"/>
            <a:ext cx="8929127" cy="289415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43873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39052" y="6438730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Дата 2"/>
          <p:cNvSpPr>
            <a:spLocks noGrp="1"/>
          </p:cNvSpPr>
          <p:nvPr>
            <p:ph type="dt" sz="half" idx="10"/>
          </p:nvPr>
        </p:nvSpPr>
        <p:spPr>
          <a:xfrm>
            <a:off x="209924" y="6438730"/>
            <a:ext cx="149530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AB7564F-31FD-4E6F-A0EE-EFEE9C969D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40" y="555337"/>
            <a:ext cx="1748279" cy="39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04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328356" cy="1048039"/>
          </a:xfrm>
        </p:spPr>
        <p:txBody>
          <a:bodyPr>
            <a:normAutofit/>
          </a:bodyPr>
          <a:lstStyle>
            <a:lvl1pPr>
              <a:defRPr sz="3400"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AC03386-1DEB-4DFB-8588-423722DC2A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40" y="555337"/>
            <a:ext cx="1748279" cy="39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44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Только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E6BABB7-D1B5-448D-8BBC-91F8F47857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40" y="555337"/>
            <a:ext cx="1748279" cy="39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44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444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бумаг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43873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39052" y="6438730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Дата 2"/>
          <p:cNvSpPr>
            <a:spLocks noGrp="1"/>
          </p:cNvSpPr>
          <p:nvPr>
            <p:ph type="dt" sz="half" idx="10"/>
          </p:nvPr>
        </p:nvSpPr>
        <p:spPr>
          <a:xfrm>
            <a:off x="209924" y="6438730"/>
            <a:ext cx="149530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376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Безбумаж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5051" y="365125"/>
            <a:ext cx="9169399" cy="1048039"/>
          </a:xfrm>
        </p:spPr>
        <p:txBody>
          <a:bodyPr>
            <a:normAutofit/>
          </a:bodyPr>
          <a:lstStyle>
            <a:lvl1pPr>
              <a:defRPr sz="2800" cap="all" baseline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5051" y="1512888"/>
            <a:ext cx="10181844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035051" y="645349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B346DA7-549E-4F58-939F-F8EB4345D5C7}" type="datetimeFigureOut">
              <a:rPr lang="ru-RU" smtClean="0"/>
              <a:pPr/>
              <a:t>19.10.2025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 rot="16200000">
            <a:off x="-1863582" y="3276744"/>
            <a:ext cx="4451064" cy="723902"/>
          </a:xfrm>
          <a:prstGeom prst="rect">
            <a:avLst/>
          </a:prstGeom>
        </p:spPr>
        <p:txBody>
          <a:bodyPr anchor="ctr"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25397" y="6323010"/>
            <a:ext cx="6985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751D432A-D135-4954-8559-2B6A9DE81B6A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673094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 userDrawn="1"/>
        </p:nvCxnSpPr>
        <p:spPr>
          <a:xfrm>
            <a:off x="-3" y="6184900"/>
            <a:ext cx="6730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65534" y="691017"/>
            <a:ext cx="1838697" cy="396254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 userDrawn="1"/>
        </p:nvCxnSpPr>
        <p:spPr>
          <a:xfrm>
            <a:off x="-3" y="1089085"/>
            <a:ext cx="6730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Нижний колонтитул 4"/>
          <p:cNvSpPr txBox="1">
            <a:spLocks/>
          </p:cNvSpPr>
          <p:nvPr userDrawn="1"/>
        </p:nvSpPr>
        <p:spPr>
          <a:xfrm rot="16200000">
            <a:off x="-102506" y="102505"/>
            <a:ext cx="928913" cy="723902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6688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943070" y="6499653"/>
            <a:ext cx="1939182" cy="358347"/>
          </a:xfrm>
        </p:spPr>
        <p:txBody>
          <a:bodyPr/>
          <a:lstStyle/>
          <a:p>
            <a:fld id="{751D432A-D135-4954-8559-2B6A9DE81B6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89997"/>
            <a:ext cx="8432800" cy="1579005"/>
          </a:xfrm>
        </p:spPr>
        <p:txBody>
          <a:bodyPr>
            <a:normAutofit/>
          </a:bodyPr>
          <a:lstStyle>
            <a:lvl1pPr>
              <a:defRPr sz="3200"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2"/>
          </p:nvPr>
        </p:nvSpPr>
        <p:spPr>
          <a:xfrm>
            <a:off x="1983756" y="3246438"/>
            <a:ext cx="7287244" cy="325321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981200" y="649965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7" name="Дата 2"/>
          <p:cNvSpPr>
            <a:spLocks noGrp="1"/>
          </p:cNvSpPr>
          <p:nvPr>
            <p:ph type="dt" sz="half" idx="13"/>
          </p:nvPr>
        </p:nvSpPr>
        <p:spPr>
          <a:xfrm>
            <a:off x="149857" y="6499653"/>
            <a:ext cx="149530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40" y="555337"/>
            <a:ext cx="1748279" cy="39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48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спис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943070" y="6499653"/>
            <a:ext cx="1939182" cy="358347"/>
          </a:xfrm>
        </p:spPr>
        <p:txBody>
          <a:bodyPr/>
          <a:lstStyle/>
          <a:p>
            <a:fld id="{751D432A-D135-4954-8559-2B6A9DE81B6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89997"/>
            <a:ext cx="8432800" cy="1579005"/>
          </a:xfrm>
        </p:spPr>
        <p:txBody>
          <a:bodyPr>
            <a:normAutofit/>
          </a:bodyPr>
          <a:lstStyle>
            <a:lvl1pPr>
              <a:defRPr sz="3200" cap="all" baseline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2"/>
          </p:nvPr>
        </p:nvSpPr>
        <p:spPr>
          <a:xfrm>
            <a:off x="1983756" y="3827633"/>
            <a:ext cx="4754795" cy="26720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6862763" y="3827558"/>
            <a:ext cx="4785540" cy="26716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1983756" y="2959147"/>
            <a:ext cx="5108575" cy="436563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ru-RU" dirty="0"/>
              <a:t>Дополнительная информация</a:t>
            </a:r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983756" y="649287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6" name="Дата 2"/>
          <p:cNvSpPr>
            <a:spLocks noGrp="1"/>
          </p:cNvSpPr>
          <p:nvPr>
            <p:ph type="dt" sz="half" idx="15"/>
          </p:nvPr>
        </p:nvSpPr>
        <p:spPr>
          <a:xfrm>
            <a:off x="254499" y="6492874"/>
            <a:ext cx="149530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9FEBC20-07CA-44BE-9D5C-4794105DDF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40" y="555337"/>
            <a:ext cx="1748279" cy="39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09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.информ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4199" y="680908"/>
            <a:ext cx="4061942" cy="1048039"/>
          </a:xfrm>
        </p:spPr>
        <p:txBody>
          <a:bodyPr>
            <a:normAutofit/>
          </a:bodyPr>
          <a:lstStyle>
            <a:lvl1pPr>
              <a:defRPr sz="3400" cap="all" baseline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535612" y="6450227"/>
            <a:ext cx="4324825" cy="329514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086680" y="6450227"/>
            <a:ext cx="1795572" cy="329514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3"/>
          </p:nvPr>
        </p:nvSpPr>
        <p:spPr>
          <a:xfrm>
            <a:off x="5535613" y="2085975"/>
            <a:ext cx="6088062" cy="4270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655763" y="2085975"/>
            <a:ext cx="2990850" cy="4270375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Дополнительная информация</a:t>
            </a:r>
          </a:p>
        </p:txBody>
      </p:sp>
      <p:sp>
        <p:nvSpPr>
          <p:cNvPr id="14" name="Дата 2"/>
          <p:cNvSpPr>
            <a:spLocks noGrp="1"/>
          </p:cNvSpPr>
          <p:nvPr>
            <p:ph type="dt" sz="half" idx="10"/>
          </p:nvPr>
        </p:nvSpPr>
        <p:spPr>
          <a:xfrm>
            <a:off x="1655763" y="6453496"/>
            <a:ext cx="149530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3BBD0CF-DCF8-4D97-AAB4-4208C42A3A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40" y="555337"/>
            <a:ext cx="1748279" cy="39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22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 бумаг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8656" y="197708"/>
            <a:ext cx="5131694" cy="1627916"/>
          </a:xfrm>
        </p:spPr>
        <p:txBody>
          <a:bodyPr>
            <a:normAutofit/>
          </a:bodyPr>
          <a:lstStyle>
            <a:lvl1pPr>
              <a:defRPr sz="3600"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28656" y="2203955"/>
            <a:ext cx="6585470" cy="39730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128656" y="6440684"/>
            <a:ext cx="4882610" cy="33905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011266" y="6440684"/>
            <a:ext cx="1870986" cy="339057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Дата 2"/>
          <p:cNvSpPr>
            <a:spLocks noGrp="1"/>
          </p:cNvSpPr>
          <p:nvPr>
            <p:ph type="dt" sz="half" idx="10"/>
          </p:nvPr>
        </p:nvSpPr>
        <p:spPr>
          <a:xfrm>
            <a:off x="209924" y="6438730"/>
            <a:ext cx="149530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994A2D9-ACBC-4643-8D10-A125A289AE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72" y="555337"/>
            <a:ext cx="1748279" cy="39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70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Узкий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96674"/>
            <a:ext cx="8462319" cy="823785"/>
          </a:xfrm>
        </p:spPr>
        <p:txBody>
          <a:bodyPr>
            <a:normAutofit/>
          </a:bodyPr>
          <a:lstStyle>
            <a:lvl1pPr>
              <a:defRPr sz="3400"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1044052" cy="454720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43049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39052" y="6430492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Дата 2"/>
          <p:cNvSpPr>
            <a:spLocks noGrp="1"/>
          </p:cNvSpPr>
          <p:nvPr>
            <p:ph type="dt" sz="half" idx="10"/>
          </p:nvPr>
        </p:nvSpPr>
        <p:spPr>
          <a:xfrm>
            <a:off x="838199" y="6430492"/>
            <a:ext cx="149530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A63E047-AE99-491F-A381-F0DA27AD79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40" y="555337"/>
            <a:ext cx="1748279" cy="39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75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Узкий заголовок без чер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96674"/>
            <a:ext cx="8462319" cy="823785"/>
          </a:xfrm>
        </p:spPr>
        <p:txBody>
          <a:bodyPr>
            <a:normAutofit/>
          </a:bodyPr>
          <a:lstStyle>
            <a:lvl1pPr>
              <a:defRPr sz="3400"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17133"/>
            <a:ext cx="11044052" cy="475569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43049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39052" y="6430492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Дата 2"/>
          <p:cNvSpPr>
            <a:spLocks noGrp="1"/>
          </p:cNvSpPr>
          <p:nvPr>
            <p:ph type="dt" sz="half" idx="10"/>
          </p:nvPr>
        </p:nvSpPr>
        <p:spPr>
          <a:xfrm>
            <a:off x="838199" y="6430492"/>
            <a:ext cx="149530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0336DE0-4FA3-4934-8DEF-67DDE4C12D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40" y="555337"/>
            <a:ext cx="1748279" cy="39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55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Безбумаж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259529" cy="1048039"/>
          </a:xfrm>
        </p:spPr>
        <p:txBody>
          <a:bodyPr>
            <a:normAutofit/>
          </a:bodyPr>
          <a:lstStyle>
            <a:lvl1pPr>
              <a:defRPr sz="3400"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4908B2B-6263-4B2E-B514-90C611F41F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40" y="555337"/>
            <a:ext cx="1748279" cy="39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71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на бок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200000">
            <a:off x="2140550" y="2698275"/>
            <a:ext cx="4398550" cy="1048039"/>
          </a:xfrm>
        </p:spPr>
        <p:txBody>
          <a:bodyPr>
            <a:normAutofit/>
          </a:bodyPr>
          <a:lstStyle>
            <a:lvl1pPr>
              <a:defRPr sz="3500" cap="all" baseline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56394" y="1491963"/>
            <a:ext cx="5925858" cy="4685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45520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39052" y="6455206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3" hasCustomPrompt="1"/>
          </p:nvPr>
        </p:nvSpPr>
        <p:spPr>
          <a:xfrm>
            <a:off x="5956301" y="936625"/>
            <a:ext cx="4695224" cy="338138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Дополнительная информация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0"/>
          </p:nvPr>
        </p:nvSpPr>
        <p:spPr>
          <a:xfrm>
            <a:off x="266485" y="6455206"/>
            <a:ext cx="149530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CD4A233-8B1B-484D-897D-108602CD12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72" y="555337"/>
            <a:ext cx="1748279" cy="39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33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049488" cy="10480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10440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</a:t>
            </a:r>
          </a:p>
          <a:p>
            <a:pPr lvl="4"/>
            <a:r>
              <a:rPr lang="ru-RU" dirty="0"/>
              <a:t>Пятый</a:t>
            </a:r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901880" y="6455135"/>
            <a:ext cx="1980371" cy="268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EAEAE"/>
                </a:solidFill>
              </a:defRPr>
            </a:lvl1pPr>
          </a:lstStyle>
          <a:p>
            <a:fld id="{751D432A-D135-4954-8559-2B6A9DE81B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362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6" r:id="rId6"/>
    <p:sldLayoutId id="2147483668" r:id="rId7"/>
    <p:sldLayoutId id="2147483665" r:id="rId8"/>
    <p:sldLayoutId id="2147483650" r:id="rId9"/>
    <p:sldLayoutId id="2147483651" r:id="rId10"/>
    <p:sldLayoutId id="2147483664" r:id="rId11"/>
    <p:sldLayoutId id="2147483654" r:id="rId12"/>
    <p:sldLayoutId id="2147483655" r:id="rId13"/>
    <p:sldLayoutId id="2147483667" r:id="rId14"/>
    <p:sldLayoutId id="2147483669" r:id="rId15"/>
    <p:sldLayoutId id="2147483670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 cap="all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>
          <a:xfrm>
            <a:off x="146649" y="3922127"/>
            <a:ext cx="6418053" cy="1101968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ru-RU" dirty="0"/>
              <a:t>Барило Никита Алексеевич, ИЯТШ ТПУ, г. Томск.</a:t>
            </a:r>
          </a:p>
          <a:p>
            <a:pPr>
              <a:lnSpc>
                <a:spcPct val="150000"/>
              </a:lnSpc>
            </a:pPr>
            <a:r>
              <a:rPr lang="ru-RU" dirty="0"/>
              <a:t>Карпов Антон Дмитриевич, ФБУ ВНИИЛМ, г. Пушкино.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465CFF3-C7DF-8199-5236-6104B998A6D5}"/>
              </a:ext>
            </a:extLst>
          </p:cNvPr>
          <p:cNvSpPr txBox="1"/>
          <p:nvPr/>
        </p:nvSpPr>
        <p:spPr>
          <a:xfrm>
            <a:off x="421090" y="337682"/>
            <a:ext cx="6379234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/>
              <a:t>XVI</a:t>
            </a:r>
            <a:r>
              <a:rPr lang="en-US" sz="2400" b="1" i="1" dirty="0"/>
              <a:t>I</a:t>
            </a:r>
            <a:r>
              <a:rPr lang="ru-RU" sz="2400" b="1" i="1" dirty="0"/>
              <a:t> Международное совещание</a:t>
            </a:r>
            <a:br>
              <a:rPr lang="ru-RU" sz="2400" b="1" i="1" dirty="0"/>
            </a:br>
            <a:r>
              <a:rPr lang="ru-RU" sz="2400" b="1" i="1" dirty="0"/>
              <a:t>"Проблемы прикладной спектрометрии и радиометрии"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B22D54B-CCA5-99CF-F8C0-82157DE7E706}"/>
              </a:ext>
            </a:extLst>
          </p:cNvPr>
          <p:cNvSpPr txBox="1"/>
          <p:nvPr/>
        </p:nvSpPr>
        <p:spPr>
          <a:xfrm>
            <a:off x="146649" y="2053087"/>
            <a:ext cx="67803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«Особенности радиационного загрязнения природных ландшафтов, как следствие химической переработки урана на территории Новосибирской области»</a:t>
            </a:r>
          </a:p>
        </p:txBody>
      </p:sp>
    </p:spTree>
    <p:extLst>
      <p:ext uri="{BB962C8B-B14F-4D97-AF65-F5344CB8AC3E}">
        <p14:creationId xmlns:p14="http://schemas.microsoft.com/office/powerpoint/2010/main" val="3362013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190351"/>
            <a:ext cx="8432800" cy="806111"/>
          </a:xfrm>
        </p:spPr>
        <p:txBody>
          <a:bodyPr/>
          <a:lstStyle/>
          <a:p>
            <a:r>
              <a:rPr lang="ru-RU" dirty="0"/>
              <a:t>Отбор проб почв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838200" y="1046285"/>
            <a:ext cx="9976339" cy="5221838"/>
          </a:xfrm>
        </p:spPr>
        <p:txBody>
          <a:bodyPr/>
          <a:lstStyle/>
          <a:p>
            <a:pPr algn="just"/>
            <a:r>
              <a:rPr lang="ru-RU" dirty="0"/>
              <a:t>На участках с превышениями МАЭД отобрано суммарно 50 проб почв.</a:t>
            </a:r>
          </a:p>
          <a:p>
            <a:pPr algn="just">
              <a:lnSpc>
                <a:spcPct val="120000"/>
              </a:lnSpc>
            </a:pPr>
            <a:r>
              <a:rPr lang="ru-RU" dirty="0"/>
              <a:t>Пробы почв </a:t>
            </a:r>
            <a:r>
              <a:rPr lang="ru-RU" dirty="0" err="1"/>
              <a:t>промзоны</a:t>
            </a:r>
            <a:r>
              <a:rPr lang="ru-RU" dirty="0"/>
              <a:t> являются смесью плодородного грунта, строительного мусора, фрагментов бытовых отходов и мелких минеральных образований, предположительно являющихся фрагментами урановых руд (рис. </a:t>
            </a:r>
            <a:r>
              <a:rPr lang="ru-RU" dirty="0" smtClean="0"/>
              <a:t>11).</a:t>
            </a:r>
            <a:endParaRPr lang="ru-RU" dirty="0"/>
          </a:p>
          <a:p>
            <a:pPr algn="just">
              <a:lnSpc>
                <a:spcPct val="120000"/>
              </a:lnSpc>
            </a:pPr>
            <a:r>
              <a:rPr lang="ru-RU" dirty="0"/>
              <a:t>Почвы лесного массива чистые, с фрагментами растительных остатков.</a:t>
            </a: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220" y="3289157"/>
            <a:ext cx="2444708" cy="16643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8373" y="5003332"/>
            <a:ext cx="3962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Рис. 11 Фрагменты урановых руд из проб почв промышленной зоны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70026" y="6319927"/>
            <a:ext cx="4852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Рис. 12 Отбор проб </a:t>
            </a:r>
            <a:r>
              <a:rPr lang="ru-RU" sz="1600" dirty="0" err="1"/>
              <a:t>дночерпателем</a:t>
            </a:r>
            <a:r>
              <a:rPr lang="ru-RU" sz="1600" dirty="0"/>
              <a:t> ГР-91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886" y="2983448"/>
            <a:ext cx="3369389" cy="33158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670A97E-9053-9696-FC57-45DED1378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6222" y="2982808"/>
            <a:ext cx="2638317" cy="328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76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246194" y="6302346"/>
            <a:ext cx="9173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Рис. 13 </a:t>
            </a:r>
            <a:r>
              <a:rPr lang="ru-RU" sz="1400" dirty="0"/>
              <a:t>Г</a:t>
            </a:r>
            <a:r>
              <a:rPr lang="ru-RU" sz="1400" dirty="0" smtClean="0"/>
              <a:t>амма спектр одной из проб почвы участка лесного массива</a:t>
            </a:r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4267" y="247877"/>
            <a:ext cx="1846163" cy="7631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67" y="1208362"/>
            <a:ext cx="11854466" cy="474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47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207937"/>
            <a:ext cx="8432800" cy="782664"/>
          </a:xfrm>
        </p:spPr>
        <p:txBody>
          <a:bodyPr>
            <a:normAutofit/>
          </a:bodyPr>
          <a:lstStyle/>
          <a:p>
            <a:r>
              <a:rPr lang="ru-RU" sz="2800" dirty="0"/>
              <a:t>Результаты исследований почв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978876" y="1184031"/>
            <a:ext cx="9513278" cy="5204253"/>
          </a:xfrm>
        </p:spPr>
        <p:txBody>
          <a:bodyPr/>
          <a:lstStyle/>
          <a:p>
            <a:pPr algn="just">
              <a:lnSpc>
                <a:spcPct val="120000"/>
              </a:lnSpc>
            </a:pPr>
            <a:r>
              <a:rPr lang="ru-RU" dirty="0"/>
              <a:t>Почвы </a:t>
            </a:r>
            <a:r>
              <a:rPr lang="ru-RU" dirty="0" err="1"/>
              <a:t>промзоны</a:t>
            </a:r>
            <a:r>
              <a:rPr lang="ru-RU" dirty="0"/>
              <a:t>: загрязнения радием </a:t>
            </a:r>
            <a:r>
              <a:rPr lang="ru-RU" baseline="30000" dirty="0"/>
              <a:t>226</a:t>
            </a:r>
            <a:r>
              <a:rPr lang="ru-RU" dirty="0"/>
              <a:t>Ra и его продуктами распада свинцом </a:t>
            </a:r>
            <a:r>
              <a:rPr lang="ru-RU" baseline="30000" dirty="0"/>
              <a:t>214</a:t>
            </a:r>
            <a:r>
              <a:rPr lang="ru-RU" dirty="0"/>
              <a:t>Pb и висмутом </a:t>
            </a:r>
            <a:r>
              <a:rPr lang="ru-RU" baseline="30000" dirty="0"/>
              <a:t>214</a:t>
            </a:r>
            <a:r>
              <a:rPr lang="ru-RU" dirty="0"/>
              <a:t>Bi. Удельная активность </a:t>
            </a:r>
            <a:r>
              <a:rPr lang="ru-RU" baseline="30000" dirty="0"/>
              <a:t>226</a:t>
            </a:r>
            <a:r>
              <a:rPr lang="ru-RU" dirty="0"/>
              <a:t>Ra варьируется от </a:t>
            </a:r>
            <a:r>
              <a:rPr lang="ru-RU" b="1" u="sng" dirty="0"/>
              <a:t>85 до 2138 Бк/кг</a:t>
            </a:r>
            <a:r>
              <a:rPr lang="ru-RU" dirty="0"/>
              <a:t>.</a:t>
            </a:r>
          </a:p>
          <a:p>
            <a:pPr algn="just">
              <a:lnSpc>
                <a:spcPct val="120000"/>
              </a:lnSpc>
            </a:pPr>
            <a:r>
              <a:rPr lang="ru-RU" dirty="0"/>
              <a:t>Почвы лесного массива: удельная активность </a:t>
            </a:r>
            <a:r>
              <a:rPr lang="ru-RU" baseline="30000" dirty="0"/>
              <a:t>226</a:t>
            </a:r>
            <a:r>
              <a:rPr lang="ru-RU" dirty="0"/>
              <a:t>Ra от </a:t>
            </a:r>
            <a:r>
              <a:rPr lang="ru-RU" b="1" u="sng" dirty="0"/>
              <a:t>510 до 15061 Бк/кг</a:t>
            </a:r>
            <a:r>
              <a:rPr lang="ru-RU" dirty="0"/>
              <a:t>. При этом удельная активность продуктов распада от 80 до 3135 Бк/кг.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283" y="3424221"/>
            <a:ext cx="4125126" cy="25135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979" y="3424221"/>
            <a:ext cx="4169482" cy="25135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09940" y="5931878"/>
            <a:ext cx="4211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Рис. 14 Средние значения УА </a:t>
            </a:r>
            <a:r>
              <a:rPr lang="ru-RU" sz="1600" baseline="30000" dirty="0"/>
              <a:t>226</a:t>
            </a:r>
            <a:r>
              <a:rPr lang="en-US" sz="1600" dirty="0"/>
              <a:t>Ra </a:t>
            </a:r>
            <a:r>
              <a:rPr lang="ru-RU" sz="1600" dirty="0"/>
              <a:t>и его продуктов распада в пробах почв промзоны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73828" y="5931878"/>
            <a:ext cx="4975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Рис. 15 Средние значения УА </a:t>
            </a:r>
            <a:r>
              <a:rPr lang="en-US" sz="1600" baseline="30000" dirty="0"/>
              <a:t>226</a:t>
            </a:r>
            <a:r>
              <a:rPr lang="en-US" sz="1600" dirty="0"/>
              <a:t>Ra </a:t>
            </a:r>
            <a:r>
              <a:rPr lang="ru-RU" sz="1600" dirty="0"/>
              <a:t>и его продуктов распада в пробах почв лесного массива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5F55A7E-E4B6-C6F2-ACAB-23391BAD3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1135" y="420853"/>
            <a:ext cx="1846163" cy="76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6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190352"/>
            <a:ext cx="8432800" cy="630264"/>
          </a:xfrm>
        </p:spPr>
        <p:txBody>
          <a:bodyPr>
            <a:normAutofit/>
          </a:bodyPr>
          <a:lstStyle/>
          <a:p>
            <a:r>
              <a:rPr lang="ru-RU" sz="2800" dirty="0"/>
              <a:t>Растительность и грибы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90432" y="2129000"/>
          <a:ext cx="3188042" cy="2751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18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61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Опята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3100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ru-RU" sz="1600" u="none" strike="noStrike" dirty="0">
                          <a:effectLst/>
                        </a:rPr>
                        <a:t>±558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Трутовик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130±65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Ложные опята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790±205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47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Лисички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170±68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564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Подосиновик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490±142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432376"/>
              </p:ext>
            </p:extLst>
          </p:nvPr>
        </p:nvGraphicFramePr>
        <p:xfrm>
          <a:off x="4710023" y="2128999"/>
          <a:ext cx="2374306" cy="31474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25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17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554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Береза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350±101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54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Осина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260±78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15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Береза (кора)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240±72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63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Тополь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220±66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42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Клен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170±68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54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Береза подрост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450±103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385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Тополь (кора)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130±52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7923259" y="2128998"/>
          <a:ext cx="3341993" cy="32452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341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078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174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Шиповник (плоды)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120±36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19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Костяника (плоды)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1660±282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22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Мох </a:t>
                      </a:r>
                      <a:r>
                        <a:rPr lang="ru-RU" sz="1600" u="none" strike="noStrike" dirty="0" err="1">
                          <a:effectLst/>
                        </a:rPr>
                        <a:t>эпифид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900±360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Растительность надпочвенного покрова (берег ручья)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570±125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Растительность надпочвенного покрова (лесной участок)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1200±324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46737" y="1521676"/>
            <a:ext cx="3021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УА </a:t>
            </a:r>
            <a:r>
              <a:rPr lang="ru-RU" sz="1600" baseline="30000" dirty="0"/>
              <a:t>226</a:t>
            </a:r>
            <a:r>
              <a:rPr lang="en-US" sz="1600" dirty="0"/>
              <a:t>Ra </a:t>
            </a:r>
            <a:r>
              <a:rPr lang="ru-RU" sz="1600" dirty="0"/>
              <a:t>в пробах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ru-RU" sz="1600" dirty="0"/>
              <a:t>грибов</a:t>
            </a:r>
            <a:r>
              <a:rPr lang="en-US" sz="1600" dirty="0"/>
              <a:t> , </a:t>
            </a:r>
            <a:r>
              <a:rPr lang="ru-RU" sz="1600" dirty="0"/>
              <a:t>Бк/кг</a:t>
            </a:r>
            <a:endParaRPr lang="ru-RU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90589" y="1521675"/>
            <a:ext cx="3135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УА </a:t>
            </a:r>
            <a:r>
              <a:rPr lang="ru-RU" sz="1600" baseline="30000" dirty="0"/>
              <a:t>226</a:t>
            </a:r>
            <a:r>
              <a:rPr lang="en-US" sz="1600" dirty="0"/>
              <a:t>Ra</a:t>
            </a:r>
            <a:r>
              <a:rPr lang="ru-RU" sz="1600" dirty="0"/>
              <a:t> в пробах древесины и коры</a:t>
            </a:r>
            <a:r>
              <a:rPr lang="en-US" sz="1600" dirty="0"/>
              <a:t> , </a:t>
            </a:r>
            <a:r>
              <a:rPr lang="ru-RU" sz="1600" dirty="0"/>
              <a:t>Бк/кг</a:t>
            </a:r>
            <a:endParaRPr lang="ru-RU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09075" y="1456227"/>
            <a:ext cx="3667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УА </a:t>
            </a:r>
            <a:r>
              <a:rPr lang="ru-RU" sz="1600" baseline="30000" dirty="0"/>
              <a:t>226</a:t>
            </a:r>
            <a:r>
              <a:rPr lang="en-US" sz="1600" dirty="0"/>
              <a:t>Ra</a:t>
            </a:r>
            <a:r>
              <a:rPr lang="ru-RU" sz="1600" dirty="0"/>
              <a:t> в пробах растительности и плодах</a:t>
            </a:r>
            <a:r>
              <a:rPr lang="en-US" sz="1600" dirty="0"/>
              <a:t> , </a:t>
            </a:r>
            <a:r>
              <a:rPr lang="ru-RU" sz="1600" dirty="0"/>
              <a:t>Бк/кг</a:t>
            </a:r>
            <a:endParaRPr lang="ru-RU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D9D4930-BFBD-1A6D-D49E-9E41C596B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9761" y="421522"/>
            <a:ext cx="1846163" cy="76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43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BBC87FDB-6444-80F1-211E-E41881E166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pPr/>
              <a:t>14</a:t>
            </a:fld>
            <a:endParaRPr lang="ru-RU" dirty="0"/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0023326"/>
              </p:ext>
            </p:extLst>
          </p:nvPr>
        </p:nvGraphicFramePr>
        <p:xfrm>
          <a:off x="396816" y="146649"/>
          <a:ext cx="4325950" cy="3429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xmlns="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4242114"/>
              </p:ext>
            </p:extLst>
          </p:nvPr>
        </p:nvGraphicFramePr>
        <p:xfrm>
          <a:off x="175010" y="3575897"/>
          <a:ext cx="4547755" cy="3006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xmlns="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1307319"/>
              </p:ext>
            </p:extLst>
          </p:nvPr>
        </p:nvGraphicFramePr>
        <p:xfrm>
          <a:off x="4946320" y="1604366"/>
          <a:ext cx="5563417" cy="3649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70792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202075"/>
            <a:ext cx="8432800" cy="618540"/>
          </a:xfrm>
        </p:spPr>
        <p:txBody>
          <a:bodyPr>
            <a:normAutofit/>
          </a:bodyPr>
          <a:lstStyle/>
          <a:p>
            <a:r>
              <a:rPr lang="ru-RU" sz="2800" dirty="0"/>
              <a:t>Выводы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883569" y="996462"/>
            <a:ext cx="10029092" cy="5303899"/>
          </a:xfrm>
        </p:spPr>
        <p:txBody>
          <a:bodyPr/>
          <a:lstStyle/>
          <a:p>
            <a:pPr algn="just">
              <a:lnSpc>
                <a:spcPct val="120000"/>
              </a:lnSpc>
            </a:pPr>
            <a:r>
              <a:rPr lang="ru-RU" dirty="0"/>
              <a:t>В ходе исследования обнаружены локальные радиационные загрязнения почв радионуклидами ряда урана </a:t>
            </a:r>
            <a:r>
              <a:rPr lang="ru-RU" baseline="30000" dirty="0"/>
              <a:t>238</a:t>
            </a:r>
            <a:r>
              <a:rPr lang="ru-RU" dirty="0"/>
              <a:t>U техногенного происхождения на территории промышленной зоны г. Новосибирска и пригородных лесных массивов. </a:t>
            </a:r>
          </a:p>
          <a:p>
            <a:pPr algn="just">
              <a:lnSpc>
                <a:spcPct val="120000"/>
              </a:lnSpc>
            </a:pPr>
            <a:r>
              <a:rPr lang="ru-RU" dirty="0"/>
              <a:t>На загрязненных участках высокие значения </a:t>
            </a:r>
            <a:r>
              <a:rPr lang="ru-RU" dirty="0" err="1"/>
              <a:t>эксхаляции</a:t>
            </a:r>
            <a:r>
              <a:rPr lang="ru-RU" dirty="0"/>
              <a:t> радона подтверждают нахождение радия </a:t>
            </a:r>
            <a:r>
              <a:rPr lang="ru-RU" baseline="30000" dirty="0"/>
              <a:t>226</a:t>
            </a:r>
            <a:r>
              <a:rPr lang="ru-RU" dirty="0"/>
              <a:t>Ra в почвах.</a:t>
            </a:r>
          </a:p>
          <a:p>
            <a:pPr algn="just">
              <a:lnSpc>
                <a:spcPct val="120000"/>
              </a:lnSpc>
            </a:pPr>
            <a:r>
              <a:rPr lang="ru-RU" dirty="0"/>
              <a:t>В отобранных пробах почв выявлены удельные активности </a:t>
            </a:r>
            <a:r>
              <a:rPr lang="ru-RU" baseline="30000" dirty="0"/>
              <a:t>226</a:t>
            </a:r>
            <a:r>
              <a:rPr lang="en-US" dirty="0"/>
              <a:t>Ra</a:t>
            </a:r>
            <a:r>
              <a:rPr lang="ru-RU" dirty="0"/>
              <a:t> до 15 </a:t>
            </a:r>
            <a:r>
              <a:rPr lang="ru-RU" dirty="0" err="1"/>
              <a:t>кБк</a:t>
            </a:r>
            <a:r>
              <a:rPr lang="ru-RU" dirty="0"/>
              <a:t>/кг.</a:t>
            </a:r>
          </a:p>
          <a:p>
            <a:pPr algn="just">
              <a:lnSpc>
                <a:spcPct val="120000"/>
              </a:lnSpc>
            </a:pPr>
            <a:r>
              <a:rPr lang="ru-RU" dirty="0"/>
              <a:t>Установлена миграция радионуклидов в системе почва-растение. Радий обнаружен в пробах грибов, растительности надпочвенного покрова, плодах, коре и древесине.</a:t>
            </a:r>
          </a:p>
        </p:txBody>
      </p:sp>
    </p:spTree>
    <p:extLst>
      <p:ext uri="{BB962C8B-B14F-4D97-AF65-F5344CB8AC3E}">
        <p14:creationId xmlns:p14="http://schemas.microsoft.com/office/powerpoint/2010/main" val="1048966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289997"/>
            <a:ext cx="8432800" cy="671295"/>
          </a:xfrm>
        </p:spPr>
        <p:txBody>
          <a:bodyPr>
            <a:normAutofit/>
          </a:bodyPr>
          <a:lstStyle/>
          <a:p>
            <a:r>
              <a:rPr lang="ru-RU" sz="2800" dirty="0"/>
              <a:t>Заключение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1336431" y="1242646"/>
            <a:ext cx="8786446" cy="4946345"/>
          </a:xfrm>
        </p:spPr>
        <p:txBody>
          <a:bodyPr/>
          <a:lstStyle/>
          <a:p>
            <a:pPr algn="just">
              <a:lnSpc>
                <a:spcPct val="120000"/>
              </a:lnSpc>
            </a:pPr>
            <a:r>
              <a:rPr lang="ru-RU" dirty="0"/>
              <a:t>Полученные результаты являются важным аспектом при оценке радиационного воздействия на уровень жизнедеятельности человека на территории г. Новосибирска и Новосибирской области. </a:t>
            </a:r>
          </a:p>
          <a:p>
            <a:pPr algn="just">
              <a:lnSpc>
                <a:spcPct val="120000"/>
              </a:lnSpc>
            </a:pPr>
            <a:r>
              <a:rPr lang="ru-RU" dirty="0"/>
              <a:t>На загрязненном участке промышленной зоны возможен </a:t>
            </a:r>
            <a:r>
              <a:rPr lang="ru-RU" dirty="0" err="1"/>
              <a:t>аэральный</a:t>
            </a:r>
            <a:r>
              <a:rPr lang="ru-RU" dirty="0"/>
              <a:t> перенос радионуклидов в результате автомобильного и пешеходного движения. </a:t>
            </a:r>
          </a:p>
          <a:p>
            <a:pPr algn="just">
              <a:lnSpc>
                <a:spcPct val="120000"/>
              </a:lnSpc>
            </a:pPr>
            <a:r>
              <a:rPr lang="ru-RU" dirty="0"/>
              <a:t>Население, занимающееся сбором грибов и ягод для употребления в пищу может подвергаться внутреннему облучению.</a:t>
            </a:r>
          </a:p>
          <a:p>
            <a:pPr algn="just">
              <a:lnSpc>
                <a:spcPct val="120000"/>
              </a:lnSpc>
            </a:pPr>
            <a:r>
              <a:rPr lang="ru-RU" dirty="0"/>
              <a:t>Для данных участков требуется комплексный подход по дезактивации и обеспечению безопасности населения и окружающей среды.</a:t>
            </a:r>
          </a:p>
        </p:txBody>
      </p:sp>
    </p:spTree>
    <p:extLst>
      <p:ext uri="{BB962C8B-B14F-4D97-AF65-F5344CB8AC3E}">
        <p14:creationId xmlns:p14="http://schemas.microsoft.com/office/powerpoint/2010/main" val="4064316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289998"/>
            <a:ext cx="8432800" cy="683018"/>
          </a:xfrm>
        </p:spPr>
        <p:txBody>
          <a:bodyPr>
            <a:normAutofit/>
          </a:bodyPr>
          <a:lstStyle/>
          <a:p>
            <a:r>
              <a:rPr lang="ru-RU" sz="2800" dirty="0"/>
              <a:t>Благодарности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1364411" y="1365739"/>
            <a:ext cx="8116272" cy="4864284"/>
          </a:xfrm>
        </p:spPr>
        <p:txBody>
          <a:bodyPr/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dirty="0"/>
              <a:t>Выражается благодарность генеральному директору ООО «ЛСРМ» </a:t>
            </a:r>
            <a:r>
              <a:rPr lang="ru-RU" dirty="0" err="1"/>
              <a:t>Трохану</a:t>
            </a:r>
            <a:r>
              <a:rPr lang="ru-RU" dirty="0"/>
              <a:t> А.А. и научному сотруднику отдела радиоэкологии и </a:t>
            </a:r>
            <a:r>
              <a:rPr lang="ru-RU" dirty="0" err="1"/>
              <a:t>экотоксикологии</a:t>
            </a:r>
            <a:r>
              <a:rPr lang="ru-RU" dirty="0"/>
              <a:t> леса ФБУ ВНИИЛМ г. Пушкино, Карпову А.Д. за содействие и организацию исследований проб и предоставление профессионального ПО, применяемого в данном исследовании.</a:t>
            </a:r>
          </a:p>
        </p:txBody>
      </p:sp>
    </p:spTree>
    <p:extLst>
      <p:ext uri="{BB962C8B-B14F-4D97-AF65-F5344CB8AC3E}">
        <p14:creationId xmlns:p14="http://schemas.microsoft.com/office/powerpoint/2010/main" val="901077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2718" y="679244"/>
            <a:ext cx="8843282" cy="1048039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bg2">
                    <a:lumMod val="25000"/>
                  </a:schemeClr>
                </a:solidFill>
              </a:rPr>
              <a:t>Спасибо за внимание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1" y="6329135"/>
            <a:ext cx="69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EAEAE"/>
                </a:solidFill>
              </a:defRPr>
            </a:lvl1pPr>
          </a:lstStyle>
          <a:p>
            <a:pPr algn="ctr"/>
            <a:fld id="{751D432A-D135-4954-8559-2B6A9DE81B6A}" type="slidenum">
              <a:rPr lang="ru-RU" smtClean="0"/>
              <a:pPr algn="ctr"/>
              <a:t>18</a:t>
            </a:fld>
            <a:endParaRPr lang="ru-RU" dirty="0"/>
          </a:p>
        </p:txBody>
      </p:sp>
      <p:sp>
        <p:nvSpPr>
          <p:cNvPr id="5" name="Прямоугольник 19">
            <a:extLst>
              <a:ext uri="{FF2B5EF4-FFF2-40B4-BE49-F238E27FC236}">
                <a16:creationId xmlns:a16="http://schemas.microsoft.com/office/drawing/2014/main" xmlns="" id="{2A4DB49D-77A6-432B-BE78-F305C85B7CE5}"/>
              </a:ext>
            </a:extLst>
          </p:cNvPr>
          <p:cNvSpPr>
            <a:spLocks noChangeAspect="1"/>
          </p:cNvSpPr>
          <p:nvPr/>
        </p:nvSpPr>
        <p:spPr bwMode="auto">
          <a:xfrm rot="16200000">
            <a:off x="-1878755" y="3341780"/>
            <a:ext cx="4451063" cy="69355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>
              <a:defRPr/>
            </a:pPr>
            <a:r>
              <a:rPr lang="ru-RU" sz="1050" kern="0" dirty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НАЦИОНАЛЬНЫЙ ИССЛЕДОВАТЕЛЬСКИЙ</a:t>
            </a:r>
            <a:endParaRPr lang="en-US" sz="1050" kern="0" dirty="0">
              <a:solidFill>
                <a:schemeClr val="bg1">
                  <a:lumMod val="6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ru-RU" sz="1050" kern="0" dirty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ТОМСКИЙ ПОЛИТЕХНИЧЕСКИЙ УНИВЕРСИТЕТ</a:t>
            </a:r>
          </a:p>
        </p:txBody>
      </p:sp>
      <p:sp>
        <p:nvSpPr>
          <p:cNvPr id="6" name="Прямоугольник 19">
            <a:extLst>
              <a:ext uri="{FF2B5EF4-FFF2-40B4-BE49-F238E27FC236}">
                <a16:creationId xmlns:a16="http://schemas.microsoft.com/office/drawing/2014/main" xmlns="" id="{2A4DB49D-77A6-432B-BE78-F305C85B7CE5}"/>
              </a:ext>
            </a:extLst>
          </p:cNvPr>
          <p:cNvSpPr>
            <a:spLocks noChangeAspect="1"/>
          </p:cNvSpPr>
          <p:nvPr/>
        </p:nvSpPr>
        <p:spPr bwMode="auto">
          <a:xfrm rot="16200000">
            <a:off x="-59624" y="59622"/>
            <a:ext cx="812801" cy="69355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>
              <a:defRPr/>
            </a:pPr>
            <a:r>
              <a:rPr lang="en-US" sz="1050" kern="0" dirty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TPU.RU</a:t>
            </a:r>
            <a:endParaRPr lang="ru-RU" sz="1050" kern="0" dirty="0">
              <a:solidFill>
                <a:schemeClr val="bg1">
                  <a:lumMod val="6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44" t="1076" r="31368" b="7874"/>
          <a:stretch/>
        </p:blipFill>
        <p:spPr>
          <a:xfrm>
            <a:off x="7620000" y="1867337"/>
            <a:ext cx="4572000" cy="5711633"/>
          </a:xfrm>
          <a:custGeom>
            <a:avLst/>
            <a:gdLst>
              <a:gd name="connsiteX0" fmla="*/ 413675 w 4572000"/>
              <a:gd name="connsiteY0" fmla="*/ 0 h 6139805"/>
              <a:gd name="connsiteX1" fmla="*/ 4158325 w 4572000"/>
              <a:gd name="connsiteY1" fmla="*/ 0 h 6139805"/>
              <a:gd name="connsiteX2" fmla="*/ 4572000 w 4572000"/>
              <a:gd name="connsiteY2" fmla="*/ 413675 h 6139805"/>
              <a:gd name="connsiteX3" fmla="*/ 4572000 w 4572000"/>
              <a:gd name="connsiteY3" fmla="*/ 6139805 h 6139805"/>
              <a:gd name="connsiteX4" fmla="*/ 0 w 4572000"/>
              <a:gd name="connsiteY4" fmla="*/ 6139805 h 6139805"/>
              <a:gd name="connsiteX5" fmla="*/ 0 w 4572000"/>
              <a:gd name="connsiteY5" fmla="*/ 413675 h 6139805"/>
              <a:gd name="connsiteX6" fmla="*/ 413675 w 4572000"/>
              <a:gd name="connsiteY6" fmla="*/ 0 h 6139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72000" h="6139805">
                <a:moveTo>
                  <a:pt x="413675" y="0"/>
                </a:moveTo>
                <a:lnTo>
                  <a:pt x="4158325" y="0"/>
                </a:lnTo>
                <a:cubicBezTo>
                  <a:pt x="4386791" y="0"/>
                  <a:pt x="4572000" y="185209"/>
                  <a:pt x="4572000" y="413675"/>
                </a:cubicBezTo>
                <a:lnTo>
                  <a:pt x="4572000" y="6139805"/>
                </a:lnTo>
                <a:lnTo>
                  <a:pt x="0" y="6139805"/>
                </a:lnTo>
                <a:lnTo>
                  <a:pt x="0" y="413675"/>
                </a:lnTo>
                <a:cubicBezTo>
                  <a:pt x="0" y="185209"/>
                  <a:pt x="185209" y="0"/>
                  <a:pt x="41367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68925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897" y="1"/>
            <a:ext cx="9169399" cy="603738"/>
          </a:xfrm>
        </p:spPr>
        <p:txBody>
          <a:bodyPr>
            <a:normAutofit/>
          </a:bodyPr>
          <a:lstStyle/>
          <a:p>
            <a:r>
              <a:rPr lang="ru-RU" sz="2400" dirty="0" err="1"/>
              <a:t>ПриложениЕ</a:t>
            </a:r>
            <a:r>
              <a:rPr lang="ru-RU" sz="2400" dirty="0"/>
              <a:t>. Ч.1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pPr/>
              <a:t>19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12" y="1174949"/>
            <a:ext cx="10068955" cy="53306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50861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289997"/>
            <a:ext cx="8432800" cy="442695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Актуальность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949567" y="1008185"/>
            <a:ext cx="10099431" cy="5227699"/>
          </a:xfrm>
        </p:spPr>
        <p:txBody>
          <a:bodyPr/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dirty="0"/>
              <a:t>В настоящее время естественные радионуклиды, такие как изотопы урана и тория, извлеченные из недр земли, являются значимыми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источниками радиационного загрязнения окружающей среды.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dirty="0"/>
              <a:t>На территории Российской Федерации одними из основных источников поступления изотопов урана </a:t>
            </a:r>
            <a:r>
              <a:rPr lang="ru-RU" baseline="30000" dirty="0"/>
              <a:t>238</a:t>
            </a:r>
            <a:r>
              <a:rPr lang="en-US" dirty="0"/>
              <a:t>U</a:t>
            </a:r>
            <a:r>
              <a:rPr lang="ru-RU" dirty="0"/>
              <a:t> в окружающую среду выступают предприятия по добыче урановых руд (в основном открытым способом), а также предприятия переработки и производства ядерного топлива.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dirty="0"/>
              <a:t>В таких условиях радиационному облучению от «Уранового наследия» подвержена не только окружающая среда, но и население, проживающее на близлежащих территориях. </a:t>
            </a:r>
          </a:p>
          <a:p>
            <a:pPr marL="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8233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897" y="1"/>
            <a:ext cx="9169399" cy="603738"/>
          </a:xfrm>
        </p:spPr>
        <p:txBody>
          <a:bodyPr>
            <a:normAutofit/>
          </a:bodyPr>
          <a:lstStyle/>
          <a:p>
            <a:r>
              <a:rPr lang="ru-RU" sz="2400" dirty="0" err="1"/>
              <a:t>ПриложениЕ</a:t>
            </a:r>
            <a:r>
              <a:rPr lang="ru-RU" sz="2400" dirty="0"/>
              <a:t>. Ч.2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pPr/>
              <a:t>20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75" y="1178821"/>
            <a:ext cx="10041667" cy="53491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88666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5051" y="171695"/>
            <a:ext cx="9169399" cy="596168"/>
          </a:xfrm>
        </p:spPr>
        <p:txBody>
          <a:bodyPr>
            <a:normAutofit/>
          </a:bodyPr>
          <a:lstStyle/>
          <a:p>
            <a:r>
              <a:rPr lang="ru-RU" sz="2400" dirty="0"/>
              <a:t>Используемые методики и приборы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5051" y="1148861"/>
            <a:ext cx="10181844" cy="5468815"/>
          </a:xfrm>
        </p:spPr>
        <p:txBody>
          <a:bodyPr/>
          <a:lstStyle/>
          <a:p>
            <a:pPr marL="0" indent="0" algn="just">
              <a:buNone/>
            </a:pPr>
            <a:r>
              <a:rPr lang="ru-RU" sz="1200" dirty="0"/>
              <a:t>Методика экспрессного измерения плотности потока 222Rn с поверхности земли с помощью радиометра радона типа РРА. ЦМИИ ГП ВНИИФТРИ. 1998. 21 с.</a:t>
            </a:r>
          </a:p>
          <a:p>
            <a:pPr marL="0" indent="0" algn="just">
              <a:buNone/>
            </a:pPr>
            <a:r>
              <a:rPr lang="ru-RU" sz="1200" dirty="0"/>
              <a:t>МР 2.6.1/2.3.7.0216-20. 2.6.1. Ионизирующее излучение, радиационная безопасность. 2.3.7. Состояние здоровья населения в связи с состоянием питания. Радиохимическое определение удельной активности природных радионуклидов в пробах пищевой продукции, почвы, других объектов окружающей среды и </a:t>
            </a:r>
            <a:r>
              <a:rPr lang="ru-RU" sz="1200" dirty="0" err="1"/>
              <a:t>биопробах</a:t>
            </a:r>
            <a:r>
              <a:rPr lang="ru-RU" sz="1200" dirty="0"/>
              <a:t>" (утв. Главным государственным санитарным врачом РФ 22.09.2020).</a:t>
            </a:r>
          </a:p>
          <a:p>
            <a:pPr marL="0" indent="0" algn="just">
              <a:buNone/>
            </a:pPr>
            <a:r>
              <a:rPr lang="ru-RU" sz="1200" dirty="0"/>
              <a:t>СанПиН 2.6.1.2523–09. "Нормы радиационной безопасности НРБ–99/2009". М.; Центр санитарно-эпидемиологического нормирования, гигиены. сертификации и экспертизы Минздрава России, 2009. 114 с.</a:t>
            </a:r>
          </a:p>
          <a:p>
            <a:pPr marL="0" indent="0" algn="just">
              <a:buNone/>
            </a:pPr>
            <a:r>
              <a:rPr lang="ru-RU" sz="1200" dirty="0"/>
              <a:t>МР 2.6.1.0361–24. Радиационный контроль земельных участков, предназначенных под строительство жилых домов, зданий и сооружений общественного и производственного назначения, а также прилегающей к зданиям и сооружениям территории и территории общего пользования. утв. Федеральной службой по надзору в сфере защиты прав потребителей и благополучия человека 24 декабря 2024 г.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pPr/>
              <a:t>21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731" y="3584580"/>
            <a:ext cx="2076484" cy="29423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856" y="3584580"/>
            <a:ext cx="3784903" cy="29423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809CDD9-AF5B-0F6B-095D-80A33E7FDE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323" t="7421" b="8805"/>
          <a:stretch>
            <a:fillRect/>
          </a:stretch>
        </p:blipFill>
        <p:spPr>
          <a:xfrm>
            <a:off x="1192164" y="3584580"/>
            <a:ext cx="3776926" cy="224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72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196214"/>
            <a:ext cx="8432800" cy="712326"/>
          </a:xfrm>
        </p:spPr>
        <p:txBody>
          <a:bodyPr>
            <a:normAutofit/>
          </a:bodyPr>
          <a:lstStyle/>
          <a:p>
            <a:r>
              <a:rPr lang="ru-RU" sz="2800" dirty="0"/>
              <a:t>Цель и задачи исследования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990600" y="1277816"/>
            <a:ext cx="10087708" cy="5221838"/>
          </a:xfrm>
        </p:spPr>
        <p:txBody>
          <a:bodyPr/>
          <a:lstStyle/>
          <a:p>
            <a:pPr algn="just">
              <a:lnSpc>
                <a:spcPct val="120000"/>
              </a:lnSpc>
            </a:pPr>
            <a:r>
              <a:rPr lang="ru-RU" dirty="0"/>
              <a:t>Цель работы – оценить уровень радиационного загрязнения природных ландшафтов на территории города Новосибирска и его окрестностей.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ru-RU" dirty="0"/>
          </a:p>
          <a:p>
            <a:pPr marL="0" indent="0" algn="just">
              <a:lnSpc>
                <a:spcPct val="120000"/>
              </a:lnSpc>
              <a:buNone/>
            </a:pPr>
            <a:r>
              <a:rPr lang="ru-RU" dirty="0"/>
              <a:t>Поставлены следующие задачи:</a:t>
            </a:r>
          </a:p>
          <a:p>
            <a:pPr algn="just">
              <a:lnSpc>
                <a:spcPct val="120000"/>
              </a:lnSpc>
            </a:pPr>
            <a:r>
              <a:rPr lang="ru-RU" dirty="0"/>
              <a:t>Проанализировать литературные данные о мониторинге радиационных загрязнений на территории Новосибирской области;</a:t>
            </a:r>
          </a:p>
          <a:p>
            <a:pPr algn="just">
              <a:lnSpc>
                <a:spcPct val="120000"/>
              </a:lnSpc>
            </a:pPr>
            <a:r>
              <a:rPr lang="ru-RU" dirty="0"/>
              <a:t>Провести измерения мощности дозы в городе Новосибирске и его пригородах;</a:t>
            </a:r>
          </a:p>
          <a:p>
            <a:pPr algn="just">
              <a:lnSpc>
                <a:spcPct val="120000"/>
              </a:lnSpc>
            </a:pPr>
            <a:r>
              <a:rPr lang="ru-RU" dirty="0"/>
              <a:t>В местах с повышенным радиационным фоном отобрать пробы почв, растений, грибов и воды для определения в них </a:t>
            </a:r>
            <a:r>
              <a:rPr lang="ru-RU" dirty="0" err="1"/>
              <a:t>радионуклидного</a:t>
            </a:r>
            <a:r>
              <a:rPr lang="ru-RU" dirty="0"/>
              <a:t> состава и удельных активностей.</a:t>
            </a:r>
          </a:p>
        </p:txBody>
      </p:sp>
    </p:spTree>
    <p:extLst>
      <p:ext uri="{BB962C8B-B14F-4D97-AF65-F5344CB8AC3E}">
        <p14:creationId xmlns:p14="http://schemas.microsoft.com/office/powerpoint/2010/main" val="4075969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219659"/>
            <a:ext cx="8432800" cy="811972"/>
          </a:xfrm>
        </p:spPr>
        <p:txBody>
          <a:bodyPr>
            <a:normAutofit/>
          </a:bodyPr>
          <a:lstStyle/>
          <a:p>
            <a:r>
              <a:rPr lang="ru-RU" sz="2800" dirty="0"/>
              <a:t>Материалы и методы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1148862" y="984738"/>
            <a:ext cx="9190892" cy="5650524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ru-RU" dirty="0"/>
              <a:t>Для измерения МАЭД использовались дозиметр–радиометр МКС–01СА1М и поисковый радиометр СРП–68–01. </a:t>
            </a:r>
          </a:p>
          <a:p>
            <a:pPr algn="just">
              <a:lnSpc>
                <a:spcPct val="120000"/>
              </a:lnSpc>
            </a:pPr>
            <a:r>
              <a:rPr lang="ru-RU" dirty="0"/>
              <a:t>Измерения плотности потока радона выполнялись радиометром радона РРА–01М–01 </a:t>
            </a:r>
            <a:r>
              <a:rPr lang="ru-RU" dirty="0" err="1"/>
              <a:t>Альфарад</a:t>
            </a:r>
            <a:r>
              <a:rPr lang="ru-RU" dirty="0"/>
              <a:t> с пробоотборным устройством ПОУ–04. «Методика экспрессного измерения плотности потока </a:t>
            </a:r>
            <a:r>
              <a:rPr lang="ru-RU" baseline="30000" dirty="0"/>
              <a:t>222</a:t>
            </a:r>
            <a:r>
              <a:rPr lang="ru-RU" dirty="0"/>
              <a:t>Rn с поверхности земли с помощью радиометра радона типа РРА». ЦМИИ ГП ВНИИФТРИ.</a:t>
            </a:r>
          </a:p>
          <a:p>
            <a:pPr algn="just">
              <a:lnSpc>
                <a:spcPct val="120000"/>
              </a:lnSpc>
            </a:pPr>
            <a:r>
              <a:rPr lang="ru-RU" dirty="0"/>
              <a:t>Содержание радионуклидов определялось в лаборатории радиационного контроля (ФБУ ВНИИЛМ, г. Пушкино) с использованием гамма–спектрометрического комплекса типа Гамма-1П (АО "НПЦ "АСПЕКТ") на основе полупроводникового </a:t>
            </a:r>
            <a:r>
              <a:rPr lang="ru-RU" dirty="0" err="1"/>
              <a:t>HPGe</a:t>
            </a:r>
            <a:r>
              <a:rPr lang="ru-RU" dirty="0"/>
              <a:t>-детектора (BSI, Латвия) и ПО </a:t>
            </a:r>
            <a:r>
              <a:rPr lang="ru-RU" dirty="0" err="1"/>
              <a:t>SpectraLineBG</a:t>
            </a:r>
            <a:r>
              <a:rPr lang="ru-RU" dirty="0"/>
              <a:t> (ЛСРМ, Россия).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ru-RU" dirty="0"/>
          </a:p>
          <a:p>
            <a:pPr marL="0" indent="0" algn="just">
              <a:lnSpc>
                <a:spcPct val="120000"/>
              </a:lnSpc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0493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196213"/>
            <a:ext cx="8432800" cy="841280"/>
          </a:xfrm>
        </p:spPr>
        <p:txBody>
          <a:bodyPr>
            <a:normAutofit/>
          </a:bodyPr>
          <a:lstStyle/>
          <a:p>
            <a:r>
              <a:rPr lang="ru-RU" sz="2800" dirty="0"/>
              <a:t>Анализ литературных данных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990600" y="1236785"/>
            <a:ext cx="9607062" cy="5262869"/>
          </a:xfrm>
        </p:spPr>
        <p:txBody>
          <a:bodyPr/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dirty="0"/>
              <a:t>Проанализированы государственные доклады о сан-</a:t>
            </a:r>
            <a:r>
              <a:rPr lang="ru-RU" dirty="0" err="1"/>
              <a:t>эпид</a:t>
            </a:r>
            <a:r>
              <a:rPr lang="ru-RU" dirty="0"/>
              <a:t>. благополучии населения. За последние 4 года отобрано 0 проб в ходе мониторинга содержания радия в почвах.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8844" y="4334706"/>
            <a:ext cx="89505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Рис. 1 Содержание радионуклидов в почвах Новосибирской области, </a:t>
            </a:r>
            <a:r>
              <a:rPr lang="ru-RU" sz="1600" dirty="0" err="1"/>
              <a:t>кБк</a:t>
            </a:r>
            <a:r>
              <a:rPr lang="ru-RU" sz="1600" dirty="0"/>
              <a:t>/м</a:t>
            </a:r>
            <a:r>
              <a:rPr lang="ru-RU" sz="1600" baseline="30000" dirty="0"/>
              <a:t>2</a:t>
            </a:r>
            <a:r>
              <a:rPr lang="ru-RU" sz="1600" dirty="0"/>
              <a:t> </a:t>
            </a:r>
            <a:r>
              <a:rPr lang="en-US" sz="1600" dirty="0"/>
              <a:t>[1]</a:t>
            </a:r>
            <a:r>
              <a:rPr lang="ru-RU" sz="1600" dirty="0"/>
              <a:t> 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962" y="2586037"/>
            <a:ext cx="7784208" cy="16490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C2138D2-67E9-C5A0-FD65-427364CDCF22}"/>
              </a:ext>
            </a:extLst>
          </p:cNvPr>
          <p:cNvSpPr txBox="1"/>
          <p:nvPr/>
        </p:nvSpPr>
        <p:spPr>
          <a:xfrm>
            <a:off x="270484" y="6417216"/>
            <a:ext cx="11546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dirty="0"/>
              <a:t>[1] </a:t>
            </a:r>
            <a:r>
              <a:rPr lang="ru-RU" sz="1100" dirty="0"/>
              <a:t>Государственный доклад «О состоянии санитарно-эпидемиологического благополучия населения в Новосибирской области в 2024 году»</a:t>
            </a:r>
          </a:p>
        </p:txBody>
      </p:sp>
    </p:spTree>
    <p:extLst>
      <p:ext uri="{BB962C8B-B14F-4D97-AF65-F5344CB8AC3E}">
        <p14:creationId xmlns:p14="http://schemas.microsoft.com/office/powerpoint/2010/main" val="3979317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199" y="231381"/>
            <a:ext cx="8593015" cy="776803"/>
          </a:xfrm>
        </p:spPr>
        <p:txBody>
          <a:bodyPr>
            <a:noAutofit/>
          </a:bodyPr>
          <a:lstStyle/>
          <a:p>
            <a:r>
              <a:rPr lang="ru-RU" sz="2500" dirty="0"/>
              <a:t>Результаты измерений мощности дозы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779586" y="961293"/>
            <a:ext cx="10011506" cy="5251145"/>
          </a:xfrm>
        </p:spPr>
        <p:txBody>
          <a:bodyPr/>
          <a:lstStyle/>
          <a:p>
            <a:pPr algn="just">
              <a:lnSpc>
                <a:spcPct val="120000"/>
              </a:lnSpc>
            </a:pPr>
            <a:r>
              <a:rPr lang="ru-RU" dirty="0"/>
              <a:t>В результате измерений МАЭД на местности были выявлены несколько аномальных участков с значительными превышениями над фоном.</a:t>
            </a:r>
          </a:p>
          <a:p>
            <a:pPr algn="just">
              <a:lnSpc>
                <a:spcPct val="120000"/>
              </a:lnSpc>
            </a:pPr>
            <a:r>
              <a:rPr lang="ru-RU" dirty="0"/>
              <a:t>Первый участок расположен в промышленной зоне на ул. </a:t>
            </a:r>
            <a:r>
              <a:rPr lang="ru-RU" dirty="0" err="1"/>
              <a:t>Кайтымовская</a:t>
            </a:r>
            <a:r>
              <a:rPr lang="ru-RU" dirty="0"/>
              <a:t> города Новосибирска. Локальные превышения мощности дозы зафиксированы на обочине дороги (рис. 2). Зафиксированы более чем 20-ти кратные превышения над фоновыми значениями. Фоновая МАЭД до 0,15 мкЗв/ч.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4456" t="16612" b="5941"/>
          <a:stretch/>
        </p:blipFill>
        <p:spPr>
          <a:xfrm>
            <a:off x="953385" y="3420819"/>
            <a:ext cx="5813445" cy="2120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0352" r="10456"/>
          <a:stretch/>
        </p:blipFill>
        <p:spPr>
          <a:xfrm>
            <a:off x="7115906" y="3420819"/>
            <a:ext cx="3950677" cy="22449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0677" y="5541373"/>
            <a:ext cx="5813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Рис. 2 Трек-карта измерений на ул. </a:t>
            </a:r>
            <a:r>
              <a:rPr lang="ru-RU" sz="1600" dirty="0" err="1"/>
              <a:t>Кайтымовская</a:t>
            </a:r>
            <a:r>
              <a:rPr lang="ru-RU" sz="1600" dirty="0"/>
              <a:t>, г. Новосибирск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01251" y="5680475"/>
            <a:ext cx="3979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Рис. 3 Измерения мощности дозы радиометром СРП-68-01</a:t>
            </a:r>
          </a:p>
        </p:txBody>
      </p:sp>
    </p:spTree>
    <p:extLst>
      <p:ext uri="{BB962C8B-B14F-4D97-AF65-F5344CB8AC3E}">
        <p14:creationId xmlns:p14="http://schemas.microsoft.com/office/powerpoint/2010/main" val="3029071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474785" y="644770"/>
            <a:ext cx="9331569" cy="5854884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1357"/>
          <a:stretch/>
        </p:blipFill>
        <p:spPr>
          <a:xfrm>
            <a:off x="4252434" y="2568805"/>
            <a:ext cx="5073528" cy="16405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8976" y="2130577"/>
            <a:ext cx="1776271" cy="31964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4785" y="783568"/>
            <a:ext cx="8851177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/>
              <a:t>Второй участок расположен в лесном массиве рядом с трассой Р-254 «Северный </a:t>
            </a:r>
            <a:r>
              <a:rPr lang="ru-RU" dirty="0" err="1"/>
              <a:t>обьезд</a:t>
            </a:r>
            <a:r>
              <a:rPr lang="ru-RU" dirty="0"/>
              <a:t>» в ~4 км от Новосибирска.</a:t>
            </a: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/>
              <a:t>При фоновых значениях МАЭД в 0,07 мкЗв/ч выявлены локальные участки с мощностью дозы до 34,82 мкЗв/ч.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5271" t="29316" r="13191" b="24863"/>
          <a:stretch/>
        </p:blipFill>
        <p:spPr>
          <a:xfrm>
            <a:off x="917219" y="2513979"/>
            <a:ext cx="3165230" cy="31424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7234" y="5668655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Рис. 4 Измерения мощности дозы в лесном участке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52434" y="4221617"/>
            <a:ext cx="5073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Рис. 5 Трек-карта измерений мощности дозы первого участка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21159" y="5382003"/>
            <a:ext cx="2871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Рис. 6 Трек-карта измерений мощности дозы второго участка</a:t>
            </a:r>
          </a:p>
        </p:txBody>
      </p:sp>
    </p:spTree>
    <p:extLst>
      <p:ext uri="{BB962C8B-B14F-4D97-AF65-F5344CB8AC3E}">
        <p14:creationId xmlns:p14="http://schemas.microsoft.com/office/powerpoint/2010/main" val="2499987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196212"/>
            <a:ext cx="8432800" cy="735773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Измерения плотности потока радона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978878" y="931985"/>
            <a:ext cx="9114692" cy="5233561"/>
          </a:xfrm>
        </p:spPr>
        <p:txBody>
          <a:bodyPr/>
          <a:lstStyle/>
          <a:p>
            <a:pPr algn="just">
              <a:lnSpc>
                <a:spcPct val="120000"/>
              </a:lnSpc>
            </a:pPr>
            <a:r>
              <a:rPr lang="ru-RU" dirty="0"/>
              <a:t>Измерения плотности потока радона на участках лесного массива показали значения в диапазоне </a:t>
            </a:r>
            <a:r>
              <a:rPr lang="ru-RU" b="1" u="sng" dirty="0"/>
              <a:t>от 292 до 24089 </a:t>
            </a:r>
            <a:r>
              <a:rPr lang="ru-RU" b="1" u="sng" dirty="0" err="1"/>
              <a:t>мБк</a:t>
            </a:r>
            <a:r>
              <a:rPr lang="ru-RU" b="1" u="sng" dirty="0"/>
              <a:t>/(м</a:t>
            </a:r>
            <a:r>
              <a:rPr lang="ru-RU" b="1" u="sng" baseline="30000" dirty="0"/>
              <a:t>2</a:t>
            </a:r>
            <a:r>
              <a:rPr lang="ru-RU" b="1" u="sng" dirty="0"/>
              <a:t>·с)</a:t>
            </a:r>
            <a:r>
              <a:rPr lang="ru-RU" dirty="0"/>
              <a:t>. </a:t>
            </a:r>
          </a:p>
          <a:p>
            <a:pPr algn="just">
              <a:lnSpc>
                <a:spcPct val="120000"/>
              </a:lnSpc>
            </a:pPr>
            <a:r>
              <a:rPr lang="ru-RU" dirty="0"/>
              <a:t>Такая интенсивность </a:t>
            </a:r>
            <a:r>
              <a:rPr lang="ru-RU" dirty="0" err="1"/>
              <a:t>эксхаляции</a:t>
            </a:r>
            <a:r>
              <a:rPr lang="ru-RU" dirty="0"/>
              <a:t> радона с поверхности говорит о наличии значительных концентраций </a:t>
            </a:r>
            <a:r>
              <a:rPr lang="ru-RU" baseline="30000" dirty="0"/>
              <a:t>226</a:t>
            </a:r>
            <a:r>
              <a:rPr lang="ru-RU" dirty="0"/>
              <a:t>Ra в почвах.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852" t="2299" r="3053" b="1930"/>
          <a:stretch/>
        </p:blipFill>
        <p:spPr>
          <a:xfrm>
            <a:off x="5448502" y="2781585"/>
            <a:ext cx="4645068" cy="29777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3890" t="18750" r="10370" b="4955"/>
          <a:stretch/>
        </p:blipFill>
        <p:spPr>
          <a:xfrm>
            <a:off x="1239716" y="2776680"/>
            <a:ext cx="3947947" cy="29826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39715" y="5821728"/>
            <a:ext cx="39479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Рис. 7 Отбор пробы воздуха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75511" y="5821728"/>
            <a:ext cx="53910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Рис. 8 Измерение ППР в полевых условиях</a:t>
            </a:r>
          </a:p>
        </p:txBody>
      </p:sp>
    </p:spTree>
    <p:extLst>
      <p:ext uri="{BB962C8B-B14F-4D97-AF65-F5344CB8AC3E}">
        <p14:creationId xmlns:p14="http://schemas.microsoft.com/office/powerpoint/2010/main" val="2788484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196213"/>
            <a:ext cx="8432800" cy="888172"/>
          </a:xfrm>
        </p:spPr>
        <p:txBody>
          <a:bodyPr/>
          <a:lstStyle/>
          <a:p>
            <a:r>
              <a:rPr lang="ru-RU" dirty="0"/>
              <a:t>Вода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819116" y="896081"/>
            <a:ext cx="7244864" cy="5298038"/>
          </a:xfrm>
        </p:spPr>
        <p:txBody>
          <a:bodyPr/>
          <a:lstStyle/>
          <a:p>
            <a:pPr algn="just">
              <a:lnSpc>
                <a:spcPct val="120000"/>
              </a:lnSpc>
            </a:pPr>
            <a:r>
              <a:rPr lang="ru-RU" dirty="0"/>
              <a:t>На одном из загрязненных участков располагается открытый естественный водоем, представляющий собой небольшой ручей. </a:t>
            </a:r>
          </a:p>
          <a:p>
            <a:pPr algn="just">
              <a:lnSpc>
                <a:spcPct val="120000"/>
              </a:lnSpc>
            </a:pPr>
            <a:r>
              <a:rPr lang="ru-RU" dirty="0"/>
              <a:t>Отобрано 5 проб воды на загрязненном участке и ниже по течению.</a:t>
            </a:r>
          </a:p>
          <a:p>
            <a:pPr algn="just">
              <a:lnSpc>
                <a:spcPct val="120000"/>
              </a:lnSpc>
            </a:pPr>
            <a:r>
              <a:rPr lang="ru-RU" dirty="0"/>
              <a:t>Пробы воды исследованы на радиометре радона РРА–01М–01 </a:t>
            </a:r>
            <a:r>
              <a:rPr lang="ru-RU" dirty="0" err="1"/>
              <a:t>Альфарад</a:t>
            </a:r>
            <a:r>
              <a:rPr lang="ru-RU" dirty="0"/>
              <a:t> и получены следующие результаты: объемная активность радона составила от 8 до 37 Бк/л.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9931" b="12452"/>
          <a:stretch/>
        </p:blipFill>
        <p:spPr>
          <a:xfrm>
            <a:off x="2528665" y="3905168"/>
            <a:ext cx="3851031" cy="22417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40741" y="6146924"/>
            <a:ext cx="4026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Рис. 9 Место отбора проб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980" y="1084385"/>
            <a:ext cx="3473881" cy="3833550"/>
          </a:xfrm>
          <a:prstGeom prst="rect">
            <a:avLst/>
          </a:prstGeom>
        </p:spPr>
      </p:pic>
      <p:cxnSp>
        <p:nvCxnSpPr>
          <p:cNvPr id="11" name="Прямая со стрелкой 10"/>
          <p:cNvCxnSpPr/>
          <p:nvPr/>
        </p:nvCxnSpPr>
        <p:spPr>
          <a:xfrm>
            <a:off x="9800920" y="4267200"/>
            <a:ext cx="398157" cy="410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302475" y="4005590"/>
            <a:ext cx="697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37 Бк/л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9578395" y="3657496"/>
            <a:ext cx="398157" cy="410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079950" y="3482370"/>
            <a:ext cx="697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26 Бк/л</a:t>
            </a: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8950997" y="2589987"/>
            <a:ext cx="398157" cy="410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452552" y="2328377"/>
            <a:ext cx="697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15 Бк/л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8751918" y="2056007"/>
            <a:ext cx="398157" cy="410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203330" y="1825718"/>
            <a:ext cx="697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8 Бк/л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9079950" y="3031866"/>
            <a:ext cx="468282" cy="1683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546443" y="2959150"/>
            <a:ext cx="697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21 Бк/л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036588" y="4963675"/>
            <a:ext cx="3473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Рис. 10 Карта отбора проб и ОА радона</a:t>
            </a:r>
          </a:p>
        </p:txBody>
      </p:sp>
    </p:spTree>
    <p:extLst>
      <p:ext uri="{BB962C8B-B14F-4D97-AF65-F5344CB8AC3E}">
        <p14:creationId xmlns:p14="http://schemas.microsoft.com/office/powerpoint/2010/main" val="11062041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ИЯТШ ТПУ">
      <a:dk1>
        <a:sysClr val="windowText" lastClr="000000"/>
      </a:dk1>
      <a:lt1>
        <a:sysClr val="window" lastClr="FFFFFF"/>
      </a:lt1>
      <a:dk2>
        <a:srgbClr val="6C6D6C"/>
      </a:dk2>
      <a:lt2>
        <a:srgbClr val="E7E6E6"/>
      </a:lt2>
      <a:accent1>
        <a:srgbClr val="0096FF"/>
      </a:accent1>
      <a:accent2>
        <a:srgbClr val="28BE46"/>
      </a:accent2>
      <a:accent3>
        <a:srgbClr val="FF4460"/>
      </a:accent3>
      <a:accent4>
        <a:srgbClr val="FFB600"/>
      </a:accent4>
      <a:accent5>
        <a:srgbClr val="6573FF"/>
      </a:accent5>
      <a:accent6>
        <a:srgbClr val="76B729"/>
      </a:accent6>
      <a:hlink>
        <a:srgbClr val="00B0F0"/>
      </a:hlink>
      <a:folHlink>
        <a:srgbClr val="0082B0"/>
      </a:folHlink>
    </a:clrScheme>
    <a:fontScheme name="ТПУ202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_ИЯТШ_ТПУ_бумага_2022" id="{31939DB0-2D54-4960-A739-6741E082C057}" vid="{D5E9DD7D-72E2-4765-BE40-049E37B20C2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1567</TotalTime>
  <Words>1316</Words>
  <Application>Microsoft Office PowerPoint</Application>
  <PresentationFormat>Широкоэкранный</PresentationFormat>
  <Paragraphs>149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Verdana</vt:lpstr>
      <vt:lpstr>Wingdings</vt:lpstr>
      <vt:lpstr>Тема Office</vt:lpstr>
      <vt:lpstr>Презентация PowerPoint</vt:lpstr>
      <vt:lpstr>Актуальность</vt:lpstr>
      <vt:lpstr>Цель и задачи исследования</vt:lpstr>
      <vt:lpstr>Материалы и методы</vt:lpstr>
      <vt:lpstr>Анализ литературных данных</vt:lpstr>
      <vt:lpstr>Результаты измерений мощности дозы</vt:lpstr>
      <vt:lpstr>Презентация PowerPoint</vt:lpstr>
      <vt:lpstr>Измерения плотности потока радона</vt:lpstr>
      <vt:lpstr>Вода</vt:lpstr>
      <vt:lpstr>Отбор проб почв</vt:lpstr>
      <vt:lpstr>Презентация PowerPoint</vt:lpstr>
      <vt:lpstr>Результаты исследований почв</vt:lpstr>
      <vt:lpstr>Растительность и грибы</vt:lpstr>
      <vt:lpstr>Презентация PowerPoint</vt:lpstr>
      <vt:lpstr>Выводы</vt:lpstr>
      <vt:lpstr>Заключение</vt:lpstr>
      <vt:lpstr>Благодарности</vt:lpstr>
      <vt:lpstr>Спасибо за внимание</vt:lpstr>
      <vt:lpstr>ПриложениЕ. Ч.1</vt:lpstr>
      <vt:lpstr>ПриложениЕ. Ч.2</vt:lpstr>
      <vt:lpstr>Используемые методики и приборы</vt:lpstr>
    </vt:vector>
  </TitlesOfParts>
  <Company>Org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Фадеев Александр Сергеевич</dc:creator>
  <cp:lastModifiedBy>79132270641</cp:lastModifiedBy>
  <cp:revision>74</cp:revision>
  <cp:lastPrinted>2021-08-02T01:21:27Z</cp:lastPrinted>
  <dcterms:created xsi:type="dcterms:W3CDTF">2022-10-31T05:25:02Z</dcterms:created>
  <dcterms:modified xsi:type="dcterms:W3CDTF">2025-10-19T06:35:37Z</dcterms:modified>
</cp:coreProperties>
</file>