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4" r:id="rId2"/>
    <p:sldMasterId id="2147483732" r:id="rId3"/>
    <p:sldMasterId id="2147483756" r:id="rId4"/>
    <p:sldMasterId id="2147483774" r:id="rId5"/>
    <p:sldMasterId id="2147483798" r:id="rId6"/>
  </p:sldMasterIdLst>
  <p:notesMasterIdLst>
    <p:notesMasterId r:id="rId36"/>
  </p:notesMasterIdLst>
  <p:sldIdLst>
    <p:sldId id="256" r:id="rId7"/>
    <p:sldId id="284" r:id="rId8"/>
    <p:sldId id="285" r:id="rId9"/>
    <p:sldId id="286" r:id="rId10"/>
    <p:sldId id="287" r:id="rId11"/>
    <p:sldId id="288" r:id="rId12"/>
    <p:sldId id="28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90" r:id="rId26"/>
    <p:sldId id="275" r:id="rId27"/>
    <p:sldId id="278" r:id="rId28"/>
    <p:sldId id="276" r:id="rId29"/>
    <p:sldId id="277" r:id="rId30"/>
    <p:sldId id="291" r:id="rId31"/>
    <p:sldId id="279" r:id="rId32"/>
    <p:sldId id="280" r:id="rId33"/>
    <p:sldId id="282" r:id="rId34"/>
    <p:sldId id="283" r:id="rId35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306" y="10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Количество слушателей по годам обучения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429026684164479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221.25</c:v>
                </c:pt>
                <c:pt idx="1">
                  <c:v>221.26</c:v>
                </c:pt>
                <c:pt idx="2">
                  <c:v>221.27</c:v>
                </c:pt>
                <c:pt idx="3">
                  <c:v>221.28</c:v>
                </c:pt>
                <c:pt idx="4">
                  <c:v>221.29</c:v>
                </c:pt>
                <c:pt idx="5">
                  <c:v>221.30</c:v>
                </c:pt>
                <c:pt idx="6">
                  <c:v>221.31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46</c:v>
                </c:pt>
                <c:pt idx="1">
                  <c:v>21</c:v>
                </c:pt>
                <c:pt idx="2">
                  <c:v>9</c:v>
                </c:pt>
                <c:pt idx="3">
                  <c:v>19</c:v>
                </c:pt>
                <c:pt idx="4">
                  <c:v>20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5-4158-80F8-A52723C3676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221.25</c:v>
                </c:pt>
                <c:pt idx="1">
                  <c:v>221.26</c:v>
                </c:pt>
                <c:pt idx="2">
                  <c:v>221.27</c:v>
                </c:pt>
                <c:pt idx="3">
                  <c:v>221.28</c:v>
                </c:pt>
                <c:pt idx="4">
                  <c:v>221.29</c:v>
                </c:pt>
                <c:pt idx="5">
                  <c:v>221.30</c:v>
                </c:pt>
                <c:pt idx="6">
                  <c:v>221.31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34</c:v>
                </c:pt>
                <c:pt idx="1">
                  <c:v>28</c:v>
                </c:pt>
                <c:pt idx="2">
                  <c:v>9</c:v>
                </c:pt>
                <c:pt idx="3">
                  <c:v>29</c:v>
                </c:pt>
                <c:pt idx="4">
                  <c:v>13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5-4158-80F8-A52723C3676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221.25</c:v>
                </c:pt>
                <c:pt idx="1">
                  <c:v>221.26</c:v>
                </c:pt>
                <c:pt idx="2">
                  <c:v>221.27</c:v>
                </c:pt>
                <c:pt idx="3">
                  <c:v>221.28</c:v>
                </c:pt>
                <c:pt idx="4">
                  <c:v>221.29</c:v>
                </c:pt>
                <c:pt idx="5">
                  <c:v>221.30</c:v>
                </c:pt>
                <c:pt idx="6">
                  <c:v>221.31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54</c:v>
                </c:pt>
                <c:pt idx="1">
                  <c:v>42</c:v>
                </c:pt>
                <c:pt idx="2">
                  <c:v>13</c:v>
                </c:pt>
                <c:pt idx="3">
                  <c:v>20</c:v>
                </c:pt>
                <c:pt idx="4">
                  <c:v>13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85-4158-80F8-A52723C3676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221.25</c:v>
                </c:pt>
                <c:pt idx="1">
                  <c:v>221.26</c:v>
                </c:pt>
                <c:pt idx="2">
                  <c:v>221.27</c:v>
                </c:pt>
                <c:pt idx="3">
                  <c:v>221.28</c:v>
                </c:pt>
                <c:pt idx="4">
                  <c:v>221.29</c:v>
                </c:pt>
                <c:pt idx="5">
                  <c:v>221.30</c:v>
                </c:pt>
                <c:pt idx="6">
                  <c:v>221.31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62</c:v>
                </c:pt>
                <c:pt idx="1">
                  <c:v>44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85-4158-80F8-A52723C36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1829039"/>
        <c:axId val="981828623"/>
      </c:barChart>
      <c:catAx>
        <c:axId val="98182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828623"/>
        <c:crosses val="autoZero"/>
        <c:auto val="1"/>
        <c:lblAlgn val="ctr"/>
        <c:lblOffset val="100"/>
        <c:noMultiLvlLbl val="0"/>
      </c:catAx>
      <c:valAx>
        <c:axId val="98182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82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824B1-8300-4349-BCFF-B4A0AA69A8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674EA-79F6-4BD6-B08C-DFE19F23DC38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сооружение (строительство) ОИАЭ, эксплуатация ОИАЭ, вывод из эксплуатации ОИАЭ;</a:t>
          </a:r>
        </a:p>
      </dgm:t>
    </dgm:pt>
    <dgm:pt modelId="{40009E7A-72DB-4F6D-A9F1-395BEA4F6723}" type="parTrans" cxnId="{D0A29EBC-877A-456B-BCF7-079FED30CD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9B44A-7FA8-4262-8D3D-A37E486A1746}" type="sibTrans" cxnId="{D0A29EBC-877A-456B-BCF7-079FED30CD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10AE3-EC26-4442-8F17-05DED2936A57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ведение технологического процесса на ОИАЭ;</a:t>
          </a:r>
        </a:p>
      </dgm:t>
    </dgm:pt>
    <dgm:pt modelId="{66D832BB-3544-4E57-BE5D-34004AA6E5C9}" type="parTrans" cxnId="{F67E008C-7876-43B2-A5A4-896AE71AE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94FA-26DB-4BC0-AC45-30AD4E5CF4F5}" type="sibTrans" cxnId="{F67E008C-7876-43B2-A5A4-896AE71AE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339EB-4A5E-4E73-BD21-3F3EFBB2DA78}">
      <dgm:prSet/>
      <dgm:spPr/>
      <dgm:t>
        <a:bodyPr/>
        <a:lstStyle/>
        <a:p>
          <a:pPr marL="180975" indent="-180975"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обращение с ядерными материалами, радиоактивными веществами и радиоактивными отходами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A137524C-35FD-4561-A714-040702C4C5DC}" type="parTrans" cxnId="{3B4943D3-59FC-407E-A91F-5EC19C064D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5A75D-AF89-49F5-BA95-7D1751D038AE}" type="sibTrans" cxnId="{3B4943D3-59FC-407E-A91F-5EC19C064D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8B359-6F3A-4680-8F78-785A938BC00B}">
      <dgm:prSet/>
      <dgm:spPr/>
      <dgm:t>
        <a:bodyPr/>
        <a:lstStyle/>
        <a:p>
          <a:pPr marL="180975" indent="-180975" rtl="0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•   ведомственный (производственный) контроль за ядерной и радиационной безопасностью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при сооружении (строительстве) ОИАЭ, эксплуатации ОИАЭ, выводу из эксплуатации ОИАЭ;</a:t>
          </a:r>
        </a:p>
      </dgm:t>
    </dgm:pt>
    <dgm:pt modelId="{36DAA79B-8AFB-460F-A248-E455E17D67A6}" type="parTrans" cxnId="{23732DA8-6419-4564-967E-B37874C8FC0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DD613-95C6-4103-919C-0C6E5177C773}" type="sibTrans" cxnId="{23732DA8-6419-4564-967E-B37874C8FC0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B3608-7997-40D9-8B6B-3DA018B4C341}">
      <dgm:prSet/>
      <dgm:spPr/>
      <dgm:t>
        <a:bodyPr/>
        <a:lstStyle/>
        <a:p>
          <a:pPr rtl="0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•   учет и контроль ядерных материалов, радиоактивных веществ и радиоактивных отходов;</a:t>
          </a:r>
        </a:p>
      </dgm:t>
    </dgm:pt>
    <dgm:pt modelId="{44F2905A-73E9-4059-9EBA-CF83CE408FA8}" type="parTrans" cxnId="{B862981F-C888-4CC1-984D-B438FBEBFDE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C1AEE-1974-4F0A-8429-9AA03AEF2B1E}" type="sibTrans" cxnId="{B862981F-C888-4CC1-984D-B438FBEBFDE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834F0-8543-4F6B-9F94-B1F1529481DF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физическая защита ОИАЭ, ядерных материалов, радиоактивных веществ и радиоактивных отходов.</a:t>
          </a:r>
        </a:p>
      </dgm:t>
    </dgm:pt>
    <dgm:pt modelId="{4C63760B-0470-4A8B-AE98-57195DEAEC04}" type="parTrans" cxnId="{E706281B-7517-4131-8A09-09F077410A2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5032A-D4D0-4C88-A929-CEFEA4EC547C}" type="sibTrans" cxnId="{E706281B-7517-4131-8A09-09F077410A2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122EB-5105-4A00-91BE-B04C24FD9DD6}" type="pres">
      <dgm:prSet presAssocID="{471824B1-8300-4349-BCFF-B4A0AA69A8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E3582-C70A-4A03-8A18-04579AF5766C}" type="pres">
      <dgm:prSet presAssocID="{3E0674EA-79F6-4BD6-B08C-DFE19F23DC3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5D8-99E9-4F70-87F6-601460A2F862}" type="pres">
      <dgm:prSet presAssocID="{1EC9B44A-7FA8-4262-8D3D-A37E486A1746}" presName="spacer" presStyleCnt="0"/>
      <dgm:spPr/>
    </dgm:pt>
    <dgm:pt modelId="{7B8D784C-FC2C-499F-8B7D-7FE8E99B47A6}" type="pres">
      <dgm:prSet presAssocID="{85410AE3-EC26-4442-8F17-05DED2936A5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521A6-6632-477D-BD1C-E6538A659AD5}" type="pres">
      <dgm:prSet presAssocID="{5F1894FA-26DB-4BC0-AC45-30AD4E5CF4F5}" presName="spacer" presStyleCnt="0"/>
      <dgm:spPr/>
    </dgm:pt>
    <dgm:pt modelId="{77CB020B-5A2A-48FA-B6F6-445A7447DE05}" type="pres">
      <dgm:prSet presAssocID="{272339EB-4A5E-4E73-BD21-3F3EFBB2DA7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DB2E1-2F43-4BC4-A2D8-5137DB7E3BD3}" type="pres">
      <dgm:prSet presAssocID="{5995A75D-AF89-49F5-BA95-7D1751D038AE}" presName="spacer" presStyleCnt="0"/>
      <dgm:spPr/>
    </dgm:pt>
    <dgm:pt modelId="{EDD94CAC-3624-4E01-97F2-ECC5F146BA82}" type="pres">
      <dgm:prSet presAssocID="{F448B359-6F3A-4680-8F78-785A938BC0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A612B-69FB-4975-9A53-6422881C4B11}" type="pres">
      <dgm:prSet presAssocID="{3C5DD613-95C6-4103-919C-0C6E5177C773}" presName="spacer" presStyleCnt="0"/>
      <dgm:spPr/>
    </dgm:pt>
    <dgm:pt modelId="{AA0DAE44-68DB-4CEA-9932-A37C64447AF4}" type="pres">
      <dgm:prSet presAssocID="{C73B3608-7997-40D9-8B6B-3DA018B4C3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51044-A359-4442-813A-CC362E470254}" type="pres">
      <dgm:prSet presAssocID="{94BC1AEE-1974-4F0A-8429-9AA03AEF2B1E}" presName="spacer" presStyleCnt="0"/>
      <dgm:spPr/>
    </dgm:pt>
    <dgm:pt modelId="{DCD0F021-B74B-49AF-A0D2-2FC17CDC1BB0}" type="pres">
      <dgm:prSet presAssocID="{513834F0-8543-4F6B-9F94-B1F1529481D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32DA8-6419-4564-967E-B37874C8FC07}" srcId="{471824B1-8300-4349-BCFF-B4A0AA69A890}" destId="{F448B359-6F3A-4680-8F78-785A938BC00B}" srcOrd="3" destOrd="0" parTransId="{36DAA79B-8AFB-460F-A248-E455E17D67A6}" sibTransId="{3C5DD613-95C6-4103-919C-0C6E5177C773}"/>
    <dgm:cxn modelId="{E214FB2B-4E75-420C-9788-90104F73C698}" type="presOf" srcId="{272339EB-4A5E-4E73-BD21-3F3EFBB2DA78}" destId="{77CB020B-5A2A-48FA-B6F6-445A7447DE05}" srcOrd="0" destOrd="0" presId="urn:microsoft.com/office/officeart/2005/8/layout/vList2"/>
    <dgm:cxn modelId="{F67E008C-7876-43B2-A5A4-896AE71AECCD}" srcId="{471824B1-8300-4349-BCFF-B4A0AA69A890}" destId="{85410AE3-EC26-4442-8F17-05DED2936A57}" srcOrd="1" destOrd="0" parTransId="{66D832BB-3544-4E57-BE5D-34004AA6E5C9}" sibTransId="{5F1894FA-26DB-4BC0-AC45-30AD4E5CF4F5}"/>
    <dgm:cxn modelId="{174EB0C1-C86E-4F53-B73A-19744307AA68}" type="presOf" srcId="{F448B359-6F3A-4680-8F78-785A938BC00B}" destId="{EDD94CAC-3624-4E01-97F2-ECC5F146BA82}" srcOrd="0" destOrd="0" presId="urn:microsoft.com/office/officeart/2005/8/layout/vList2"/>
    <dgm:cxn modelId="{E706281B-7517-4131-8A09-09F077410A26}" srcId="{471824B1-8300-4349-BCFF-B4A0AA69A890}" destId="{513834F0-8543-4F6B-9F94-B1F1529481DF}" srcOrd="5" destOrd="0" parTransId="{4C63760B-0470-4A8B-AE98-57195DEAEC04}" sibTransId="{24A5032A-D4D0-4C88-A929-CEFEA4EC547C}"/>
    <dgm:cxn modelId="{D0A29EBC-877A-456B-BCF7-079FED30CD68}" srcId="{471824B1-8300-4349-BCFF-B4A0AA69A890}" destId="{3E0674EA-79F6-4BD6-B08C-DFE19F23DC38}" srcOrd="0" destOrd="0" parTransId="{40009E7A-72DB-4F6D-A9F1-395BEA4F6723}" sibTransId="{1EC9B44A-7FA8-4262-8D3D-A37E486A1746}"/>
    <dgm:cxn modelId="{2B35FA04-E5EB-491D-93BB-307908C965A3}" type="presOf" srcId="{471824B1-8300-4349-BCFF-B4A0AA69A890}" destId="{87F122EB-5105-4A00-91BE-B04C24FD9DD6}" srcOrd="0" destOrd="0" presId="urn:microsoft.com/office/officeart/2005/8/layout/vList2"/>
    <dgm:cxn modelId="{B862981F-C888-4CC1-984D-B438FBEBFDE4}" srcId="{471824B1-8300-4349-BCFF-B4A0AA69A890}" destId="{C73B3608-7997-40D9-8B6B-3DA018B4C341}" srcOrd="4" destOrd="0" parTransId="{44F2905A-73E9-4059-9EBA-CF83CE408FA8}" sibTransId="{94BC1AEE-1974-4F0A-8429-9AA03AEF2B1E}"/>
    <dgm:cxn modelId="{3B4943D3-59FC-407E-A91F-5EC19C064D12}" srcId="{471824B1-8300-4349-BCFF-B4A0AA69A890}" destId="{272339EB-4A5E-4E73-BD21-3F3EFBB2DA78}" srcOrd="2" destOrd="0" parTransId="{A137524C-35FD-4561-A714-040702C4C5DC}" sibTransId="{5995A75D-AF89-49F5-BA95-7D1751D038AE}"/>
    <dgm:cxn modelId="{94DB4303-A15E-492E-88A8-EE90A9679B19}" type="presOf" srcId="{85410AE3-EC26-4442-8F17-05DED2936A57}" destId="{7B8D784C-FC2C-499F-8B7D-7FE8E99B47A6}" srcOrd="0" destOrd="0" presId="urn:microsoft.com/office/officeart/2005/8/layout/vList2"/>
    <dgm:cxn modelId="{C9A96053-7DEE-4579-998A-642103B0B2B7}" type="presOf" srcId="{3E0674EA-79F6-4BD6-B08C-DFE19F23DC38}" destId="{046E3582-C70A-4A03-8A18-04579AF5766C}" srcOrd="0" destOrd="0" presId="urn:microsoft.com/office/officeart/2005/8/layout/vList2"/>
    <dgm:cxn modelId="{C50BB883-A7D3-495F-A555-1A85A88E3F3C}" type="presOf" srcId="{C73B3608-7997-40D9-8B6B-3DA018B4C341}" destId="{AA0DAE44-68DB-4CEA-9932-A37C64447AF4}" srcOrd="0" destOrd="0" presId="urn:microsoft.com/office/officeart/2005/8/layout/vList2"/>
    <dgm:cxn modelId="{7CD17B8B-039D-4F42-8FD9-CC7D3751D837}" type="presOf" srcId="{513834F0-8543-4F6B-9F94-B1F1529481DF}" destId="{DCD0F021-B74B-49AF-A0D2-2FC17CDC1BB0}" srcOrd="0" destOrd="0" presId="urn:microsoft.com/office/officeart/2005/8/layout/vList2"/>
    <dgm:cxn modelId="{7C50C037-2426-4F19-8ECD-28C19F89D8A0}" type="presParOf" srcId="{87F122EB-5105-4A00-91BE-B04C24FD9DD6}" destId="{046E3582-C70A-4A03-8A18-04579AF5766C}" srcOrd="0" destOrd="0" presId="urn:microsoft.com/office/officeart/2005/8/layout/vList2"/>
    <dgm:cxn modelId="{94AD467A-E253-49B5-8225-5C55EBBF5A45}" type="presParOf" srcId="{87F122EB-5105-4A00-91BE-B04C24FD9DD6}" destId="{F06C75D8-99E9-4F70-87F6-601460A2F862}" srcOrd="1" destOrd="0" presId="urn:microsoft.com/office/officeart/2005/8/layout/vList2"/>
    <dgm:cxn modelId="{7D535FAE-C24C-4C3A-895E-947161AC5AAE}" type="presParOf" srcId="{87F122EB-5105-4A00-91BE-B04C24FD9DD6}" destId="{7B8D784C-FC2C-499F-8B7D-7FE8E99B47A6}" srcOrd="2" destOrd="0" presId="urn:microsoft.com/office/officeart/2005/8/layout/vList2"/>
    <dgm:cxn modelId="{A3FA27D9-B1A2-440A-A7F8-5FFA7381DB15}" type="presParOf" srcId="{87F122EB-5105-4A00-91BE-B04C24FD9DD6}" destId="{7FE521A6-6632-477D-BD1C-E6538A659AD5}" srcOrd="3" destOrd="0" presId="urn:microsoft.com/office/officeart/2005/8/layout/vList2"/>
    <dgm:cxn modelId="{436C2EE7-B544-4698-B178-58B24A6D01B7}" type="presParOf" srcId="{87F122EB-5105-4A00-91BE-B04C24FD9DD6}" destId="{77CB020B-5A2A-48FA-B6F6-445A7447DE05}" srcOrd="4" destOrd="0" presId="urn:microsoft.com/office/officeart/2005/8/layout/vList2"/>
    <dgm:cxn modelId="{E924C082-28C0-4D27-AEEF-83926DA18153}" type="presParOf" srcId="{87F122EB-5105-4A00-91BE-B04C24FD9DD6}" destId="{CE8DB2E1-2F43-4BC4-A2D8-5137DB7E3BD3}" srcOrd="5" destOrd="0" presId="urn:microsoft.com/office/officeart/2005/8/layout/vList2"/>
    <dgm:cxn modelId="{B691CF02-4155-4277-BDB9-DEBBFCBED9F4}" type="presParOf" srcId="{87F122EB-5105-4A00-91BE-B04C24FD9DD6}" destId="{EDD94CAC-3624-4E01-97F2-ECC5F146BA82}" srcOrd="6" destOrd="0" presId="urn:microsoft.com/office/officeart/2005/8/layout/vList2"/>
    <dgm:cxn modelId="{C020FCBF-2B17-4E0D-9A48-FD82A0F784D8}" type="presParOf" srcId="{87F122EB-5105-4A00-91BE-B04C24FD9DD6}" destId="{BBDA612B-69FB-4975-9A53-6422881C4B11}" srcOrd="7" destOrd="0" presId="urn:microsoft.com/office/officeart/2005/8/layout/vList2"/>
    <dgm:cxn modelId="{02EA202B-DDB6-48FE-B290-F6B460C393FA}" type="presParOf" srcId="{87F122EB-5105-4A00-91BE-B04C24FD9DD6}" destId="{AA0DAE44-68DB-4CEA-9932-A37C64447AF4}" srcOrd="8" destOrd="0" presId="urn:microsoft.com/office/officeart/2005/8/layout/vList2"/>
    <dgm:cxn modelId="{A9A05737-6529-464B-AC51-D8CA18DF8B9D}" type="presParOf" srcId="{87F122EB-5105-4A00-91BE-B04C24FD9DD6}" destId="{07A51044-A359-4442-813A-CC362E470254}" srcOrd="9" destOrd="0" presId="urn:microsoft.com/office/officeart/2005/8/layout/vList2"/>
    <dgm:cxn modelId="{279032EA-8A7A-4B66-84A7-C3B8FE401E40}" type="presParOf" srcId="{87F122EB-5105-4A00-91BE-B04C24FD9DD6}" destId="{DCD0F021-B74B-49AF-A0D2-2FC17CDC1B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C550C-1A40-4844-9B4B-CA58E05A6AE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541C3-EBAD-4DC1-880D-724EA8A5C90D}">
      <dgm:prSet custT="1"/>
      <dgm:spPr/>
      <dgm:t>
        <a:bodyPr/>
        <a:lstStyle/>
        <a:p>
          <a:pPr marL="182563" indent="-182563" algn="just"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31. Перечень документов, представляемых заявителем с заявлением о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выдаче разрешения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документы:..</a:t>
          </a:r>
        </a:p>
      </dgm:t>
    </dgm:pt>
    <dgm:pt modelId="{16C02163-B935-4F20-A0B7-62461071CBA4}" type="parTrans" cxnId="{2918617B-EC99-446D-9B31-4A41297DA52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C4F97-DD69-4A61-95B1-7E0D9ACFB8F5}" type="sibTrans" cxnId="{2918617B-EC99-446D-9B31-4A41297DA52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94BC6-34D7-43BE-8C6A-40637EDD1AD9}">
      <dgm:prSet custT="1"/>
      <dgm:spPr/>
      <dgm:t>
        <a:bodyPr/>
        <a:lstStyle/>
        <a:p>
          <a:pPr marL="182563" indent="0" algn="l" rtl="0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-182563" algn="just"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- справка об аттестации заявителя на соответствие квалификационным требованиям, предъявляемым к занимаемой должности,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 копиями документов, подтверждающих прохождение работником курса обучения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деятельность;…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64C18-244F-4E61-B849-245E4F5A6204}" type="parTrans" cxnId="{D3D3558F-DD42-4C88-A0B6-624ED490599C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BFC4-43D4-47FE-8439-111D41DACEAD}" type="sibTrans" cxnId="{D3D3558F-DD42-4C88-A0B6-624ED490599C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FB41B-976A-4583-86B2-EF10321DEF81}">
      <dgm:prSet custT="1"/>
      <dgm:spPr/>
      <dgm:t>
        <a:bodyPr/>
        <a:lstStyle/>
        <a:p>
          <a:pPr marL="268288" indent="-268288" algn="just"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32. Перечень документов, представляемых заявителем с заявлением о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продлении срока действия выданного разрешения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</a:t>
          </a:r>
        </a:p>
      </dgm:t>
    </dgm:pt>
    <dgm:pt modelId="{C48F5FC2-FC3B-4831-80B3-D4530294CBEF}" type="parTrans" cxnId="{C1D2747A-C97D-4F0B-9A26-808D1A175C7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AEC83-DEF1-4F9C-9CBD-2BD0653115D1}" type="sibTrans" cxnId="{C1D2747A-C97D-4F0B-9A26-808D1A175C7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69363-BC3C-461D-82ED-39B9F2256D3E}">
      <dgm:prSet custT="1"/>
      <dgm:spPr/>
      <dgm:t>
        <a:bodyPr/>
        <a:lstStyle/>
        <a:p>
          <a:pPr marL="182563" indent="-182563" algn="just" rtl="0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- сведения о поддержании и повышении владельцем разрешения уровня квалификации в период действия разрешения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7AEA3-5E81-4CC4-A906-2BF71275A529}" type="parTrans" cxnId="{870F9554-C974-47BE-8A16-3D51E4DB133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B42A0-E1F8-4937-A2D2-023B43CF2102}" type="sibTrans" cxnId="{870F9554-C974-47BE-8A16-3D51E4DB133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3DB5E-78D2-40C7-AEC5-93114D9FE8C8}" type="pres">
      <dgm:prSet presAssocID="{86EC550C-1A40-4844-9B4B-CA58E05A6AE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9DCAB-50B9-4B2C-B1FD-3EAB811EA4A7}" type="pres">
      <dgm:prSet presAssocID="{10C541C3-EBAD-4DC1-880D-724EA8A5C90D}" presName="circle1" presStyleLbl="node1" presStyleIdx="0" presStyleCnt="4" custLinFactNeighborX="220" custLinFactNeighborY="661"/>
      <dgm:spPr/>
    </dgm:pt>
    <dgm:pt modelId="{0C2F7755-B509-49E6-AF3B-8CCC0F34B4D2}" type="pres">
      <dgm:prSet presAssocID="{10C541C3-EBAD-4DC1-880D-724EA8A5C90D}" presName="space" presStyleCnt="0"/>
      <dgm:spPr/>
    </dgm:pt>
    <dgm:pt modelId="{FA56FF98-DA5B-4978-ADD9-EFF5CA45DC62}" type="pres">
      <dgm:prSet presAssocID="{10C541C3-EBAD-4DC1-880D-724EA8A5C90D}" presName="rect1" presStyleLbl="alignAcc1" presStyleIdx="0" presStyleCnt="4" custScaleY="100000" custLinFactNeighborY="-1720"/>
      <dgm:spPr/>
      <dgm:t>
        <a:bodyPr/>
        <a:lstStyle/>
        <a:p>
          <a:endParaRPr lang="ru-RU"/>
        </a:p>
      </dgm:t>
    </dgm:pt>
    <dgm:pt modelId="{73238C90-E242-4018-945F-073D560D7F4E}" type="pres">
      <dgm:prSet presAssocID="{54F94BC6-34D7-43BE-8C6A-40637EDD1AD9}" presName="vertSpace2" presStyleLbl="node1" presStyleIdx="0" presStyleCnt="4"/>
      <dgm:spPr/>
    </dgm:pt>
    <dgm:pt modelId="{9D2A0254-EEC3-4D76-BBD4-52A7447D187E}" type="pres">
      <dgm:prSet presAssocID="{54F94BC6-34D7-43BE-8C6A-40637EDD1AD9}" presName="circle2" presStyleLbl="node1" presStyleIdx="1" presStyleCnt="4" custScaleY="104559" custLinFactNeighborY="4143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28831E7-BA0F-46CA-9130-E1D1DDC3CB48}" type="pres">
      <dgm:prSet presAssocID="{54F94BC6-34D7-43BE-8C6A-40637EDD1AD9}" presName="rect2" presStyleLbl="alignAcc1" presStyleIdx="1" presStyleCnt="4" custScaleY="101631" custLinFactNeighborY="101"/>
      <dgm:spPr/>
      <dgm:t>
        <a:bodyPr/>
        <a:lstStyle/>
        <a:p>
          <a:endParaRPr lang="ru-RU"/>
        </a:p>
      </dgm:t>
    </dgm:pt>
    <dgm:pt modelId="{4618755D-EF0F-40A3-90FB-44D46BF9AD49}" type="pres">
      <dgm:prSet presAssocID="{0FAFB41B-976A-4583-86B2-EF10321DEF81}" presName="vertSpace3" presStyleLbl="node1" presStyleIdx="1" presStyleCnt="4"/>
      <dgm:spPr/>
    </dgm:pt>
    <dgm:pt modelId="{8DC0132C-71AF-4B6E-9B29-696E0F61817A}" type="pres">
      <dgm:prSet presAssocID="{0FAFB41B-976A-4583-86B2-EF10321DEF81}" presName="circle3" presStyleLbl="node1" presStyleIdx="2" presStyleCnt="4" custScaleY="96760" custLinFactNeighborX="-81" custLinFactNeighborY="16534"/>
      <dgm:spPr/>
    </dgm:pt>
    <dgm:pt modelId="{32939F29-2845-4044-86D3-BC25ED838AAA}" type="pres">
      <dgm:prSet presAssocID="{0FAFB41B-976A-4583-86B2-EF10321DEF81}" presName="rect3" presStyleLbl="alignAcc1" presStyleIdx="2" presStyleCnt="4" custScaleY="82542" custLinFactNeighborX="7995" custLinFactNeighborY="6783"/>
      <dgm:spPr/>
      <dgm:t>
        <a:bodyPr/>
        <a:lstStyle/>
        <a:p>
          <a:endParaRPr lang="ru-RU"/>
        </a:p>
      </dgm:t>
    </dgm:pt>
    <dgm:pt modelId="{9816987A-A436-4B37-8C42-E45D25CE025E}" type="pres">
      <dgm:prSet presAssocID="{99269363-BC3C-461D-82ED-39B9F2256D3E}" presName="vertSpace4" presStyleLbl="node1" presStyleIdx="2" presStyleCnt="4"/>
      <dgm:spPr/>
    </dgm:pt>
    <dgm:pt modelId="{29DB2521-F424-4D0E-95A7-3478946AFE1F}" type="pres">
      <dgm:prSet presAssocID="{99269363-BC3C-461D-82ED-39B9F2256D3E}" presName="circle4" presStyleLbl="node1" presStyleIdx="3" presStyleCnt="4" custLinFactNeighborX="325" custLinFactNeighborY="23688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32822E5-B83B-4E89-9019-92AD05EC3DA7}" type="pres">
      <dgm:prSet presAssocID="{99269363-BC3C-461D-82ED-39B9F2256D3E}" presName="rect4" presStyleLbl="alignAcc1" presStyleIdx="3" presStyleCnt="4" custLinFactNeighborX="110" custLinFactNeighborY="28887"/>
      <dgm:spPr/>
      <dgm:t>
        <a:bodyPr/>
        <a:lstStyle/>
        <a:p>
          <a:endParaRPr lang="ru-RU"/>
        </a:p>
      </dgm:t>
    </dgm:pt>
    <dgm:pt modelId="{91A02CED-F310-488C-97CB-AB78F3B23866}" type="pres">
      <dgm:prSet presAssocID="{10C541C3-EBAD-4DC1-880D-724EA8A5C90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1F7ED-1863-4CFB-9839-ECA70AF2D463}" type="pres">
      <dgm:prSet presAssocID="{54F94BC6-34D7-43BE-8C6A-40637EDD1AD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6128F-0AD3-4C4F-A7FE-10C6C2870C2E}" type="pres">
      <dgm:prSet presAssocID="{0FAFB41B-976A-4583-86B2-EF10321DEF8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79D95-7C9F-4C48-94B1-9B8B136769A4}" type="pres">
      <dgm:prSet presAssocID="{99269363-BC3C-461D-82ED-39B9F2256D3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2747A-C97D-4F0B-9A26-808D1A175C79}" srcId="{86EC550C-1A40-4844-9B4B-CA58E05A6AE7}" destId="{0FAFB41B-976A-4583-86B2-EF10321DEF81}" srcOrd="2" destOrd="0" parTransId="{C48F5FC2-FC3B-4831-80B3-D4530294CBEF}" sibTransId="{E70AEC83-DEF1-4F9C-9CBD-2BD0653115D1}"/>
    <dgm:cxn modelId="{99391BC1-28DE-492D-BD25-BC6C0C2FD66F}" type="presOf" srcId="{10C541C3-EBAD-4DC1-880D-724EA8A5C90D}" destId="{FA56FF98-DA5B-4978-ADD9-EFF5CA45DC62}" srcOrd="0" destOrd="0" presId="urn:microsoft.com/office/officeart/2005/8/layout/target3"/>
    <dgm:cxn modelId="{FA5F592B-803E-4FD7-8C20-A17471BEFE49}" type="presOf" srcId="{54F94BC6-34D7-43BE-8C6A-40637EDD1AD9}" destId="{028831E7-BA0F-46CA-9130-E1D1DDC3CB48}" srcOrd="0" destOrd="0" presId="urn:microsoft.com/office/officeart/2005/8/layout/target3"/>
    <dgm:cxn modelId="{870F9554-C974-47BE-8A16-3D51E4DB133F}" srcId="{86EC550C-1A40-4844-9B4B-CA58E05A6AE7}" destId="{99269363-BC3C-461D-82ED-39B9F2256D3E}" srcOrd="3" destOrd="0" parTransId="{D657AEA3-5E81-4CC4-A906-2BF71275A529}" sibTransId="{22FB42A0-E1F8-4937-A2D2-023B43CF2102}"/>
    <dgm:cxn modelId="{3F17880E-647C-413F-A542-D097329023D4}" type="presOf" srcId="{0FAFB41B-976A-4583-86B2-EF10321DEF81}" destId="{32939F29-2845-4044-86D3-BC25ED838AAA}" srcOrd="0" destOrd="0" presId="urn:microsoft.com/office/officeart/2005/8/layout/target3"/>
    <dgm:cxn modelId="{D3758909-8F33-4D14-8F39-03608590E39B}" type="presOf" srcId="{0FAFB41B-976A-4583-86B2-EF10321DEF81}" destId="{A866128F-0AD3-4C4F-A7FE-10C6C2870C2E}" srcOrd="1" destOrd="0" presId="urn:microsoft.com/office/officeart/2005/8/layout/target3"/>
    <dgm:cxn modelId="{849E6E44-C21A-4BD2-B1C6-43BDA9860FE6}" type="presOf" srcId="{54F94BC6-34D7-43BE-8C6A-40637EDD1AD9}" destId="{1BD1F7ED-1863-4CFB-9839-ECA70AF2D463}" srcOrd="1" destOrd="0" presId="urn:microsoft.com/office/officeart/2005/8/layout/target3"/>
    <dgm:cxn modelId="{BAC64B39-09DB-4908-8158-C1F625F4FB16}" type="presOf" srcId="{10C541C3-EBAD-4DC1-880D-724EA8A5C90D}" destId="{91A02CED-F310-488C-97CB-AB78F3B23866}" srcOrd="1" destOrd="0" presId="urn:microsoft.com/office/officeart/2005/8/layout/target3"/>
    <dgm:cxn modelId="{D3D3558F-DD42-4C88-A0B6-624ED490599C}" srcId="{86EC550C-1A40-4844-9B4B-CA58E05A6AE7}" destId="{54F94BC6-34D7-43BE-8C6A-40637EDD1AD9}" srcOrd="1" destOrd="0" parTransId="{56964C18-244F-4E61-B849-245E4F5A6204}" sibTransId="{185FBFC4-43D4-47FE-8439-111D41DACEAD}"/>
    <dgm:cxn modelId="{24CD484C-B3CB-4AB3-B5DD-D46FBE0E7BB9}" type="presOf" srcId="{99269363-BC3C-461D-82ED-39B9F2256D3E}" destId="{84679D95-7C9F-4C48-94B1-9B8B136769A4}" srcOrd="1" destOrd="0" presId="urn:microsoft.com/office/officeart/2005/8/layout/target3"/>
    <dgm:cxn modelId="{5DE8F830-A29C-4792-B864-685F25110F8D}" type="presOf" srcId="{86EC550C-1A40-4844-9B4B-CA58E05A6AE7}" destId="{6D93DB5E-78D2-40C7-AEC5-93114D9FE8C8}" srcOrd="0" destOrd="0" presId="urn:microsoft.com/office/officeart/2005/8/layout/target3"/>
    <dgm:cxn modelId="{3C879919-4620-4AE5-9408-AF379A44E35A}" type="presOf" srcId="{99269363-BC3C-461D-82ED-39B9F2256D3E}" destId="{C32822E5-B83B-4E89-9019-92AD05EC3DA7}" srcOrd="0" destOrd="0" presId="urn:microsoft.com/office/officeart/2005/8/layout/target3"/>
    <dgm:cxn modelId="{2918617B-EC99-446D-9B31-4A41297DA52F}" srcId="{86EC550C-1A40-4844-9B4B-CA58E05A6AE7}" destId="{10C541C3-EBAD-4DC1-880D-724EA8A5C90D}" srcOrd="0" destOrd="0" parTransId="{16C02163-B935-4F20-A0B7-62461071CBA4}" sibTransId="{D94C4F97-DD69-4A61-95B1-7E0D9ACFB8F5}"/>
    <dgm:cxn modelId="{AACFB57A-8926-429F-9121-9FE9B399F91E}" type="presParOf" srcId="{6D93DB5E-78D2-40C7-AEC5-93114D9FE8C8}" destId="{5209DCAB-50B9-4B2C-B1FD-3EAB811EA4A7}" srcOrd="0" destOrd="0" presId="urn:microsoft.com/office/officeart/2005/8/layout/target3"/>
    <dgm:cxn modelId="{3B366CA7-B096-43B4-BE0E-700E2A561C59}" type="presParOf" srcId="{6D93DB5E-78D2-40C7-AEC5-93114D9FE8C8}" destId="{0C2F7755-B509-49E6-AF3B-8CCC0F34B4D2}" srcOrd="1" destOrd="0" presId="urn:microsoft.com/office/officeart/2005/8/layout/target3"/>
    <dgm:cxn modelId="{C5FE5A2B-4D64-45F8-942A-55B1F50E33F5}" type="presParOf" srcId="{6D93DB5E-78D2-40C7-AEC5-93114D9FE8C8}" destId="{FA56FF98-DA5B-4978-ADD9-EFF5CA45DC62}" srcOrd="2" destOrd="0" presId="urn:microsoft.com/office/officeart/2005/8/layout/target3"/>
    <dgm:cxn modelId="{74FCD481-DF8A-4115-89B7-C2E8E1A62BE8}" type="presParOf" srcId="{6D93DB5E-78D2-40C7-AEC5-93114D9FE8C8}" destId="{73238C90-E242-4018-945F-073D560D7F4E}" srcOrd="3" destOrd="0" presId="urn:microsoft.com/office/officeart/2005/8/layout/target3"/>
    <dgm:cxn modelId="{61AE4A2E-DD08-40C1-893F-B428B3C64891}" type="presParOf" srcId="{6D93DB5E-78D2-40C7-AEC5-93114D9FE8C8}" destId="{9D2A0254-EEC3-4D76-BBD4-52A7447D187E}" srcOrd="4" destOrd="0" presId="urn:microsoft.com/office/officeart/2005/8/layout/target3"/>
    <dgm:cxn modelId="{D8DD0DB4-7434-4573-ABD0-E371A7061FAC}" type="presParOf" srcId="{6D93DB5E-78D2-40C7-AEC5-93114D9FE8C8}" destId="{028831E7-BA0F-46CA-9130-E1D1DDC3CB48}" srcOrd="5" destOrd="0" presId="urn:microsoft.com/office/officeart/2005/8/layout/target3"/>
    <dgm:cxn modelId="{775C77A3-5F8E-4799-BB1C-6F16111F2DEF}" type="presParOf" srcId="{6D93DB5E-78D2-40C7-AEC5-93114D9FE8C8}" destId="{4618755D-EF0F-40A3-90FB-44D46BF9AD49}" srcOrd="6" destOrd="0" presId="urn:microsoft.com/office/officeart/2005/8/layout/target3"/>
    <dgm:cxn modelId="{623899DF-2035-4026-9C26-4F1A561CEDA0}" type="presParOf" srcId="{6D93DB5E-78D2-40C7-AEC5-93114D9FE8C8}" destId="{8DC0132C-71AF-4B6E-9B29-696E0F61817A}" srcOrd="7" destOrd="0" presId="urn:microsoft.com/office/officeart/2005/8/layout/target3"/>
    <dgm:cxn modelId="{22FC6AAC-BCF6-4D5E-BE20-51F71F06D759}" type="presParOf" srcId="{6D93DB5E-78D2-40C7-AEC5-93114D9FE8C8}" destId="{32939F29-2845-4044-86D3-BC25ED838AAA}" srcOrd="8" destOrd="0" presId="urn:microsoft.com/office/officeart/2005/8/layout/target3"/>
    <dgm:cxn modelId="{5B76239E-CE34-4DA2-834B-DE19708A3B65}" type="presParOf" srcId="{6D93DB5E-78D2-40C7-AEC5-93114D9FE8C8}" destId="{9816987A-A436-4B37-8C42-E45D25CE025E}" srcOrd="9" destOrd="0" presId="urn:microsoft.com/office/officeart/2005/8/layout/target3"/>
    <dgm:cxn modelId="{09508353-0DDB-450B-9917-6FCBD4E4F3F4}" type="presParOf" srcId="{6D93DB5E-78D2-40C7-AEC5-93114D9FE8C8}" destId="{29DB2521-F424-4D0E-95A7-3478946AFE1F}" srcOrd="10" destOrd="0" presId="urn:microsoft.com/office/officeart/2005/8/layout/target3"/>
    <dgm:cxn modelId="{EAA57A7D-0D7F-46E1-8F5D-2E8454B79D85}" type="presParOf" srcId="{6D93DB5E-78D2-40C7-AEC5-93114D9FE8C8}" destId="{C32822E5-B83B-4E89-9019-92AD05EC3DA7}" srcOrd="11" destOrd="0" presId="urn:microsoft.com/office/officeart/2005/8/layout/target3"/>
    <dgm:cxn modelId="{41B0721F-8A0A-4EEA-899C-499DFE6E3D41}" type="presParOf" srcId="{6D93DB5E-78D2-40C7-AEC5-93114D9FE8C8}" destId="{91A02CED-F310-488C-97CB-AB78F3B23866}" srcOrd="12" destOrd="0" presId="urn:microsoft.com/office/officeart/2005/8/layout/target3"/>
    <dgm:cxn modelId="{B9D37CB6-0933-412D-9A72-8D553EA9EFC4}" type="presParOf" srcId="{6D93DB5E-78D2-40C7-AEC5-93114D9FE8C8}" destId="{1BD1F7ED-1863-4CFB-9839-ECA70AF2D463}" srcOrd="13" destOrd="0" presId="urn:microsoft.com/office/officeart/2005/8/layout/target3"/>
    <dgm:cxn modelId="{20B05BE5-B85C-4CB6-9846-ADAA61D1A084}" type="presParOf" srcId="{6D93DB5E-78D2-40C7-AEC5-93114D9FE8C8}" destId="{A866128F-0AD3-4C4F-A7FE-10C6C2870C2E}" srcOrd="14" destOrd="0" presId="urn:microsoft.com/office/officeart/2005/8/layout/target3"/>
    <dgm:cxn modelId="{77D803D2-F15E-4E5A-9905-0CFCDFF7EE31}" type="presParOf" srcId="{6D93DB5E-78D2-40C7-AEC5-93114D9FE8C8}" destId="{84679D95-7C9F-4C48-94B1-9B8B136769A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11A99-59DF-472F-9FDC-8A910838DA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50942-002D-4724-ADD5-AD050A5D65FD}">
      <dgm:prSet custT="1"/>
      <dgm:spPr/>
      <dgm:t>
        <a:bodyPr/>
        <a:lstStyle/>
        <a:p>
          <a:pPr rtl="0"/>
          <a:r>
            <a:rPr lang="ru-RU" sz="1400"/>
            <a:t>80. Разрешение </a:t>
          </a:r>
          <a:r>
            <a:rPr lang="ru-RU" sz="1400" b="1" dirty="0"/>
            <a:t>выдается сроком на 5 лет.</a:t>
          </a:r>
          <a:endParaRPr lang="ru-RU" sz="1400" dirty="0"/>
        </a:p>
      </dgm:t>
    </dgm:pt>
    <dgm:pt modelId="{82047A97-D815-4C40-8D2B-9F1D25F24A80}" type="parTrans" cxnId="{30BE869E-5E20-4E8B-9475-10F89DEEC795}">
      <dgm:prSet/>
      <dgm:spPr/>
      <dgm:t>
        <a:bodyPr/>
        <a:lstStyle/>
        <a:p>
          <a:endParaRPr lang="ru-RU" sz="1400"/>
        </a:p>
      </dgm:t>
    </dgm:pt>
    <dgm:pt modelId="{707AB241-20EE-4A74-A000-355095662E83}" type="sibTrans" cxnId="{30BE869E-5E20-4E8B-9475-10F89DEEC795}">
      <dgm:prSet/>
      <dgm:spPr/>
      <dgm:t>
        <a:bodyPr/>
        <a:lstStyle/>
        <a:p>
          <a:endParaRPr lang="ru-RU" sz="1400"/>
        </a:p>
      </dgm:t>
    </dgm:pt>
    <dgm:pt modelId="{53A732ED-1598-4361-A3F3-72C8EE967FA3}">
      <dgm:prSet custT="1"/>
      <dgm:spPr/>
      <dgm:t>
        <a:bodyPr/>
        <a:lstStyle/>
        <a:p>
          <a:pPr algn="l" rtl="0"/>
          <a:r>
            <a:rPr lang="ru-RU" sz="1400" dirty="0"/>
            <a:t>81. Разрешение содержит условия действия.</a:t>
          </a:r>
        </a:p>
      </dgm:t>
    </dgm:pt>
    <dgm:pt modelId="{94907F38-D80B-44B8-82F8-56C12FADEDA9}" type="parTrans" cxnId="{338520D1-D349-4327-B60D-C3425417016B}">
      <dgm:prSet/>
      <dgm:spPr/>
      <dgm:t>
        <a:bodyPr/>
        <a:lstStyle/>
        <a:p>
          <a:endParaRPr lang="ru-RU" sz="1400"/>
        </a:p>
      </dgm:t>
    </dgm:pt>
    <dgm:pt modelId="{7A59FA26-58D3-499D-AF3D-D8A2DDB20A22}" type="sibTrans" cxnId="{338520D1-D349-4327-B60D-C3425417016B}">
      <dgm:prSet/>
      <dgm:spPr/>
      <dgm:t>
        <a:bodyPr/>
        <a:lstStyle/>
        <a:p>
          <a:endParaRPr lang="ru-RU" sz="1400"/>
        </a:p>
      </dgm:t>
    </dgm:pt>
    <dgm:pt modelId="{C003576C-E581-4521-8C30-DB8AF18C670B}">
      <dgm:prSet custT="1"/>
      <dgm:spPr/>
      <dgm:t>
        <a:bodyPr/>
        <a:lstStyle/>
        <a:p>
          <a:pPr rtl="0"/>
          <a:r>
            <a:rPr lang="ru-RU" sz="1400"/>
            <a:t>82. </a:t>
          </a:r>
          <a:r>
            <a:rPr lang="ru-RU" sz="1400" b="1"/>
            <a:t>Условия действия разрешения </a:t>
          </a:r>
          <a:r>
            <a:rPr lang="ru-RU" sz="1400"/>
            <a:t>включают следующие общие обязательные требования:…</a:t>
          </a:r>
        </a:p>
      </dgm:t>
    </dgm:pt>
    <dgm:pt modelId="{7FAD2158-A24C-4973-9CAE-DE053BB260C7}" type="parTrans" cxnId="{10C8B342-FB71-44E4-9BCA-947594001ED3}">
      <dgm:prSet/>
      <dgm:spPr/>
      <dgm:t>
        <a:bodyPr/>
        <a:lstStyle/>
        <a:p>
          <a:endParaRPr lang="ru-RU" sz="1400"/>
        </a:p>
      </dgm:t>
    </dgm:pt>
    <dgm:pt modelId="{7F995382-FF7A-40A8-A2BA-FA28CE54CC0E}" type="sibTrans" cxnId="{10C8B342-FB71-44E4-9BCA-947594001ED3}">
      <dgm:prSet/>
      <dgm:spPr/>
      <dgm:t>
        <a:bodyPr/>
        <a:lstStyle/>
        <a:p>
          <a:endParaRPr lang="ru-RU" sz="1400"/>
        </a:p>
      </dgm:t>
    </dgm:pt>
    <dgm:pt modelId="{51CB9886-CE41-4D0B-BA99-531511868A6C}">
      <dgm:prSet custT="1"/>
      <dgm:spPr/>
      <dgm:t>
        <a:bodyPr/>
        <a:lstStyle/>
        <a:p>
          <a:pPr rtl="0"/>
          <a:r>
            <a:rPr lang="ru-RU" sz="1400"/>
            <a:t>- </a:t>
          </a:r>
          <a:r>
            <a:rPr lang="ru-RU" sz="1400" b="1"/>
            <a:t>владелец разрешения должен поддерживать и повышать уровень квалификации</a:t>
          </a:r>
          <a:r>
            <a:rPr lang="ru-RU" sz="1400"/>
            <a:t>;…</a:t>
          </a:r>
        </a:p>
      </dgm:t>
    </dgm:pt>
    <dgm:pt modelId="{A798E347-5C7C-4CD3-9B66-638B4524ADDE}" type="parTrans" cxnId="{E72C008B-5AEA-4229-B38B-ABFE20D4758E}">
      <dgm:prSet/>
      <dgm:spPr/>
      <dgm:t>
        <a:bodyPr/>
        <a:lstStyle/>
        <a:p>
          <a:endParaRPr lang="ru-RU" sz="1400"/>
        </a:p>
      </dgm:t>
    </dgm:pt>
    <dgm:pt modelId="{E3F2F229-585F-411C-8A49-3F75187EC6C6}" type="sibTrans" cxnId="{E72C008B-5AEA-4229-B38B-ABFE20D4758E}">
      <dgm:prSet/>
      <dgm:spPr/>
      <dgm:t>
        <a:bodyPr/>
        <a:lstStyle/>
        <a:p>
          <a:endParaRPr lang="ru-RU" sz="1400"/>
        </a:p>
      </dgm:t>
    </dgm:pt>
    <dgm:pt modelId="{9A75155F-081B-4F45-9344-C9F0DA1DD857}" type="pres">
      <dgm:prSet presAssocID="{1B311A99-59DF-472F-9FDC-8A910838DA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3AB0C-6CD8-46D4-9D3E-27E320B199E2}" type="pres">
      <dgm:prSet presAssocID="{1B311A99-59DF-472F-9FDC-8A910838DA14}" presName="arrow" presStyleLbl="bgShp" presStyleIdx="0" presStyleCnt="1" custLinFactNeighborX="-404" custLinFactNeighborY="7091"/>
      <dgm:spPr/>
    </dgm:pt>
    <dgm:pt modelId="{54596EEF-9397-4270-9845-DD6AF9C5038C}" type="pres">
      <dgm:prSet presAssocID="{1B311A99-59DF-472F-9FDC-8A910838DA14}" presName="linearProcess" presStyleCnt="0"/>
      <dgm:spPr/>
    </dgm:pt>
    <dgm:pt modelId="{B5A3DAFE-A28D-41F0-9942-6E800BA8E737}" type="pres">
      <dgm:prSet presAssocID="{5A850942-002D-4724-ADD5-AD050A5D65F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4556F-2A96-46B8-84CB-54ABA7AA17EE}" type="pres">
      <dgm:prSet presAssocID="{707AB241-20EE-4A74-A000-355095662E83}" presName="sibTrans" presStyleCnt="0"/>
      <dgm:spPr/>
    </dgm:pt>
    <dgm:pt modelId="{15E82820-3DCE-4A43-9E12-27E19489E78C}" type="pres">
      <dgm:prSet presAssocID="{53A732ED-1598-4361-A3F3-72C8EE967FA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60401-38C6-4981-B25A-1219D59FCB51}" type="pres">
      <dgm:prSet presAssocID="{7A59FA26-58D3-499D-AF3D-D8A2DDB20A22}" presName="sibTrans" presStyleCnt="0"/>
      <dgm:spPr/>
    </dgm:pt>
    <dgm:pt modelId="{93BF6E9E-8344-417F-A9A7-100145313668}" type="pres">
      <dgm:prSet presAssocID="{C003576C-E581-4521-8C30-DB8AF18C670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1C5BA-D637-4FC8-B1C9-FDDD17C5543B}" type="pres">
      <dgm:prSet presAssocID="{7F995382-FF7A-40A8-A2BA-FA28CE54CC0E}" presName="sibTrans" presStyleCnt="0"/>
      <dgm:spPr/>
    </dgm:pt>
    <dgm:pt modelId="{AEBB8C40-1443-49DD-A65A-68274FB07FDA}" type="pres">
      <dgm:prSet presAssocID="{51CB9886-CE41-4D0B-BA99-531511868A6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E869E-5E20-4E8B-9475-10F89DEEC795}" srcId="{1B311A99-59DF-472F-9FDC-8A910838DA14}" destId="{5A850942-002D-4724-ADD5-AD050A5D65FD}" srcOrd="0" destOrd="0" parTransId="{82047A97-D815-4C40-8D2B-9F1D25F24A80}" sibTransId="{707AB241-20EE-4A74-A000-355095662E83}"/>
    <dgm:cxn modelId="{338520D1-D349-4327-B60D-C3425417016B}" srcId="{1B311A99-59DF-472F-9FDC-8A910838DA14}" destId="{53A732ED-1598-4361-A3F3-72C8EE967FA3}" srcOrd="1" destOrd="0" parTransId="{94907F38-D80B-44B8-82F8-56C12FADEDA9}" sibTransId="{7A59FA26-58D3-499D-AF3D-D8A2DDB20A22}"/>
    <dgm:cxn modelId="{925CE643-43AB-4106-A015-A684E0BF80F6}" type="presOf" srcId="{1B311A99-59DF-472F-9FDC-8A910838DA14}" destId="{9A75155F-081B-4F45-9344-C9F0DA1DD857}" srcOrd="0" destOrd="0" presId="urn:microsoft.com/office/officeart/2005/8/layout/hProcess9"/>
    <dgm:cxn modelId="{E72C008B-5AEA-4229-B38B-ABFE20D4758E}" srcId="{1B311A99-59DF-472F-9FDC-8A910838DA14}" destId="{51CB9886-CE41-4D0B-BA99-531511868A6C}" srcOrd="3" destOrd="0" parTransId="{A798E347-5C7C-4CD3-9B66-638B4524ADDE}" sibTransId="{E3F2F229-585F-411C-8A49-3F75187EC6C6}"/>
    <dgm:cxn modelId="{66F17C7E-FC52-44FC-B24F-B5E4C620FB2F}" type="presOf" srcId="{51CB9886-CE41-4D0B-BA99-531511868A6C}" destId="{AEBB8C40-1443-49DD-A65A-68274FB07FDA}" srcOrd="0" destOrd="0" presId="urn:microsoft.com/office/officeart/2005/8/layout/hProcess9"/>
    <dgm:cxn modelId="{04AE24A8-5FF8-4279-A1FF-D82B09DDD484}" type="presOf" srcId="{C003576C-E581-4521-8C30-DB8AF18C670B}" destId="{93BF6E9E-8344-417F-A9A7-100145313668}" srcOrd="0" destOrd="0" presId="urn:microsoft.com/office/officeart/2005/8/layout/hProcess9"/>
    <dgm:cxn modelId="{DD19F09D-14A4-4A04-B965-6669E7384C03}" type="presOf" srcId="{53A732ED-1598-4361-A3F3-72C8EE967FA3}" destId="{15E82820-3DCE-4A43-9E12-27E19489E78C}" srcOrd="0" destOrd="0" presId="urn:microsoft.com/office/officeart/2005/8/layout/hProcess9"/>
    <dgm:cxn modelId="{47D28F85-D0B1-4A17-843B-3413C5ED8293}" type="presOf" srcId="{5A850942-002D-4724-ADD5-AD050A5D65FD}" destId="{B5A3DAFE-A28D-41F0-9942-6E800BA8E737}" srcOrd="0" destOrd="0" presId="urn:microsoft.com/office/officeart/2005/8/layout/hProcess9"/>
    <dgm:cxn modelId="{10C8B342-FB71-44E4-9BCA-947594001ED3}" srcId="{1B311A99-59DF-472F-9FDC-8A910838DA14}" destId="{C003576C-E581-4521-8C30-DB8AF18C670B}" srcOrd="2" destOrd="0" parTransId="{7FAD2158-A24C-4973-9CAE-DE053BB260C7}" sibTransId="{7F995382-FF7A-40A8-A2BA-FA28CE54CC0E}"/>
    <dgm:cxn modelId="{00757165-1FDE-4CFC-89C5-14DD574DE455}" type="presParOf" srcId="{9A75155F-081B-4F45-9344-C9F0DA1DD857}" destId="{66A3AB0C-6CD8-46D4-9D3E-27E320B199E2}" srcOrd="0" destOrd="0" presId="urn:microsoft.com/office/officeart/2005/8/layout/hProcess9"/>
    <dgm:cxn modelId="{C58005DC-4294-46E5-B101-FFF70A211212}" type="presParOf" srcId="{9A75155F-081B-4F45-9344-C9F0DA1DD857}" destId="{54596EEF-9397-4270-9845-DD6AF9C5038C}" srcOrd="1" destOrd="0" presId="urn:microsoft.com/office/officeart/2005/8/layout/hProcess9"/>
    <dgm:cxn modelId="{4CC525C2-57CC-4280-B9D9-E4FA764A4911}" type="presParOf" srcId="{54596EEF-9397-4270-9845-DD6AF9C5038C}" destId="{B5A3DAFE-A28D-41F0-9942-6E800BA8E737}" srcOrd="0" destOrd="0" presId="urn:microsoft.com/office/officeart/2005/8/layout/hProcess9"/>
    <dgm:cxn modelId="{D9B07EA1-319A-44D3-A6F8-62ECB30BA940}" type="presParOf" srcId="{54596EEF-9397-4270-9845-DD6AF9C5038C}" destId="{ECE4556F-2A96-46B8-84CB-54ABA7AA17EE}" srcOrd="1" destOrd="0" presId="urn:microsoft.com/office/officeart/2005/8/layout/hProcess9"/>
    <dgm:cxn modelId="{A84EF788-05D1-4F9C-8C70-F58F092A241A}" type="presParOf" srcId="{54596EEF-9397-4270-9845-DD6AF9C5038C}" destId="{15E82820-3DCE-4A43-9E12-27E19489E78C}" srcOrd="2" destOrd="0" presId="urn:microsoft.com/office/officeart/2005/8/layout/hProcess9"/>
    <dgm:cxn modelId="{F6A48A53-4A3F-430C-A790-E7239928C80B}" type="presParOf" srcId="{54596EEF-9397-4270-9845-DD6AF9C5038C}" destId="{CC660401-38C6-4981-B25A-1219D59FCB51}" srcOrd="3" destOrd="0" presId="urn:microsoft.com/office/officeart/2005/8/layout/hProcess9"/>
    <dgm:cxn modelId="{9DA945E4-CC70-4F51-ACC3-4D754DB7875C}" type="presParOf" srcId="{54596EEF-9397-4270-9845-DD6AF9C5038C}" destId="{93BF6E9E-8344-417F-A9A7-100145313668}" srcOrd="4" destOrd="0" presId="urn:microsoft.com/office/officeart/2005/8/layout/hProcess9"/>
    <dgm:cxn modelId="{5CF72239-3096-47DE-840E-B73EBAB7A962}" type="presParOf" srcId="{54596EEF-9397-4270-9845-DD6AF9C5038C}" destId="{8721C5BA-D637-4FC8-B1C9-FDDD17C5543B}" srcOrd="5" destOrd="0" presId="urn:microsoft.com/office/officeart/2005/8/layout/hProcess9"/>
    <dgm:cxn modelId="{970E701C-10E6-4589-857B-5C7AA6227B85}" type="presParOf" srcId="{54596EEF-9397-4270-9845-DD6AF9C5038C}" destId="{AEBB8C40-1443-49DD-A65A-68274FB07F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3582-C70A-4A03-8A18-04579AF5766C}">
      <dsp:nvSpPr>
        <dsp:cNvPr id="0" name=""/>
        <dsp:cNvSpPr/>
      </dsp:nvSpPr>
      <dsp:spPr>
        <a:xfrm>
          <a:off x="0" y="102330"/>
          <a:ext cx="6413400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сооружение (строительство) ОИАЭ, эксплуатация ОИАЭ, вывод из эксплуатации ОИАЭ;</a:t>
          </a:r>
        </a:p>
      </dsp:txBody>
      <dsp:txXfrm>
        <a:off x="18562" y="120892"/>
        <a:ext cx="6376276" cy="343126"/>
      </dsp:txXfrm>
    </dsp:sp>
    <dsp:sp modelId="{7B8D784C-FC2C-499F-8B7D-7FE8E99B47A6}">
      <dsp:nvSpPr>
        <dsp:cNvPr id="0" name=""/>
        <dsp:cNvSpPr/>
      </dsp:nvSpPr>
      <dsp:spPr>
        <a:xfrm>
          <a:off x="0" y="511380"/>
          <a:ext cx="6413400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ведение технологического процесса на ОИАЭ;</a:t>
          </a:r>
        </a:p>
      </dsp:txBody>
      <dsp:txXfrm>
        <a:off x="18562" y="529942"/>
        <a:ext cx="6376276" cy="343126"/>
      </dsp:txXfrm>
    </dsp:sp>
    <dsp:sp modelId="{77CB020B-5A2A-48FA-B6F6-445A7447DE05}">
      <dsp:nvSpPr>
        <dsp:cNvPr id="0" name=""/>
        <dsp:cNvSpPr/>
      </dsp:nvSpPr>
      <dsp:spPr>
        <a:xfrm>
          <a:off x="0" y="920430"/>
          <a:ext cx="6413400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80975" lvl="0" indent="-180975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обращение с ядерными материалами, радиоактивными веществами и радиоактивными отходами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18562" y="938992"/>
        <a:ext cx="6376276" cy="343126"/>
      </dsp:txXfrm>
    </dsp:sp>
    <dsp:sp modelId="{EDD94CAC-3624-4E01-97F2-ECC5F146BA82}">
      <dsp:nvSpPr>
        <dsp:cNvPr id="0" name=""/>
        <dsp:cNvSpPr/>
      </dsp:nvSpPr>
      <dsp:spPr>
        <a:xfrm>
          <a:off x="0" y="1329480"/>
          <a:ext cx="6413400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80975" lvl="0" indent="-180975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•   ведомственный (производственный) контроль за ядерной и радиационной безопасностью 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при сооружении (строительстве) ОИАЭ, эксплуатации ОИАЭ, выводу из эксплуатации ОИАЭ;</a:t>
          </a:r>
        </a:p>
      </dsp:txBody>
      <dsp:txXfrm>
        <a:off x="18562" y="1348042"/>
        <a:ext cx="6376276" cy="343126"/>
      </dsp:txXfrm>
    </dsp:sp>
    <dsp:sp modelId="{AA0DAE44-68DB-4CEA-9932-A37C64447AF4}">
      <dsp:nvSpPr>
        <dsp:cNvPr id="0" name=""/>
        <dsp:cNvSpPr/>
      </dsp:nvSpPr>
      <dsp:spPr>
        <a:xfrm>
          <a:off x="0" y="1738530"/>
          <a:ext cx="6413400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•   учет и контроль ядерных материалов, радиоактивных веществ и радиоактивных отходов;</a:t>
          </a:r>
        </a:p>
      </dsp:txBody>
      <dsp:txXfrm>
        <a:off x="18562" y="1757092"/>
        <a:ext cx="6376276" cy="343126"/>
      </dsp:txXfrm>
    </dsp:sp>
    <dsp:sp modelId="{DCD0F021-B74B-49AF-A0D2-2FC17CDC1BB0}">
      <dsp:nvSpPr>
        <dsp:cNvPr id="0" name=""/>
        <dsp:cNvSpPr/>
      </dsp:nvSpPr>
      <dsp:spPr>
        <a:xfrm>
          <a:off x="0" y="2147580"/>
          <a:ext cx="6413400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физическая защита ОИАЭ, ядерных материалов, радиоактивных веществ и радиоактивных отходов.</a:t>
          </a:r>
        </a:p>
      </dsp:txBody>
      <dsp:txXfrm>
        <a:off x="18562" y="2166142"/>
        <a:ext cx="6376276" cy="34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9DCAB-50B9-4B2C-B1FD-3EAB811EA4A7}">
      <dsp:nvSpPr>
        <dsp:cNvPr id="0" name=""/>
        <dsp:cNvSpPr/>
      </dsp:nvSpPr>
      <dsp:spPr>
        <a:xfrm>
          <a:off x="6911" y="20766"/>
          <a:ext cx="3141720" cy="31417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6FF98-DA5B-4978-ADD9-EFF5CA45DC62}">
      <dsp:nvSpPr>
        <dsp:cNvPr id="0" name=""/>
        <dsp:cNvSpPr/>
      </dsp:nvSpPr>
      <dsp:spPr>
        <a:xfrm>
          <a:off x="1570860" y="0"/>
          <a:ext cx="6931620" cy="3141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2563" lvl="0" indent="-1825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31. Перечень документов, представляемых заявителем с заявлением о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выдаче разрешения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документы:..</a:t>
          </a:r>
        </a:p>
      </dsp:txBody>
      <dsp:txXfrm>
        <a:off x="1570860" y="0"/>
        <a:ext cx="6931620" cy="667615"/>
      </dsp:txXfrm>
    </dsp:sp>
    <dsp:sp modelId="{9D2A0254-EEC3-4D76-BBD4-52A7447D187E}">
      <dsp:nvSpPr>
        <dsp:cNvPr id="0" name=""/>
        <dsp:cNvSpPr/>
      </dsp:nvSpPr>
      <dsp:spPr>
        <a:xfrm>
          <a:off x="412350" y="710793"/>
          <a:ext cx="2317018" cy="24226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831E7-BA0F-46CA-9130-E1D1DDC3CB48}">
      <dsp:nvSpPr>
        <dsp:cNvPr id="0" name=""/>
        <dsp:cNvSpPr/>
      </dsp:nvSpPr>
      <dsp:spPr>
        <a:xfrm>
          <a:off x="1570860" y="651060"/>
          <a:ext cx="6931620" cy="2354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2563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-1825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- справка об аттестации заявителя на соответствие квалификационным требованиям, предъявляемым к занимаемой должности,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 копиями документов, подтверждающих прохождение работником курса обучения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деятельность;…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0860" y="651060"/>
        <a:ext cx="6931620" cy="678504"/>
      </dsp:txXfrm>
    </dsp:sp>
    <dsp:sp modelId="{8DC0132C-71AF-4B6E-9B29-696E0F61817A}">
      <dsp:nvSpPr>
        <dsp:cNvPr id="0" name=""/>
        <dsp:cNvSpPr/>
      </dsp:nvSpPr>
      <dsp:spPr>
        <a:xfrm>
          <a:off x="823492" y="1581970"/>
          <a:ext cx="1492317" cy="14439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39F29-2845-4044-86D3-BC25ED838AAA}">
      <dsp:nvSpPr>
        <dsp:cNvPr id="0" name=""/>
        <dsp:cNvSpPr/>
      </dsp:nvSpPr>
      <dsp:spPr>
        <a:xfrm>
          <a:off x="1570860" y="1566719"/>
          <a:ext cx="6931620" cy="1231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68288" lvl="0" indent="-268288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32. Перечень документов, представляемых заявителем с заявлением о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продлении срока действия выданного разрешения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</a:t>
          </a:r>
        </a:p>
      </dsp:txBody>
      <dsp:txXfrm>
        <a:off x="1570860" y="1566719"/>
        <a:ext cx="6931620" cy="551063"/>
      </dsp:txXfrm>
    </dsp:sp>
    <dsp:sp modelId="{29DB2521-F424-4D0E-95A7-3478946AFE1F}">
      <dsp:nvSpPr>
        <dsp:cNvPr id="0" name=""/>
        <dsp:cNvSpPr/>
      </dsp:nvSpPr>
      <dsp:spPr>
        <a:xfrm>
          <a:off x="1239222" y="2160991"/>
          <a:ext cx="667615" cy="6676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822E5-B83B-4E89-9019-92AD05EC3DA7}">
      <dsp:nvSpPr>
        <dsp:cNvPr id="0" name=""/>
        <dsp:cNvSpPr/>
      </dsp:nvSpPr>
      <dsp:spPr>
        <a:xfrm>
          <a:off x="1570860" y="2195700"/>
          <a:ext cx="6931620" cy="667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2563" lvl="0" indent="-1825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- сведения о поддержании и повышении владельцем разрешения уровня квалификации в период действия разрешения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0860" y="2195700"/>
        <a:ext cx="6931620" cy="66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3AB0C-6CD8-46D4-9D3E-27E320B199E2}">
      <dsp:nvSpPr>
        <dsp:cNvPr id="0" name=""/>
        <dsp:cNvSpPr/>
      </dsp:nvSpPr>
      <dsp:spPr>
        <a:xfrm>
          <a:off x="585094" y="0"/>
          <a:ext cx="6949260" cy="3403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3DAFE-A28D-41F0-9942-6E800BA8E737}">
      <dsp:nvSpPr>
        <dsp:cNvPr id="0" name=""/>
        <dsp:cNvSpPr/>
      </dsp:nvSpPr>
      <dsp:spPr>
        <a:xfrm>
          <a:off x="2794" y="1021140"/>
          <a:ext cx="1815558" cy="136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80. Разрешение </a:t>
          </a:r>
          <a:r>
            <a:rPr lang="ru-RU" sz="1400" b="1" kern="1200" dirty="0"/>
            <a:t>выдается сроком на 5 лет.</a:t>
          </a:r>
          <a:endParaRPr lang="ru-RU" sz="1400" kern="1200" dirty="0"/>
        </a:p>
      </dsp:txBody>
      <dsp:txXfrm>
        <a:off x="69258" y="1087604"/>
        <a:ext cx="1682630" cy="1228592"/>
      </dsp:txXfrm>
    </dsp:sp>
    <dsp:sp modelId="{15E82820-3DCE-4A43-9E12-27E19489E78C}">
      <dsp:nvSpPr>
        <dsp:cNvPr id="0" name=""/>
        <dsp:cNvSpPr/>
      </dsp:nvSpPr>
      <dsp:spPr>
        <a:xfrm>
          <a:off x="2120945" y="1021140"/>
          <a:ext cx="1815558" cy="136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81. Разрешение содержит условия действия.</a:t>
          </a:r>
        </a:p>
      </dsp:txBody>
      <dsp:txXfrm>
        <a:off x="2187409" y="1087604"/>
        <a:ext cx="1682630" cy="1228592"/>
      </dsp:txXfrm>
    </dsp:sp>
    <dsp:sp modelId="{93BF6E9E-8344-417F-A9A7-100145313668}">
      <dsp:nvSpPr>
        <dsp:cNvPr id="0" name=""/>
        <dsp:cNvSpPr/>
      </dsp:nvSpPr>
      <dsp:spPr>
        <a:xfrm>
          <a:off x="4239096" y="1021140"/>
          <a:ext cx="1815558" cy="136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82. </a:t>
          </a:r>
          <a:r>
            <a:rPr lang="ru-RU" sz="1400" b="1" kern="1200"/>
            <a:t>Условия действия разрешения </a:t>
          </a:r>
          <a:r>
            <a:rPr lang="ru-RU" sz="1400" kern="1200"/>
            <a:t>включают следующие общие обязательные требования:…</a:t>
          </a:r>
        </a:p>
      </dsp:txBody>
      <dsp:txXfrm>
        <a:off x="4305560" y="1087604"/>
        <a:ext cx="1682630" cy="1228592"/>
      </dsp:txXfrm>
    </dsp:sp>
    <dsp:sp modelId="{AEBB8C40-1443-49DD-A65A-68274FB07FDA}">
      <dsp:nvSpPr>
        <dsp:cNvPr id="0" name=""/>
        <dsp:cNvSpPr/>
      </dsp:nvSpPr>
      <dsp:spPr>
        <a:xfrm>
          <a:off x="6357247" y="1021140"/>
          <a:ext cx="1815558" cy="136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- </a:t>
          </a:r>
          <a:r>
            <a:rPr lang="ru-RU" sz="1400" b="1" kern="1200"/>
            <a:t>владелец разрешения должен поддерживать и повышать уровень квалификации</a:t>
          </a:r>
          <a:r>
            <a:rPr lang="ru-RU" sz="1400" kern="1200"/>
            <a:t>;…</a:t>
          </a:r>
        </a:p>
      </dsp:txBody>
      <dsp:txXfrm>
        <a:off x="6423711" y="1087604"/>
        <a:ext cx="1682630" cy="122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501" name="PlaceHolder 4"/>
          <p:cNvSpPr>
            <a:spLocks noGrp="1"/>
          </p:cNvSpPr>
          <p:nvPr>
            <p:ph type="dt" idx="5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02" name="PlaceHolder 5"/>
          <p:cNvSpPr>
            <a:spLocks noGrp="1"/>
          </p:cNvSpPr>
          <p:nvPr>
            <p:ph type="ftr" idx="5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03" name="PlaceHolder 6"/>
          <p:cNvSpPr>
            <a:spLocks noGrp="1"/>
          </p:cNvSpPr>
          <p:nvPr>
            <p:ph type="sldNum" idx="6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A26E1DA-5340-4919-A894-0D3EF6409CE7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788988"/>
            <a:ext cx="3776663" cy="2125662"/>
          </a:xfrm>
          <a:prstGeom prst="rect">
            <a:avLst/>
          </a:prstGeom>
          <a:ln w="0">
            <a:noFill/>
          </a:ln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1230120" y="3040560"/>
            <a:ext cx="9833400" cy="248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8"/>
          <p:cNvSpPr/>
          <p:nvPr/>
        </p:nvSpPr>
        <p:spPr>
          <a:xfrm>
            <a:off x="6966720" y="6000840"/>
            <a:ext cx="5323320" cy="31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2009A5F-9CCE-4EED-B6A3-EC8F3AB3AA59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18350" cy="4008438"/>
          </a:xfrm>
          <a:prstGeom prst="rect">
            <a:avLst/>
          </a:prstGeom>
          <a:ln w="0">
            <a:noFill/>
          </a:ln>
        </p:spPr>
      </p:sp>
      <p:sp>
        <p:nvSpPr>
          <p:cNvPr id="9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услуг в области психологического и психофизиологического обеспечения профессиональной надежности персонала Госкорпорации «Росатом» и зарубежных АЭС.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Проведение исследований и мероприятий направленных на повышение надежности и благополучия персонала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предприятий атомной отрасли.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направленных на повышение и поддержание надежности ЧФ, направленных на повышение психологического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PlaceHolder 3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600" b="0" strike="noStrike" spc="-1">
                <a:solidFill>
                  <a:schemeClr val="dk1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8309E5-2FCB-48DC-BAEE-AAFBC4A0138E}" type="slidenum">
              <a:rPr lang="ru-RU" sz="1600" b="0" strike="noStrike" spc="-1">
                <a:solidFill>
                  <a:schemeClr val="dk1"/>
                </a:solidFill>
                <a:latin typeface="Times New Roman"/>
                <a:ea typeface="+mn-ea"/>
              </a:rPr>
              <a:t>3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550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6475" cy="3427413"/>
          </a:xfrm>
          <a:prstGeom prst="rect">
            <a:avLst/>
          </a:prstGeom>
          <a:ln w="0">
            <a:noFill/>
          </a:ln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Законом об атомной энергии №170 в статье 4 определено, что подготовка специалистов в области использования ядерных установок также является видом деятельности в области использования атомной энергии, при этом статьей 35 ответственность и обязанность по подготовке и поддержанию квалификации персонала возложена на эксплуатирующую организацию.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Таким образом подготовку, переподготовку, повышение и поддержание квалификации персонала необходимо рассматривать как часть производственной деятельности всех организаций, эксплуатирующих ядерно и рациационно опасные объекты и производства.</a:t>
            </a:r>
          </a:p>
        </p:txBody>
      </p:sp>
      <p:sp>
        <p:nvSpPr>
          <p:cNvPr id="735" name="PlaceHolder 3"/>
          <p:cNvSpPr>
            <a:spLocks noGrp="1"/>
          </p:cNvSpPr>
          <p:nvPr>
            <p:ph type="sldNum" idx="76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678363-13B0-4DDA-A460-5F7767A1CE83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6475" cy="3427413"/>
          </a:xfrm>
          <a:prstGeom prst="rect">
            <a:avLst/>
          </a:prstGeom>
          <a:ln w="0">
            <a:noFill/>
          </a:ln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Одним из видов деятельности Госкорпорации «Росатом» согласно статьи 15,  федерального закона №317 ФЗ является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</a:rPr>
              <a:t>подготовка, переподготовка и повышение квалификации специалистов в области использования атомной энергии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sldNum" idx="77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C9D6D93-F4E1-4671-A1EF-BEB17DD74EFC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6475" cy="3427413"/>
          </a:xfrm>
          <a:prstGeom prst="rect">
            <a:avLst/>
          </a:prstGeom>
          <a:ln w="0">
            <a:noFill/>
          </a:ln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Одним из видов деятельности Госкорпорации «Росатом» согласно статьи 15,  федерального закона №317 ФЗ является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</a:rPr>
              <a:t>подготовка, переподготовка и повышение квалификации специалистов в области использования атомной энергии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Законом об атомной энергии №170 в статье 4 определено, что подготовка специалистов в области использования ядерных установок также является видом деятельности в области использования атомной энергии, при этом статьей 35 ответственность и обязанность по подготовке и поддержанию квалификации персонала возложена на эксплуатирующую организацию.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Таким образом подготовку, переподготовку, повышение и поддержание квалификации персонала необходимо рассматривать как часть производственной деятельности всех организаций, эксплуатирующих ядерно и рациационно опасные объекты и производства.</a:t>
            </a:r>
          </a:p>
        </p:txBody>
      </p:sp>
      <p:sp>
        <p:nvSpPr>
          <p:cNvPr id="741" name="PlaceHolder 3"/>
          <p:cNvSpPr>
            <a:spLocks noGrp="1"/>
          </p:cNvSpPr>
          <p:nvPr>
            <p:ph type="sldNum" idx="78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29C389-8FF2-42FA-AB2A-9B9E04667708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6475" cy="3427413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79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FAD224A-52EC-4384-88DB-E7992E730A9B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4D86F599-2E8E-49CE-A0D3-951D548E48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BE3237CE-244E-453F-B1AF-70D6DC80D0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6327A88D-654E-40A2-B14A-02A489AA14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3"/>
          <a:stretch/>
        </p:blipFill>
        <p:spPr>
          <a:xfrm>
            <a:off x="7806960" y="374040"/>
            <a:ext cx="975240" cy="32652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sldNum" idx="13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ADF9D75-4042-4ABE-8228-DD883D754021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/>
          <p:cNvPicPr/>
          <p:nvPr/>
        </p:nvPicPr>
        <p:blipFill>
          <a:blip r:embed="rId3"/>
          <a:stretch/>
        </p:blipFill>
        <p:spPr>
          <a:xfrm>
            <a:off x="7834320" y="280440"/>
            <a:ext cx="975240" cy="326520"/>
          </a:xfrm>
          <a:prstGeom prst="rect">
            <a:avLst/>
          </a:prstGeom>
          <a:ln w="0">
            <a:noFill/>
          </a:ln>
        </p:spPr>
      </p:pic>
      <p:sp>
        <p:nvSpPr>
          <p:cNvPr id="251" name="PlaceHolder 1"/>
          <p:cNvSpPr>
            <a:spLocks noGrp="1"/>
          </p:cNvSpPr>
          <p:nvPr>
            <p:ph type="sldNum" idx="31"/>
          </p:nvPr>
        </p:nvSpPr>
        <p:spPr>
          <a:xfrm>
            <a:off x="8169120" y="4892040"/>
            <a:ext cx="646200" cy="11952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79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47A430-94CE-41BE-B184-927FAEA4FB7E}" type="slidenum">
              <a:rPr lang="ru-RU" sz="790" b="0" strike="noStrike" spc="-1">
                <a:solidFill>
                  <a:srgbClr val="333333"/>
                </a:solidFill>
                <a:latin typeface="Arial"/>
                <a:ea typeface="DejaVu Sans"/>
              </a:rPr>
              <a:t>‹#›</a:t>
            </a:fld>
            <a:endParaRPr lang="ru-RU" sz="7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3"/>
          <a:stretch/>
        </p:blipFill>
        <p:spPr>
          <a:xfrm>
            <a:off x="7834320" y="280440"/>
            <a:ext cx="975240" cy="326520"/>
          </a:xfrm>
          <a:prstGeom prst="rect">
            <a:avLst/>
          </a:prstGeom>
          <a:ln w="0">
            <a:noFill/>
          </a:ln>
        </p:spPr>
      </p:pic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79" name="PlaceHolder 3"/>
          <p:cNvSpPr>
            <a:spLocks noGrp="1"/>
          </p:cNvSpPr>
          <p:nvPr>
            <p:ph type="sldNum" idx="35"/>
          </p:nvPr>
        </p:nvSpPr>
        <p:spPr>
          <a:xfrm>
            <a:off x="8169120" y="4892040"/>
            <a:ext cx="646200" cy="11952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79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3699202-26B9-46EF-9C12-E22D746C3001}" type="slidenum">
              <a:rPr lang="ru-RU" sz="790" b="0" strike="noStrike" spc="-1">
                <a:solidFill>
                  <a:srgbClr val="333333"/>
                </a:solidFill>
                <a:latin typeface="Arial"/>
                <a:ea typeface="DejaVu Sans"/>
              </a:rPr>
              <a:t>‹#›</a:t>
            </a:fld>
            <a:endParaRPr lang="ru-RU" sz="79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2"/>
          <p:cNvPicPr/>
          <p:nvPr/>
        </p:nvPicPr>
        <p:blipFill>
          <a:blip r:embed="rId3"/>
          <a:stretch/>
        </p:blipFill>
        <p:spPr>
          <a:xfrm>
            <a:off x="7834320" y="280440"/>
            <a:ext cx="975240" cy="326520"/>
          </a:xfrm>
          <a:prstGeom prst="rect">
            <a:avLst/>
          </a:prstGeom>
          <a:ln w="0">
            <a:noFill/>
          </a:ln>
        </p:spPr>
      </p:pic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1" name="PlaceHolder 3"/>
          <p:cNvSpPr>
            <a:spLocks noGrp="1"/>
          </p:cNvSpPr>
          <p:nvPr>
            <p:ph type="ftr" idx="4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sldNum" idx="48"/>
          </p:nvPr>
        </p:nvSpPr>
        <p:spPr>
          <a:xfrm>
            <a:off x="8169120" y="4892040"/>
            <a:ext cx="646200" cy="11952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marL="114480" indent="0" algn="r" defTabSz="914400">
              <a:lnSpc>
                <a:spcPts val="1046"/>
              </a:lnSpc>
              <a:buNone/>
              <a:tabLst>
                <a:tab pos="0" algn="l"/>
              </a:tabLst>
              <a:defRPr lang="ru-RU" sz="1000" b="0" strike="noStrike" spc="-52">
                <a:solidFill>
                  <a:srgbClr val="2E2E2E"/>
                </a:solidFill>
                <a:latin typeface="Calibri"/>
                <a:ea typeface="DejaVu Sans"/>
              </a:defRPr>
            </a:lvl1pPr>
          </a:lstStyle>
          <a:p>
            <a:pPr marL="114480" indent="0" algn="r" defTabSz="914400">
              <a:lnSpc>
                <a:spcPts val="1046"/>
              </a:lnSpc>
              <a:buNone/>
              <a:tabLst>
                <a:tab pos="0" algn="l"/>
              </a:tabLst>
            </a:pPr>
            <a:fld id="{0327F9F9-BD63-41E4-8FFF-F4CE0E283656}" type="slidenum">
              <a:rPr lang="ru-RU" sz="1000" b="0" strike="noStrike" spc="-52">
                <a:solidFill>
                  <a:srgbClr val="2E2E2E"/>
                </a:solidFill>
                <a:latin typeface="Calibri"/>
                <a:ea typeface="DejaVu Sans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dt" idx="4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7"/>
          <p:cNvPicPr/>
          <p:nvPr/>
        </p:nvPicPr>
        <p:blipFill>
          <a:blip r:embed="rId3"/>
          <a:stretch/>
        </p:blipFill>
        <p:spPr>
          <a:xfrm>
            <a:off x="0" y="0"/>
            <a:ext cx="9142200" cy="5146560"/>
          </a:xfrm>
          <a:prstGeom prst="rect">
            <a:avLst/>
          </a:prstGeom>
          <a:ln w="0">
            <a:noFill/>
          </a:ln>
        </p:spPr>
      </p:pic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42440" y="386280"/>
            <a:ext cx="2149200" cy="643320"/>
          </a:xfrm>
          <a:prstGeom prst="rect">
            <a:avLst/>
          </a:prstGeom>
          <a:ln w="0">
            <a:noFill/>
          </a:ln>
        </p:spPr>
      </p:pic>
      <p:sp>
        <p:nvSpPr>
          <p:cNvPr id="493" name="Текст 1"/>
          <p:cNvSpPr/>
          <p:nvPr/>
        </p:nvSpPr>
        <p:spPr>
          <a:xfrm>
            <a:off x="8368920" y="4840200"/>
            <a:ext cx="339840" cy="15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D9DB6C4C-1297-48B3-AE70-79CC742EE10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KAMolokoedova@rosatomtech.spb.ru" TargetMode="External"/><Relationship Id="rId13" Type="http://schemas.openxmlformats.org/officeDocument/2006/relationships/image" Target="../media/image42.jpeg"/><Relationship Id="rId3" Type="http://schemas.openxmlformats.org/officeDocument/2006/relationships/hyperlink" Target="mailto:AlSKosnikov@rosatom.ru" TargetMode="External"/><Relationship Id="rId7" Type="http://schemas.openxmlformats.org/officeDocument/2006/relationships/hyperlink" Target="mailto:DmMPashkovsky@rosatom.ru" TargetMode="External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" Type="http://schemas.openxmlformats.org/officeDocument/2006/relationships/hyperlink" Target="mailto:RNBombin@rosatomtech.spb.ru" TargetMode="Externa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ICheremisin@rosatomtech.spb.ru" TargetMode="External"/><Relationship Id="rId11" Type="http://schemas.openxmlformats.org/officeDocument/2006/relationships/image" Target="../media/image40.png"/><Relationship Id="rId5" Type="http://schemas.openxmlformats.org/officeDocument/2006/relationships/hyperlink" Target="mailto:AlVaSerikov@rosatom.ru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hyperlink" Target="mailto:AVTkachenko@rosatomtech.spb.ru" TargetMode="External"/><Relationship Id="rId9" Type="http://schemas.openxmlformats.org/officeDocument/2006/relationships/hyperlink" Target="mailto:TNTairov@rosatom.ru" TargetMode="External"/><Relationship Id="rId1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1"/>
          <p:cNvPicPr/>
          <p:nvPr/>
        </p:nvPicPr>
        <p:blipFill>
          <a:blip r:embed="rId3"/>
          <a:stretch/>
        </p:blipFill>
        <p:spPr>
          <a:xfrm>
            <a:off x="-2460" y="0"/>
            <a:ext cx="9138960" cy="5152680"/>
          </a:xfrm>
          <a:prstGeom prst="rect">
            <a:avLst/>
          </a:prstGeom>
          <a:ln w="0">
            <a:noFill/>
          </a:ln>
        </p:spPr>
      </p:pic>
      <p:sp>
        <p:nvSpPr>
          <p:cNvPr id="505" name="Заголовок 6"/>
          <p:cNvSpPr/>
          <p:nvPr/>
        </p:nvSpPr>
        <p:spPr>
          <a:xfrm>
            <a:off x="356760" y="3278520"/>
            <a:ext cx="5173200" cy="4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6" name="Заголовок 7"/>
          <p:cNvSpPr/>
          <p:nvPr/>
        </p:nvSpPr>
        <p:spPr>
          <a:xfrm>
            <a:off x="362520" y="4673160"/>
            <a:ext cx="2084400" cy="22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07" name="Рисунок 2"/>
          <p:cNvPicPr/>
          <p:nvPr/>
        </p:nvPicPr>
        <p:blipFill>
          <a:blip r:embed="rId4"/>
          <a:stretch/>
        </p:blipFill>
        <p:spPr>
          <a:xfrm>
            <a:off x="448560" y="388800"/>
            <a:ext cx="1976400" cy="643320"/>
          </a:xfrm>
          <a:prstGeom prst="rect">
            <a:avLst/>
          </a:prstGeom>
          <a:ln w="0">
            <a:noFill/>
          </a:ln>
        </p:spPr>
      </p:pic>
      <p:sp>
        <p:nvSpPr>
          <p:cNvPr id="508" name="PlaceHolder 6"/>
          <p:cNvSpPr txBox="1"/>
          <p:nvPr/>
        </p:nvSpPr>
        <p:spPr>
          <a:xfrm>
            <a:off x="536760" y="2436480"/>
            <a:ext cx="5709960" cy="118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404040"/>
                </a:solidFill>
                <a:latin typeface="Arial"/>
                <a:ea typeface="DejaVu Sans"/>
              </a:rPr>
              <a:t>О повышении квалификации специалистов по спектрометрии и радиометрии в Санкт-Петербургском филиале АНО ДПО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404040"/>
                </a:solidFill>
                <a:latin typeface="Arial"/>
                <a:ea typeface="DejaVu Sans"/>
              </a:rPr>
              <a:t>«Техническая академия Росатома»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7"/>
          <p:cNvSpPr txBox="1"/>
          <p:nvPr/>
        </p:nvSpPr>
        <p:spPr>
          <a:xfrm>
            <a:off x="536760" y="1385280"/>
            <a:ext cx="6559200" cy="69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404040"/>
                </a:solidFill>
                <a:latin typeface="Arial"/>
                <a:ea typeface="DejaVu Sans"/>
              </a:rPr>
              <a:t>XVII Международное совещание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404040"/>
                </a:solidFill>
                <a:latin typeface="Arial"/>
                <a:ea typeface="DejaVu Sans"/>
              </a:rPr>
              <a:t>«Проблемы прикладной спектрометрии и радиометрии» им. В.Н. Даниленко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ru-RU" sz="1200" b="0" strike="noStrike" spc="-1">
                <a:solidFill>
                  <a:srgbClr val="404040"/>
                </a:solidFill>
                <a:latin typeface="Arial"/>
                <a:ea typeface="DejaVu Sans"/>
              </a:rPr>
              <a:t>Санкт-Петербург, 13 - 17 октября 2025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9"/>
          <p:cNvSpPr txBox="1"/>
          <p:nvPr/>
        </p:nvSpPr>
        <p:spPr>
          <a:xfrm>
            <a:off x="536760" y="4110120"/>
            <a:ext cx="5709960" cy="21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Бомбин Роман Николаевич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10"/>
          <p:cNvSpPr txBox="1"/>
          <p:nvPr/>
        </p:nvSpPr>
        <p:spPr>
          <a:xfrm>
            <a:off x="536760" y="4347000"/>
            <a:ext cx="5709960" cy="26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404040"/>
                </a:solidFill>
                <a:latin typeface="Arial"/>
                <a:ea typeface="DejaVu Sans"/>
              </a:rPr>
              <a:t>Руководитель УМЦ «Ядерная и радиационная безопасность»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Num" idx="63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212C561-1789-4CAD-BEB3-818E76BD1D30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10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9" name="Текст 4"/>
          <p:cNvSpPr/>
          <p:nvPr/>
        </p:nvSpPr>
        <p:spPr>
          <a:xfrm>
            <a:off x="332280" y="1251360"/>
            <a:ext cx="5755680" cy="342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СП 2.6.1.2612-99/2010 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«ОСНОВНЫЕ САНИТАРНЫЕ ПРАВИЛА ОБЕСПЕЧЕНИЯ РАДИАЦИОННОЙ БЕЗОПАСНОСТИ» (ОСПОРБ 99/2010)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Раздел 2.5. Требования к администрации и персоналу радиационного объекта: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267120" algn="just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п. 2.5.1.	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Администрация радиационного объекта несёт ответственность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за радиационную безопасность 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и должна обеспечивать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(в числе других требований):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267120" algn="just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-	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подготовку и аттестацию по вопросам обеспечения радиационной безопасности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руководителей и исполнителей работ, специалистов служб радиационной безопасности, других лиц, постоянно или временно выполняющих работы с источниками излучения;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67120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Заголовок 3"/>
          <p:cNvSpPr/>
          <p:nvPr/>
        </p:nvSpPr>
        <p:spPr>
          <a:xfrm>
            <a:off x="332280" y="280440"/>
            <a:ext cx="7397280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icture 2"/>
          <p:cNvSpPr/>
          <p:nvPr/>
        </p:nvSpPr>
        <p:spPr>
          <a:xfrm>
            <a:off x="6792120" y="1544760"/>
            <a:ext cx="1774440" cy="255384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icture 2" descr="https://portnews.ru/upload/news/rtf/588_pvchrpepd.jpg"/>
          <p:cNvPicPr/>
          <p:nvPr/>
        </p:nvPicPr>
        <p:blipFill>
          <a:blip r:embed="rId2"/>
          <a:stretch/>
        </p:blipFill>
        <p:spPr>
          <a:xfrm>
            <a:off x="-113400" y="3346920"/>
            <a:ext cx="2900160" cy="1932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643" name="Текст 2"/>
          <p:cNvSpPr/>
          <p:nvPr/>
        </p:nvSpPr>
        <p:spPr>
          <a:xfrm>
            <a:off x="377640" y="866880"/>
            <a:ext cx="8188200" cy="116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144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Постановлением Правительства Российской Федерации от 3 марта 1997 г. N 240 утвержден</a:t>
            </a: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Перечень должностей работников объектов использования атомной энергии, которые должны получать разрешения на право ведения работ в области использования атомной энергии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Заголовок 1"/>
          <p:cNvSpPr/>
          <p:nvPr/>
        </p:nvSpPr>
        <p:spPr>
          <a:xfrm>
            <a:off x="332280" y="280440"/>
            <a:ext cx="7397280" cy="2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 получении разрешений в ОИАЭ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1"/>
          <p:cNvSpPr>
            <a:spLocks noGrp="1"/>
          </p:cNvSpPr>
          <p:nvPr>
            <p:ph type="sldNum" idx="64"/>
          </p:nvPr>
        </p:nvSpPr>
        <p:spPr>
          <a:xfrm>
            <a:off x="8567640" y="4808520"/>
            <a:ext cx="57456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C434FF-DC20-4264-9682-67278658709C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11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6" name="Rectangle 2"/>
          <p:cNvSpPr/>
          <p:nvPr/>
        </p:nvSpPr>
        <p:spPr>
          <a:xfrm>
            <a:off x="2694600" y="1553040"/>
            <a:ext cx="6052320" cy="31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650" b="1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lang="ru-RU" sz="165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224"/>
              </a:spcAft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Разрешения выдаются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следующим категориям работников: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algn="just" defTabSz="914400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руководящему персоналу предприятия; 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algn="just" defTabSz="914400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персоналу ведомственного (производственного) контроля радиационной безопасности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;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algn="just" defTabSz="914400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персоналу предприятия, ведущему технологический процесс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;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algn="just" defTabSz="914400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руководящему персоналу предприятия, обеспечивающему учет и контроль радиоактивных веществ, а также их физическую защиту;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algn="just" defTabSz="914400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работникам предприятий (учреждений, организаций), эксплуатирующих радиационные источники;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algn="just" defTabSz="914400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работникам предприятий (организаций), осуществляющих транспортирование ядерных материалов, радиоактивных веществ или изделий на их основе.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576356692"/>
              </p:ext>
            </p:extLst>
          </p:nvPr>
        </p:nvGraphicFramePr>
        <p:xfrm>
          <a:off x="1382760" y="2296440"/>
          <a:ext cx="6413400" cy="263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7" name="PlaceHolder 1"/>
          <p:cNvSpPr>
            <a:spLocks noGrp="1"/>
          </p:cNvSpPr>
          <p:nvPr>
            <p:ph type="sldNum" idx="65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DB3CE29-F225-4189-8D06-C07FC626A480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12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332280" y="971280"/>
            <a:ext cx="8253720" cy="142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Административный регламент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Утв. приказом Ростехнадзора от 19.12.2018 N 623, вступил в силу 27 мая 2019 г.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Виды деятельности,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осуществление которых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выдаются разрешения Ростехнадзора: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Заголовок 3"/>
          <p:cNvSpPr/>
          <p:nvPr/>
        </p:nvSpPr>
        <p:spPr>
          <a:xfrm>
            <a:off x="332280" y="280440"/>
            <a:ext cx="739728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Порядок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выдачи разрешений на право ведения работ в области использования атомной энергии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Num" idx="66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D0DB98-9601-4124-A06E-DD52195F23E0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13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/>
          </p:nvPr>
        </p:nvSpPr>
        <p:spPr>
          <a:xfrm>
            <a:off x="523080" y="828720"/>
            <a:ext cx="7824240" cy="64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Административный регламент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 defTabSz="914400"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298179219"/>
              </p:ext>
            </p:extLst>
          </p:nvPr>
        </p:nvGraphicFramePr>
        <p:xfrm>
          <a:off x="244440" y="1722240"/>
          <a:ext cx="8502480" cy="314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2" name="Заголовок 3"/>
          <p:cNvSpPr/>
          <p:nvPr/>
        </p:nvSpPr>
        <p:spPr>
          <a:xfrm>
            <a:off x="332280" y="280440"/>
            <a:ext cx="739728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Порядок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выдачи разрешений на право ведения работ в области использования атомной энергии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ldNum" idx="67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99F9666-E680-4F62-BACC-2514716E2E8C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14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739364842"/>
              </p:ext>
            </p:extLst>
          </p:nvPr>
        </p:nvGraphicFramePr>
        <p:xfrm>
          <a:off x="473760" y="1591200"/>
          <a:ext cx="8175600" cy="34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4" name="Текст 4"/>
          <p:cNvSpPr/>
          <p:nvPr/>
        </p:nvSpPr>
        <p:spPr>
          <a:xfrm>
            <a:off x="539640" y="897120"/>
            <a:ext cx="782424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Административный регламент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Заголовок 3"/>
          <p:cNvSpPr/>
          <p:nvPr/>
        </p:nvSpPr>
        <p:spPr>
          <a:xfrm>
            <a:off x="332280" y="280440"/>
            <a:ext cx="739728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Порядок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выдачи разрешений на право ведения работ в области использования атомной энергии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sldNum" idx="68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BAEC02-FAB4-4309-A060-66BF8F3429B2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15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346320" y="1111320"/>
            <a:ext cx="8400600" cy="382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Постановление Правительства РФ от 25 января 2022 г. № 45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«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О лицензировании деятельности в области использования источников ионизирующего излучения (генерирующих) (за исключением случая, если эти источники используются в медицинской деятельности)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»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4. Лицензионными требованиями, предъявляемыми к соискателю лицензии (лицензиату) при осуществлении лицензируемой деятельности, являются: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г)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наличие в штате соискателя лицензии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(лицензиата)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работников,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деятельность которых непосредственно связана с источниками ионизирующего излучения (генерирующими),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имеющих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высшее образование или среднее профессиональное образование и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дополнительное профессиональное образование по программам повышения квалификации в объеме не менее 72 часов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радиационной безопасности, соответствующих требованиям и характеру заявленных работ (услуг);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е)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повышение квалификации работников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лицензиата, деятельность которых непосредственно связана с источниками ионизирующего излучения (генерирующими),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 реже 1 раза в 5 лет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Заголовок 5"/>
          <p:cNvSpPr/>
          <p:nvPr/>
        </p:nvSpPr>
        <p:spPr>
          <a:xfrm>
            <a:off x="281520" y="254520"/>
            <a:ext cx="760212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ldNum" idx="69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6A6DED7-8EEB-460D-9290-0BE262809791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16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/>
          </p:nvPr>
        </p:nvSpPr>
        <p:spPr>
          <a:xfrm>
            <a:off x="517680" y="1001520"/>
            <a:ext cx="8112240" cy="358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Методические рекомендации МР 30-844-</a:t>
            </a:r>
            <a:r>
              <a:rPr lang="ru-RU" sz="1600" b="1" strike="noStrike" spc="-1" dirty="0">
                <a:latin typeface="Arial"/>
                <a:ea typeface="DejaVu Sans"/>
              </a:rPr>
              <a:t>2001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«Организация обучения персонала и порядок проведения аттестационной проверки знаний по радиационной безопасности на предприятиях Минатома России»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8. Повышение квалификации персонала 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67120" indent="-26712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40032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8.2.	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Повышение квалификации руководителей и специалистов в области радиационной безопасности и радиационного контроля должно иметь обязательный характер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осуществляться по месту работы или в учебных заведениях (ГЦИПК, МИПК, ФПК высших учебных заведений соответствующего профиля)….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67120" indent="-26712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40032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8.4.	Повышение квалификации инженерно-технического персонала структурных подразделений, а также рабочих из числа оперативного персонала проводится в учебно-производственных подразделениях предприятия (УТП, УТЦ, ОПК и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т.п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)….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67120" indent="-26712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40032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8.8.	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Повышение квалификации проводится по мере необходимости, но не реже одного раза в 5 лет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течение всей трудовой деятельности работника.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Заголовок 5"/>
          <p:cNvSpPr/>
          <p:nvPr/>
        </p:nvSpPr>
        <p:spPr>
          <a:xfrm>
            <a:off x="281520" y="254520"/>
            <a:ext cx="760212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ldNum" idx="70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76CB6ED-AC0D-40B6-A298-EB6C3910E2F4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17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1198080" y="1000800"/>
            <a:ext cx="6364080" cy="86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Методические рекомендации МР 30-844-2001 «Организация обучения персонала и порядок проведения аттестационной проверки знаний по радиационной безопасности на предприятиях Минатома России»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Таблица. Рекомендуемая периодичность обучения персонала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64" name="Таблица 1"/>
          <p:cNvGraphicFramePr/>
          <p:nvPr/>
        </p:nvGraphicFramePr>
        <p:xfrm>
          <a:off x="1564200" y="1971360"/>
          <a:ext cx="5999040" cy="2955000"/>
        </p:xfrm>
        <a:graphic>
          <a:graphicData uri="http://schemas.openxmlformats.org/drawingml/2006/table">
            <a:tbl>
              <a:tblPr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3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№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п/п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Обучаемый персонал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Периодичность, лет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Место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проведения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Руководители и ведущие специалисты в области радиационной безопасности и радиационного контроля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ИПК,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ФПК,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Руководители и инженерно-технический персонал структурных подразделений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ИПК,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ФПК,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Оперативный персонал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Ремонтный персонал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Рабочие (кроме оперативного и ремонтного</a:t>
                      </a:r>
                      <a:r>
                        <a:rPr sz="1100"/>
                        <a:t/>
                      </a:r>
                      <a:br>
                        <a:rPr sz="1100"/>
                      </a:b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персонала) и служащие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5" name="Заголовок 5"/>
          <p:cNvSpPr/>
          <p:nvPr/>
        </p:nvSpPr>
        <p:spPr>
          <a:xfrm>
            <a:off x="281520" y="254520"/>
            <a:ext cx="760212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Picture 2" descr="https://www.atomic-energy.ru/files/images/2016/08/65745635234.jpg"/>
          <p:cNvPicPr/>
          <p:nvPr/>
        </p:nvPicPr>
        <p:blipFill>
          <a:blip r:embed="rId2"/>
          <a:stretch/>
        </p:blipFill>
        <p:spPr>
          <a:xfrm flipH="1">
            <a:off x="348120" y="881280"/>
            <a:ext cx="2025000" cy="1563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667" name="PlaceHolder 1"/>
          <p:cNvSpPr>
            <a:spLocks noGrp="1"/>
          </p:cNvSpPr>
          <p:nvPr>
            <p:ph type="sldNum" idx="71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6D23189-827C-4553-9E0E-7BAEB28E6475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18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435600" y="981720"/>
            <a:ext cx="8236440" cy="349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43676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143676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Типовое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положение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43676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 службе радиационной безопасности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43676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организации Госкорпорации «Росатом»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436760" indent="-22860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(утв. приказом Госкорпорации «Росатом» от 06.04.2018 №1/345-П)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Структура и организация работы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67120" indent="-26712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3.3. Инженерно-технические работники службы РБ должны иметь профильное высшее образование или специальную подготовку по радиационной безопасности и проходить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периодическое повышение квалификации с периодичностью не реже 1 раза в 5 лет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Все работники службы РБ…. обязаны проходить специальную подготовку, периодическое обучение в рамках повышение квалификации.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Заголовок 5"/>
          <p:cNvSpPr/>
          <p:nvPr/>
        </p:nvSpPr>
        <p:spPr>
          <a:xfrm>
            <a:off x="281520" y="254520"/>
            <a:ext cx="760212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Picture 4" descr="http://www.doza.ru/img/anri-magazine.jpg"/>
          <p:cNvPicPr/>
          <p:nvPr/>
        </p:nvPicPr>
        <p:blipFill>
          <a:blip r:embed="rId3"/>
          <a:stretch/>
        </p:blipFill>
        <p:spPr>
          <a:xfrm>
            <a:off x="7699320" y="1010520"/>
            <a:ext cx="1068840" cy="1617480"/>
          </a:xfrm>
          <a:prstGeom prst="rect">
            <a:avLst/>
          </a:prstGeom>
          <a:ln w="0">
            <a:noFill/>
          </a:ln>
        </p:spPr>
      </p:pic>
      <p:sp>
        <p:nvSpPr>
          <p:cNvPr id="671" name="PlaceHolder 1"/>
          <p:cNvSpPr>
            <a:spLocks noGrp="1"/>
          </p:cNvSpPr>
          <p:nvPr>
            <p:ph type="sldNum" idx="72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FDAF084-1835-4E82-AD81-95E8248CEB4A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19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3985200" y="2610720"/>
            <a:ext cx="5055120" cy="108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81080" indent="-181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Нозик М.Л.                                                                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indent="-228600" defTabSz="91440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О порядке и сроках прохождения обучения (повышения квалификации) специалистами в области использования атомной энергии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АНРИ, №3 (42), 2005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title"/>
          </p:nvPr>
        </p:nvSpPr>
        <p:spPr>
          <a:xfrm>
            <a:off x="486360" y="279360"/>
            <a:ext cx="739764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Статьи о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4" name="Picture 2" descr="ÐÑÑÐ½Ð°Ð» Â«ÐÐÐ ÐÂ» â3 (42) 2005"/>
          <p:cNvPicPr/>
          <p:nvPr/>
        </p:nvPicPr>
        <p:blipFill>
          <a:blip r:embed="rId4"/>
          <a:stretch/>
        </p:blipFill>
        <p:spPr>
          <a:xfrm>
            <a:off x="386640" y="1059840"/>
            <a:ext cx="1890000" cy="286272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" name="Рисунок 6"/>
          <p:cNvPicPr/>
          <p:nvPr/>
        </p:nvPicPr>
        <p:blipFill>
          <a:blip r:embed="rId5"/>
          <a:stretch/>
        </p:blipFill>
        <p:spPr>
          <a:xfrm>
            <a:off x="2008800" y="2413440"/>
            <a:ext cx="1796400" cy="24980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6" name="Прямоугольник 4"/>
          <p:cNvSpPr/>
          <p:nvPr/>
        </p:nvSpPr>
        <p:spPr>
          <a:xfrm>
            <a:off x="4085640" y="816480"/>
            <a:ext cx="3728160" cy="16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DejaVu Sans"/>
              </a:rPr>
              <a:t>Журнал «АНРИ»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DejaVu Sans"/>
              </a:rPr>
              <a:t>Аппаратура и новости радиационных измерений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51"/>
              </a:spcBef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Зарегистрирован комитетом РФ по печати 24 января 1995 г.  свидетельство № 013255. ISSN 2075-1338.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Выходит ежеквартально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51"/>
              </a:spcBef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DejaVu Sans"/>
              </a:rPr>
              <a:t>Соучредители: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НПП "Доза"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Государственный комитет по санэпиднадзору РФ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214560" indent="-21456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Метрологическая Академия РФ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Объект 2"/>
          <p:cNvSpPr/>
          <p:nvPr/>
        </p:nvSpPr>
        <p:spPr>
          <a:xfrm>
            <a:off x="4085640" y="3804840"/>
            <a:ext cx="4955040" cy="9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81080" indent="-181080" defTabSz="914400">
              <a:lnSpc>
                <a:spcPct val="100000"/>
              </a:lnSpc>
              <a:spcAft>
                <a:spcPts val="451"/>
              </a:spcAft>
              <a:buClr>
                <a:srgbClr val="003274"/>
              </a:buClr>
              <a:buFont typeface="Calibri Light"/>
              <a:buAutoNum type="arabicPeriod" startAt="2"/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DejaVu Sans"/>
              </a:rPr>
              <a:t>Касьяненко А.А. , Кулиева Г.А.                  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Aft>
                <a:spcPts val="451"/>
              </a:spcAft>
              <a:tabLst>
                <a:tab pos="0" algn="l"/>
              </a:tabLst>
            </a:pPr>
            <a:r>
              <a:rPr lang="ru-RU" sz="14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Повышение квалификации персонала, работающего с источниками ионизирующих излучений</a:t>
            </a: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DejaVu Sans"/>
              </a:rPr>
              <a:t>                                                                      АНРИ, №3 (78) 2014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2"/>
          <p:cNvPicPr/>
          <p:nvPr/>
        </p:nvPicPr>
        <p:blipFill>
          <a:blip r:embed="rId2"/>
          <a:srcRect r="10288"/>
          <a:stretch/>
        </p:blipFill>
        <p:spPr>
          <a:xfrm>
            <a:off x="0" y="2381"/>
            <a:ext cx="5260140" cy="5154570"/>
          </a:xfrm>
          <a:prstGeom prst="rect">
            <a:avLst/>
          </a:prstGeom>
          <a:ln w="0">
            <a:noFill/>
          </a:ln>
        </p:spPr>
      </p:pic>
      <p:sp>
        <p:nvSpPr>
          <p:cNvPr id="167" name="Равнобедренный треугольник 9"/>
          <p:cNvSpPr/>
          <p:nvPr/>
        </p:nvSpPr>
        <p:spPr>
          <a:xfrm>
            <a:off x="701460" y="2381"/>
            <a:ext cx="4581630" cy="5154570"/>
          </a:xfrm>
          <a:prstGeom prst="triangle">
            <a:avLst>
              <a:gd name="adj" fmla="val 99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 idx="4294967295"/>
          </p:nvPr>
        </p:nvSpPr>
        <p:spPr>
          <a:xfrm>
            <a:off x="4716462" y="1607140"/>
            <a:ext cx="3940175" cy="417512"/>
          </a:xfrm>
          <a:prstGeom prst="rect">
            <a:avLst/>
          </a:prstGeom>
          <a:noFill/>
          <a:ln w="0">
            <a:noFill/>
          </a:ln>
        </p:spPr>
        <p:txBody>
          <a:bodyPr lIns="0" tIns="27000" rIns="0" bIns="0" anchor="t">
            <a:noAutofit/>
          </a:bodyPr>
          <a:lstStyle/>
          <a:p>
            <a:pPr algn="r" defTabSz="781920">
              <a:lnSpc>
                <a:spcPct val="100000"/>
              </a:lnSpc>
            </a:pPr>
            <a:r>
              <a:rPr lang="ru-RU" sz="2400" b="1" spc="-1" dirty="0">
                <a:solidFill>
                  <a:schemeClr val="dk1"/>
                </a:solidFill>
                <a:latin typeface="Arial"/>
                <a:ea typeface="Arial"/>
              </a:rPr>
              <a:t>готовим профессионалов для атомной отрасли</a:t>
            </a:r>
            <a:endParaRPr lang="ru-RU" sz="2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9" name="TextBox 101"/>
          <p:cNvSpPr/>
          <p:nvPr/>
        </p:nvSpPr>
        <p:spPr>
          <a:xfrm>
            <a:off x="4717980" y="2669441"/>
            <a:ext cx="210033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Создание АНО ДПО «Техническая академия Росатома» (слияние ЦИПК Росатома и ИГЯБФЗ)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0" name="Straight Connector 43"/>
          <p:cNvCxnSpPr/>
          <p:nvPr/>
        </p:nvCxnSpPr>
        <p:spPr>
          <a:xfrm>
            <a:off x="4840290" y="3703541"/>
            <a:ext cx="96012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171" name="Straight Connector 53"/>
          <p:cNvCxnSpPr/>
          <p:nvPr/>
        </p:nvCxnSpPr>
        <p:spPr>
          <a:xfrm>
            <a:off x="4835700" y="3703541"/>
            <a:ext cx="96012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172" name="Straight Connector 62"/>
          <p:cNvCxnSpPr>
            <a:endCxn id="173" idx="2"/>
          </p:cNvCxnSpPr>
          <p:nvPr/>
        </p:nvCxnSpPr>
        <p:spPr>
          <a:xfrm>
            <a:off x="6753510" y="3703541"/>
            <a:ext cx="170424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174" name="Straight Connector 27"/>
          <p:cNvCxnSpPr/>
          <p:nvPr/>
        </p:nvCxnSpPr>
        <p:spPr>
          <a:xfrm>
            <a:off x="3875850" y="3703541"/>
            <a:ext cx="96012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175" name="Straight Connector 18"/>
          <p:cNvCxnSpPr/>
          <p:nvPr/>
        </p:nvCxnSpPr>
        <p:spPr>
          <a:xfrm>
            <a:off x="2915730" y="3703541"/>
            <a:ext cx="96012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176" name="Straight Connector 6"/>
          <p:cNvCxnSpPr/>
          <p:nvPr/>
        </p:nvCxnSpPr>
        <p:spPr>
          <a:xfrm>
            <a:off x="2209140" y="3703541"/>
            <a:ext cx="65583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177" name="Oval 7"/>
          <p:cNvSpPr/>
          <p:nvPr/>
        </p:nvSpPr>
        <p:spPr>
          <a:xfrm>
            <a:off x="285498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8" name="Circle: Hollow 8"/>
          <p:cNvSpPr/>
          <p:nvPr/>
        </p:nvSpPr>
        <p:spPr>
          <a:xfrm>
            <a:off x="2804220" y="3617141"/>
            <a:ext cx="182250" cy="172800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179" name="Straight Connector 11"/>
          <p:cNvCxnSpPr>
            <a:endCxn id="178" idx="1"/>
          </p:cNvCxnSpPr>
          <p:nvPr/>
        </p:nvCxnSpPr>
        <p:spPr>
          <a:xfrm flipV="1">
            <a:off x="2895210" y="3790211"/>
            <a:ext cx="270" cy="47088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180" name="Oval 13"/>
          <p:cNvSpPr/>
          <p:nvPr/>
        </p:nvSpPr>
        <p:spPr>
          <a:xfrm>
            <a:off x="2869020" y="4250831"/>
            <a:ext cx="52650" cy="4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1" name="TextBox 76"/>
          <p:cNvSpPr/>
          <p:nvPr/>
        </p:nvSpPr>
        <p:spPr>
          <a:xfrm>
            <a:off x="2546370" y="3232661"/>
            <a:ext cx="73629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pc="-1">
                <a:solidFill>
                  <a:schemeClr val="accent2"/>
                </a:solidFill>
                <a:latin typeface="Arial"/>
              </a:rPr>
              <a:t>1967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77"/>
          <p:cNvSpPr/>
          <p:nvPr/>
        </p:nvSpPr>
        <p:spPr>
          <a:xfrm>
            <a:off x="1881360" y="4264061"/>
            <a:ext cx="1711800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Создан Центральный институт повышения квалификации руководящих работников и специалистов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Oval 19"/>
          <p:cNvSpPr/>
          <p:nvPr/>
        </p:nvSpPr>
        <p:spPr>
          <a:xfrm>
            <a:off x="380862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4" name="Circle: Hollow 20"/>
          <p:cNvSpPr/>
          <p:nvPr/>
        </p:nvSpPr>
        <p:spPr>
          <a:xfrm>
            <a:off x="3757860" y="3617141"/>
            <a:ext cx="182250" cy="172800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185" name="Straight Connector 22"/>
          <p:cNvCxnSpPr>
            <a:stCxn id="184" idx="0"/>
          </p:cNvCxnSpPr>
          <p:nvPr/>
        </p:nvCxnSpPr>
        <p:spPr>
          <a:xfrm flipV="1">
            <a:off x="3848850" y="3146261"/>
            <a:ext cx="540" cy="47115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186" name="Oval 23"/>
          <p:cNvSpPr/>
          <p:nvPr/>
        </p:nvSpPr>
        <p:spPr>
          <a:xfrm>
            <a:off x="3822660" y="3127901"/>
            <a:ext cx="52650" cy="49950"/>
          </a:xfrm>
          <a:prstGeom prst="ellipse">
            <a:avLst/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7" name="TextBox 84"/>
          <p:cNvSpPr/>
          <p:nvPr/>
        </p:nvSpPr>
        <p:spPr>
          <a:xfrm>
            <a:off x="3526470" y="3860141"/>
            <a:ext cx="69228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pc="-1">
                <a:solidFill>
                  <a:schemeClr val="accent2"/>
                </a:solidFill>
                <a:latin typeface="Arial"/>
              </a:rPr>
              <a:t>1978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Box 85"/>
          <p:cNvSpPr/>
          <p:nvPr/>
        </p:nvSpPr>
        <p:spPr>
          <a:xfrm>
            <a:off x="2854980" y="2669441"/>
            <a:ext cx="167589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ЦИПК присуждена премия Ленинского комсомола в области науки и техники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Oval 28"/>
          <p:cNvSpPr/>
          <p:nvPr/>
        </p:nvSpPr>
        <p:spPr>
          <a:xfrm>
            <a:off x="476874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0" name="Circle: Hollow 29"/>
          <p:cNvSpPr/>
          <p:nvPr/>
        </p:nvSpPr>
        <p:spPr>
          <a:xfrm>
            <a:off x="4717980" y="3617141"/>
            <a:ext cx="182250" cy="172800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191" name="Straight Connector 31"/>
          <p:cNvCxnSpPr>
            <a:endCxn id="190" idx="1"/>
          </p:cNvCxnSpPr>
          <p:nvPr/>
        </p:nvCxnSpPr>
        <p:spPr>
          <a:xfrm flipV="1">
            <a:off x="4809240" y="3790211"/>
            <a:ext cx="270" cy="47088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192" name="Oval 32"/>
          <p:cNvSpPr/>
          <p:nvPr/>
        </p:nvSpPr>
        <p:spPr>
          <a:xfrm>
            <a:off x="4782780" y="4250831"/>
            <a:ext cx="52650" cy="4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3" name="TextBox 92"/>
          <p:cNvSpPr/>
          <p:nvPr/>
        </p:nvSpPr>
        <p:spPr>
          <a:xfrm>
            <a:off x="4460400" y="3238871"/>
            <a:ext cx="67554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en-US" spc="-1">
                <a:solidFill>
                  <a:schemeClr val="accent2"/>
                </a:solidFill>
                <a:latin typeface="Arial"/>
              </a:rPr>
              <a:t>2010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Box 93"/>
          <p:cNvSpPr/>
          <p:nvPr/>
        </p:nvSpPr>
        <p:spPr>
          <a:xfrm>
            <a:off x="4064310" y="4341551"/>
            <a:ext cx="161811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Создан Международный центр подготовки зарубежного персонала 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val 45"/>
          <p:cNvSpPr/>
          <p:nvPr/>
        </p:nvSpPr>
        <p:spPr>
          <a:xfrm>
            <a:off x="573318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96" name="Straight Connector 48"/>
          <p:cNvCxnSpPr>
            <a:stCxn id="197" idx="0"/>
          </p:cNvCxnSpPr>
          <p:nvPr/>
        </p:nvCxnSpPr>
        <p:spPr>
          <a:xfrm flipV="1">
            <a:off x="5773410" y="3146261"/>
            <a:ext cx="540" cy="47115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198" name="Oval 49"/>
          <p:cNvSpPr/>
          <p:nvPr/>
        </p:nvSpPr>
        <p:spPr>
          <a:xfrm>
            <a:off x="5747220" y="3127901"/>
            <a:ext cx="52650" cy="4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9" name="TextBox 100"/>
          <p:cNvSpPr/>
          <p:nvPr/>
        </p:nvSpPr>
        <p:spPr>
          <a:xfrm>
            <a:off x="5451030" y="3860141"/>
            <a:ext cx="76302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pc="-1">
                <a:solidFill>
                  <a:schemeClr val="accent2"/>
                </a:solidFill>
                <a:latin typeface="Arial"/>
              </a:rPr>
              <a:t>2017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0" name="Straight Connector 57"/>
          <p:cNvCxnSpPr>
            <a:endCxn id="201" idx="1"/>
          </p:cNvCxnSpPr>
          <p:nvPr/>
        </p:nvCxnSpPr>
        <p:spPr>
          <a:xfrm flipV="1">
            <a:off x="6727050" y="3790211"/>
            <a:ext cx="270" cy="47088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202" name="Oval 58"/>
          <p:cNvSpPr/>
          <p:nvPr/>
        </p:nvSpPr>
        <p:spPr>
          <a:xfrm>
            <a:off x="6700860" y="4250831"/>
            <a:ext cx="52650" cy="4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3" name="TextBox 108"/>
          <p:cNvSpPr/>
          <p:nvPr/>
        </p:nvSpPr>
        <p:spPr>
          <a:xfrm>
            <a:off x="6049890" y="3246971"/>
            <a:ext cx="135891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pc="-1">
                <a:solidFill>
                  <a:schemeClr val="accent2"/>
                </a:solidFill>
                <a:latin typeface="Arial"/>
              </a:rPr>
              <a:t>2020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4" name="Straight Connector 53"/>
          <p:cNvCxnSpPr/>
          <p:nvPr/>
        </p:nvCxnSpPr>
        <p:spPr>
          <a:xfrm>
            <a:off x="7582950" y="3703541"/>
            <a:ext cx="96012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205" name="Straight Connector 62"/>
          <p:cNvCxnSpPr>
            <a:endCxn id="206" idx="2"/>
          </p:cNvCxnSpPr>
          <p:nvPr/>
        </p:nvCxnSpPr>
        <p:spPr>
          <a:xfrm>
            <a:off x="5814180" y="3703541"/>
            <a:ext cx="872640" cy="27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207" name="Oval 45"/>
          <p:cNvSpPr/>
          <p:nvPr/>
        </p:nvSpPr>
        <p:spPr>
          <a:xfrm>
            <a:off x="752247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8" name="Circle: Hollow 46"/>
          <p:cNvSpPr/>
          <p:nvPr/>
        </p:nvSpPr>
        <p:spPr>
          <a:xfrm>
            <a:off x="7471710" y="3617141"/>
            <a:ext cx="182250" cy="172800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209" name="Straight Connector 48"/>
          <p:cNvCxnSpPr>
            <a:stCxn id="208" idx="0"/>
          </p:cNvCxnSpPr>
          <p:nvPr/>
        </p:nvCxnSpPr>
        <p:spPr>
          <a:xfrm flipV="1">
            <a:off x="7562700" y="3146261"/>
            <a:ext cx="540" cy="47115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210" name="Oval 49"/>
          <p:cNvSpPr/>
          <p:nvPr/>
        </p:nvSpPr>
        <p:spPr>
          <a:xfrm>
            <a:off x="7536510" y="3127901"/>
            <a:ext cx="52650" cy="4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1" name="TextBox 121"/>
          <p:cNvSpPr/>
          <p:nvPr/>
        </p:nvSpPr>
        <p:spPr>
          <a:xfrm>
            <a:off x="7240320" y="3860141"/>
            <a:ext cx="72117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en-US" spc="-1">
                <a:solidFill>
                  <a:schemeClr val="accent2"/>
                </a:solidFill>
                <a:latin typeface="Arial"/>
              </a:rPr>
              <a:t>202</a:t>
            </a:r>
            <a:r>
              <a:rPr lang="ru-RU" spc="-1">
                <a:solidFill>
                  <a:schemeClr val="accent2"/>
                </a:solidFill>
                <a:latin typeface="Arial"/>
              </a:rPr>
              <a:t>2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122"/>
          <p:cNvSpPr/>
          <p:nvPr/>
        </p:nvSpPr>
        <p:spPr>
          <a:xfrm>
            <a:off x="6818580" y="2643521"/>
            <a:ext cx="172422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Завершен ИП «Развитие Технической академии Росатома»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ircle: Hollow 55"/>
          <p:cNvSpPr/>
          <p:nvPr/>
        </p:nvSpPr>
        <p:spPr>
          <a:xfrm>
            <a:off x="6636060" y="3617141"/>
            <a:ext cx="182250" cy="172800"/>
          </a:xfrm>
          <a:prstGeom prst="donut">
            <a:avLst>
              <a:gd name="adj" fmla="val 5281"/>
            </a:avLst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7" name="Circle: Hollow 46"/>
          <p:cNvSpPr/>
          <p:nvPr/>
        </p:nvSpPr>
        <p:spPr>
          <a:xfrm>
            <a:off x="5682420" y="3617141"/>
            <a:ext cx="182250" cy="172800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6" name="Oval 54"/>
          <p:cNvSpPr/>
          <p:nvPr/>
        </p:nvSpPr>
        <p:spPr>
          <a:xfrm>
            <a:off x="668655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3" name="Прямоугольник 3"/>
          <p:cNvSpPr/>
          <p:nvPr/>
        </p:nvSpPr>
        <p:spPr>
          <a:xfrm>
            <a:off x="4632121" y="535632"/>
            <a:ext cx="1375055" cy="1176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7200" b="1" spc="-1">
                <a:solidFill>
                  <a:srgbClr val="6CACE3"/>
                </a:solidFill>
                <a:latin typeface="Arial"/>
              </a:rPr>
              <a:t>58</a:t>
            </a:r>
            <a:r>
              <a:rPr lang="ru-RU" sz="6000" b="1" spc="-1">
                <a:solidFill>
                  <a:srgbClr val="6CACE3"/>
                </a:solidFill>
                <a:latin typeface="Arial"/>
              </a:rPr>
              <a:t> </a:t>
            </a:r>
            <a:endParaRPr lang="ru-RU" sz="6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4"/>
          <p:cNvSpPr/>
          <p:nvPr/>
        </p:nvSpPr>
        <p:spPr>
          <a:xfrm>
            <a:off x="5722380" y="962231"/>
            <a:ext cx="915250" cy="57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3300" spc="-1">
                <a:solidFill>
                  <a:schemeClr val="dk1"/>
                </a:solidFill>
                <a:latin typeface="Arial"/>
              </a:rPr>
              <a:t>лет </a:t>
            </a:r>
            <a:endParaRPr lang="ru-RU" sz="33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Box 109"/>
          <p:cNvSpPr/>
          <p:nvPr/>
        </p:nvSpPr>
        <p:spPr>
          <a:xfrm>
            <a:off x="6055830" y="4305911"/>
            <a:ext cx="142398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Первый выпуск инструкторов </a:t>
            </a:r>
            <a:r>
              <a:rPr sz="900"/>
              <a:t/>
            </a:r>
            <a:br>
              <a:rPr sz="900"/>
            </a:br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нового поколения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Box 126"/>
          <p:cNvSpPr/>
          <p:nvPr/>
        </p:nvSpPr>
        <p:spPr>
          <a:xfrm>
            <a:off x="7820550" y="3246971"/>
            <a:ext cx="135891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pc="-1">
                <a:solidFill>
                  <a:schemeClr val="accent2"/>
                </a:solidFill>
                <a:latin typeface="Arial"/>
              </a:rPr>
              <a:t>2024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ircle: Hollow 55"/>
          <p:cNvSpPr/>
          <p:nvPr/>
        </p:nvSpPr>
        <p:spPr>
          <a:xfrm>
            <a:off x="8406720" y="3617141"/>
            <a:ext cx="182250" cy="172800"/>
          </a:xfrm>
          <a:prstGeom prst="donut">
            <a:avLst>
              <a:gd name="adj" fmla="val 5281"/>
            </a:avLst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0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3" name="Oval 54"/>
          <p:cNvSpPr/>
          <p:nvPr/>
        </p:nvSpPr>
        <p:spPr>
          <a:xfrm>
            <a:off x="8457480" y="3665201"/>
            <a:ext cx="81000" cy="76680"/>
          </a:xfrm>
          <a:prstGeom prst="ellipse">
            <a:avLst/>
          </a:prstGeom>
          <a:solidFill>
            <a:schemeClr val="accent2"/>
          </a:solidFill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0790" rIns="67500" bIns="2079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8" name="TextBox 133"/>
          <p:cNvSpPr/>
          <p:nvPr/>
        </p:nvSpPr>
        <p:spPr>
          <a:xfrm>
            <a:off x="7872390" y="4270271"/>
            <a:ext cx="1199070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685800"/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Соглашение о сотрудничестве </a:t>
            </a:r>
            <a:r>
              <a:rPr sz="900"/>
              <a:t/>
            </a:r>
            <a:br>
              <a:rPr sz="900"/>
            </a:br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с МАГАТЭ </a:t>
            </a:r>
            <a:r>
              <a:rPr sz="900"/>
              <a:t/>
            </a:r>
            <a:br>
              <a:rPr sz="900"/>
            </a:br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по </a:t>
            </a:r>
            <a:r>
              <a:rPr lang="ru-RU" sz="900" b="1" spc="-1">
                <a:solidFill>
                  <a:srgbClr val="000000"/>
                </a:solidFill>
                <a:latin typeface="Arial"/>
                <a:ea typeface="Rosatom"/>
              </a:rPr>
              <a:t>5</a:t>
            </a:r>
            <a:r>
              <a:rPr lang="ru-RU" sz="900" spc="-1">
                <a:solidFill>
                  <a:srgbClr val="000000"/>
                </a:solidFill>
                <a:latin typeface="Arial"/>
                <a:ea typeface="Rosatom"/>
              </a:rPr>
              <a:t> направлениям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9" name="Straight Connector 57"/>
          <p:cNvCxnSpPr/>
          <p:nvPr/>
        </p:nvCxnSpPr>
        <p:spPr>
          <a:xfrm flipV="1">
            <a:off x="8496360" y="3779951"/>
            <a:ext cx="270" cy="471150"/>
          </a:xfrm>
          <a:prstGeom prst="straightConnector1">
            <a:avLst/>
          </a:prstGeom>
          <a:ln w="19050">
            <a:solidFill>
              <a:srgbClr val="025EA1"/>
            </a:solidFill>
          </a:ln>
        </p:spPr>
      </p:cxnSp>
      <p:sp>
        <p:nvSpPr>
          <p:cNvPr id="220" name="Oval 58"/>
          <p:cNvSpPr/>
          <p:nvPr/>
        </p:nvSpPr>
        <p:spPr>
          <a:xfrm>
            <a:off x="8470170" y="4235441"/>
            <a:ext cx="52650" cy="4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1620" rIns="67500" bIns="1620" anchor="ctr">
            <a:noAutofit/>
          </a:bodyPr>
          <a:lstStyle/>
          <a:p>
            <a:pPr algn="ctr" defTabSz="685800"/>
            <a:endParaRPr lang="en-US" sz="10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 txBox="1">
            <a:spLocks/>
          </p:cNvSpPr>
          <p:nvPr/>
        </p:nvSpPr>
        <p:spPr>
          <a:xfrm>
            <a:off x="486360" y="279360"/>
            <a:ext cx="739764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18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Учебно-методический центр «Ядерная и радиационная безопасность» СПб филиала Академии</a:t>
            </a:r>
            <a:endParaRPr lang="ru-RU" sz="1800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22549"/>
              </p:ext>
            </p:extLst>
          </p:nvPr>
        </p:nvGraphicFramePr>
        <p:xfrm>
          <a:off x="630918" y="1095829"/>
          <a:ext cx="7882163" cy="3443788"/>
        </p:xfrm>
        <a:graphic>
          <a:graphicData uri="http://schemas.openxmlformats.org/drawingml/2006/table">
            <a:tbl>
              <a:tblPr firstRow="1" firstCol="1" bandRow="1"/>
              <a:tblGrid>
                <a:gridCol w="1306547">
                  <a:extLst>
                    <a:ext uri="{9D8B030D-6E8A-4147-A177-3AD203B41FA5}">
                      <a16:colId xmlns:a16="http://schemas.microsoft.com/office/drawing/2014/main" val="1994607496"/>
                    </a:ext>
                  </a:extLst>
                </a:gridCol>
                <a:gridCol w="2519246">
                  <a:extLst>
                    <a:ext uri="{9D8B030D-6E8A-4147-A177-3AD203B41FA5}">
                      <a16:colId xmlns:a16="http://schemas.microsoft.com/office/drawing/2014/main" val="765482395"/>
                    </a:ext>
                  </a:extLst>
                </a:gridCol>
                <a:gridCol w="205843">
                  <a:extLst>
                    <a:ext uri="{9D8B030D-6E8A-4147-A177-3AD203B41FA5}">
                      <a16:colId xmlns:a16="http://schemas.microsoft.com/office/drawing/2014/main" val="3782346767"/>
                    </a:ext>
                  </a:extLst>
                </a:gridCol>
                <a:gridCol w="1158141">
                  <a:extLst>
                    <a:ext uri="{9D8B030D-6E8A-4147-A177-3AD203B41FA5}">
                      <a16:colId xmlns:a16="http://schemas.microsoft.com/office/drawing/2014/main" val="350225940"/>
                    </a:ext>
                  </a:extLst>
                </a:gridCol>
                <a:gridCol w="2692386">
                  <a:extLst>
                    <a:ext uri="{9D8B030D-6E8A-4147-A177-3AD203B41FA5}">
                      <a16:colId xmlns:a16="http://schemas.microsoft.com/office/drawing/2014/main" val="1756820774"/>
                    </a:ext>
                  </a:extLst>
                </a:gridCol>
              </a:tblGrid>
              <a:tr h="77926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Руководитель УМЦ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Бомбин Роман Николаевич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  8 (812) 946-68-82 доб.5481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Моб. +7-921-187-41-75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800" u="none" strike="noStrike" dirty="0" err="1" smtClean="0">
                          <a:solidFill>
                            <a:srgbClr val="00008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RNBombin</a:t>
                      </a:r>
                      <a:r>
                        <a:rPr lang="ru-RU" sz="800" u="none" strike="noStrike" dirty="0">
                          <a:solidFill>
                            <a:srgbClr val="00008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@</a:t>
                      </a:r>
                      <a:r>
                        <a:rPr lang="en-US" sz="800" u="none" strike="noStrike" dirty="0" err="1">
                          <a:solidFill>
                            <a:srgbClr val="00008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rosatom</a:t>
                      </a:r>
                      <a:r>
                        <a:rPr lang="ru-RU" sz="800" u="none" strike="noStrike" dirty="0">
                          <a:solidFill>
                            <a:srgbClr val="00008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.</a:t>
                      </a:r>
                      <a:r>
                        <a:rPr lang="en-US" sz="800" u="none" strike="noStrike" dirty="0" err="1">
                          <a:solidFill>
                            <a:srgbClr val="00008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ru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Ведущий эксперт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Косников Александр Сергеевич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  8 (812) 946-68-82 доб.5484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Моб. +7-921- 899-01-08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80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3"/>
                        </a:rPr>
                        <a:t>AlSKosnikov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3"/>
                        </a:rPr>
                        <a:t>@</a:t>
                      </a:r>
                      <a:r>
                        <a:rPr lang="en-US" sz="80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3"/>
                        </a:rPr>
                        <a:t>rosatom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3"/>
                        </a:rPr>
                        <a:t>.</a:t>
                      </a:r>
                      <a:r>
                        <a:rPr lang="en-US" sz="80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3"/>
                        </a:rPr>
                        <a:t>ru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735337"/>
                  </a:ext>
                </a:extLst>
              </a:tr>
              <a:tr h="873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Ведущий эксперт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Ткаченко Андрей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Владиленович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Тел.</a:t>
                      </a: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 (812) 946-68-82 доб.5485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Моб. +7-921- 566-45-77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800" u="none" strike="noStrike" dirty="0" err="1" smtClean="0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AnVlaTkachenko</a:t>
                      </a:r>
                      <a:r>
                        <a:rPr lang="ru-RU" sz="800" u="none" strike="noStrike" dirty="0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@</a:t>
                      </a:r>
                      <a:r>
                        <a:rPr lang="en-US" sz="800" u="none" strike="noStrike" dirty="0" err="1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rosatom</a:t>
                      </a:r>
                      <a:r>
                        <a:rPr lang="ru-RU" sz="800" u="none" strike="noStrike" dirty="0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.</a:t>
                      </a:r>
                      <a:r>
                        <a:rPr lang="en-US" sz="800" u="none" strike="noStrike" dirty="0" err="1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ru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Ведущий эксперт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78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Сериков Алексей Валерьевич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 8 (812) 946-68-82 доб.5486</a:t>
                      </a: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Моб.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+7-931- 215 28 21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AlVaSerikov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5"/>
                        </a:rPr>
                        <a:t>@</a:t>
                      </a:r>
                      <a:r>
                        <a:rPr lang="en-US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5"/>
                        </a:rPr>
                        <a:t>rosatom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5"/>
                        </a:rPr>
                        <a:t>.</a:t>
                      </a:r>
                      <a:r>
                        <a:rPr lang="en-US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5"/>
                        </a:rPr>
                        <a:t>ru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78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427833"/>
                  </a:ext>
                </a:extLst>
              </a:tr>
              <a:tr h="820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Эксперт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Черемисин Пётр Иванович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 8 (812) 946-68-82 доб.5483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Моб. +7-931--215-25-10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800" u="none" strike="noStrike" kern="1200" dirty="0" err="1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6"/>
                        </a:rPr>
                        <a:t>PICheremisin</a:t>
                      </a:r>
                      <a:r>
                        <a:rPr lang="ru-RU" sz="800" u="none" strike="noStrike" kern="1200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6"/>
                        </a:rPr>
                        <a:t>@</a:t>
                      </a:r>
                      <a:r>
                        <a:rPr lang="en-US" sz="800" u="none" strike="noStrike" kern="1200" dirty="0" err="1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6"/>
                        </a:rPr>
                        <a:t>rosatom</a:t>
                      </a:r>
                      <a:r>
                        <a:rPr lang="ru-RU" sz="800" u="none" strike="noStrike" kern="1200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6"/>
                        </a:rPr>
                        <a:t>.</a:t>
                      </a:r>
                      <a:r>
                        <a:rPr lang="en-US" sz="800" u="none" strike="noStrike" kern="1200" dirty="0" err="1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  <a:hlinkClick r:id="rId6"/>
                        </a:rPr>
                        <a:t>ru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Ведущий эксперт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Пашковский Дмитрий Михайлович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Тел.</a:t>
                      </a:r>
                      <a:r>
                        <a:rPr lang="ru-RU" sz="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 (812) 946-68-82 доб.5491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Моб. +7-931-369-20-30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800" u="sng" dirty="0" err="1" smtClean="0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DmMPashkovsky</a:t>
                      </a:r>
                      <a:r>
                        <a:rPr lang="ru-RU" sz="800" u="sng" dirty="0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@</a:t>
                      </a:r>
                      <a:r>
                        <a:rPr lang="en-US" sz="800" u="sng" dirty="0" err="1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rosatom</a:t>
                      </a:r>
                      <a:r>
                        <a:rPr lang="ru-RU" sz="800" u="sng" dirty="0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.</a:t>
                      </a:r>
                      <a:r>
                        <a:rPr lang="en-US" sz="800" u="sng" dirty="0" err="1">
                          <a:solidFill>
                            <a:srgbClr val="000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ru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8181955"/>
                  </a:ext>
                </a:extLst>
              </a:tr>
              <a:tr h="79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Инженер по подготовке персонала 1 категории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дистанционное обучение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Молокоедова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Кристина Александровна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 / факс 8 (812) 946-68-82 доб.5490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u="none" strike="noStrike" kern="1200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8"/>
                        </a:rPr>
                        <a:t>KAMolokoedova@rosatom.ru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Ведущий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эксперт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Таиров Таир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Надырович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 / факс 8 (812) 946-68-82 доб.549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mail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9"/>
                        </a:rPr>
                        <a:t>TNTairov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9"/>
                        </a:rPr>
                        <a:t>@rosatom.ru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129433"/>
                  </a:ext>
                </a:extLst>
              </a:tr>
            </a:tbl>
          </a:graphicData>
        </a:graphic>
      </p:graphicFrame>
      <p:pic>
        <p:nvPicPr>
          <p:cNvPr id="25" name="Рисунок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0" t="16438" r="25101" b="50929"/>
          <a:stretch>
            <a:fillRect/>
          </a:stretch>
        </p:blipFill>
        <p:spPr bwMode="auto">
          <a:xfrm>
            <a:off x="959316" y="1148496"/>
            <a:ext cx="700936" cy="7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13" descr="Костников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33" y="1040280"/>
            <a:ext cx="695754" cy="8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Изображение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1" y="1964459"/>
            <a:ext cx="695321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777" r="11465" b="11299"/>
          <a:stretch>
            <a:fillRect/>
          </a:stretch>
        </p:blipFill>
        <p:spPr bwMode="auto">
          <a:xfrm>
            <a:off x="4876133" y="1916191"/>
            <a:ext cx="723297" cy="8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Изображение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3" r="-12167"/>
          <a:stretch>
            <a:fillRect/>
          </a:stretch>
        </p:blipFill>
        <p:spPr bwMode="auto">
          <a:xfrm>
            <a:off x="4844605" y="2800831"/>
            <a:ext cx="740384" cy="7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Изображение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r="4323"/>
          <a:stretch>
            <a:fillRect/>
          </a:stretch>
        </p:blipFill>
        <p:spPr bwMode="auto">
          <a:xfrm>
            <a:off x="959316" y="2830100"/>
            <a:ext cx="655038" cy="7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10" descr="Молокоедова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6" y="3589032"/>
            <a:ext cx="634494" cy="7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281327" y="4482921"/>
            <a:ext cx="4640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Кол-во обученных групп за 2024 г.  - 154;</a:t>
            </a:r>
          </a:p>
          <a:p>
            <a:r>
              <a:rPr lang="ru-RU" sz="1400" dirty="0" smtClean="0"/>
              <a:t>Кол-во обученных слушателей за 2024 г.  - 1688 чел.</a:t>
            </a:r>
            <a:endParaRPr lang="ru-RU" sz="1400" dirty="0"/>
          </a:p>
        </p:txBody>
      </p:sp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-1" r="6967" b="34980"/>
          <a:stretch/>
        </p:blipFill>
        <p:spPr bwMode="auto">
          <a:xfrm>
            <a:off x="4850130" y="3674585"/>
            <a:ext cx="749300" cy="7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32280" y="280440"/>
            <a:ext cx="7397280" cy="2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470" b="1" strike="noStrike" spc="-1">
                <a:solidFill>
                  <a:srgbClr val="333333"/>
                </a:solidFill>
                <a:latin typeface="Arial"/>
                <a:ea typeface="DejaVu Sans"/>
              </a:rPr>
              <a:t>Программы повышения квалификации академии в области спектрометрии, дозиметрии  и радиометрии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sldNum" idx="73"/>
          </p:nvPr>
        </p:nvSpPr>
        <p:spPr>
          <a:xfrm>
            <a:off x="8169120" y="4891320"/>
            <a:ext cx="646200" cy="12132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80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AC4CCB1-0447-4D5B-BBCD-83AB8FB34199}" type="slidenum">
              <a:rPr lang="ru-RU" sz="800" b="0" strike="noStrike" spc="-1">
                <a:solidFill>
                  <a:srgbClr val="333333"/>
                </a:solidFill>
                <a:latin typeface="Arial"/>
                <a:ea typeface="DejaVu Sans"/>
              </a:rPr>
              <a:t>21</a:t>
            </a:fld>
            <a:endParaRPr lang="ru-RU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80" name="Таблица 4"/>
          <p:cNvGraphicFramePr/>
          <p:nvPr>
            <p:extLst>
              <p:ext uri="{D42A27DB-BD31-4B8C-83A1-F6EECF244321}">
                <p14:modId xmlns:p14="http://schemas.microsoft.com/office/powerpoint/2010/main" val="25677215"/>
              </p:ext>
            </p:extLst>
          </p:nvPr>
        </p:nvGraphicFramePr>
        <p:xfrm>
          <a:off x="612360" y="915120"/>
          <a:ext cx="8061840" cy="3337560"/>
        </p:xfrm>
        <a:graphic>
          <a:graphicData uri="http://schemas.openxmlformats.org/drawingml/2006/table">
            <a:tbl>
              <a:tblPr/>
              <a:tblGrid>
                <a:gridCol w="92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Код курса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Наименование учебной программы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Количество часов обучения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221.25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Методы и средства радиационного и дозиметрического контроля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Очно, 40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221.26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Современные методы и средства спектрометрических измерений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Очно, 40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NSimSun"/>
                        </a:rPr>
                        <a:t>221.27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NSimSun"/>
                        </a:rPr>
                        <a:t>Современные методы обработки данных спектрометрических измерений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Очно, 32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221.28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Подготовка экспертов в области гамма-спектрометрических измерений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Очная, 72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221.29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Современные методы и средства жидкосцинтилляционной спектрометрии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Очно, 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640" marR="17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221.30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920" marR="349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NSimSun"/>
                        </a:rPr>
                        <a:t>Производственный радиационный контроль первичного сырья, металлоизделий, строительных материалов, металлолома, отходов производства и потребления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920" marR="3492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Очно, 24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920" marR="3492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221.31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920" marR="349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NSimSun"/>
                        </a:rPr>
                        <a:t>Радиационный контроль, контроль взрывобезопасности лома черных и цветных металлов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920" marR="349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Arial"/>
                          <a:ea typeface="NSimSun"/>
                        </a:rPr>
                        <a:t>Очно,  24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920" marR="349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470" b="1" strike="noStrike" spc="-1">
                <a:solidFill>
                  <a:srgbClr val="333333"/>
                </a:solidFill>
                <a:latin typeface="Arial"/>
                <a:ea typeface="DejaVu Sans"/>
              </a:rPr>
              <a:t>Программы повышения квалификации академии в области спектрометрии, дозиметрии  и радиометрии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424B637F-F852-4CE4-B5F0-59F547F778EA}" type="slidenum">
              <a:t>22</a:t>
            </a:fld>
            <a:endParaRPr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6562"/>
              </p:ext>
            </p:extLst>
          </p:nvPr>
        </p:nvGraphicFramePr>
        <p:xfrm>
          <a:off x="609600" y="936171"/>
          <a:ext cx="8076480" cy="385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3700" y="2125319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Всего повысили квалификацию </a:t>
            </a:r>
          </a:p>
          <a:p>
            <a:r>
              <a:rPr lang="ru-RU" sz="1600" dirty="0" smtClean="0"/>
              <a:t>в 2025 году – 129 человек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520" cy="39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Учебная лаборатория радиационного контроля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Рисунок 4"/>
          <p:cNvSpPr/>
          <p:nvPr/>
        </p:nvSpPr>
        <p:spPr>
          <a:xfrm>
            <a:off x="741960" y="724320"/>
            <a:ext cx="3710160" cy="208836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3" name="Рисунок 6"/>
          <p:cNvSpPr/>
          <p:nvPr/>
        </p:nvSpPr>
        <p:spPr>
          <a:xfrm>
            <a:off x="4759200" y="724320"/>
            <a:ext cx="3710160" cy="20883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4" name="Рисунок 8"/>
          <p:cNvSpPr/>
          <p:nvPr/>
        </p:nvSpPr>
        <p:spPr>
          <a:xfrm>
            <a:off x="741960" y="2921040"/>
            <a:ext cx="3710160" cy="208836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Рисунок 10"/>
          <p:cNvSpPr/>
          <p:nvPr/>
        </p:nvSpPr>
        <p:spPr>
          <a:xfrm>
            <a:off x="4759200" y="2921040"/>
            <a:ext cx="3710160" cy="2088360"/>
          </a:xfrm>
          <a:prstGeom prst="roundRect">
            <a:avLst>
              <a:gd name="adj" fmla="val 16667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44A9367-642B-4D95-BA44-26903488D13A}" type="slidenum"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7226280" cy="42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  <a:ea typeface="DejaVu Sans"/>
              </a:rPr>
              <a:t>Программный комплекс GammaLab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7" name="Picture 2" descr="GammaLab"/>
          <p:cNvPicPr/>
          <p:nvPr/>
        </p:nvPicPr>
        <p:blipFill>
          <a:blip r:embed="rId2"/>
          <a:stretch/>
        </p:blipFill>
        <p:spPr>
          <a:xfrm>
            <a:off x="391320" y="773640"/>
            <a:ext cx="3935880" cy="2833560"/>
          </a:xfrm>
          <a:prstGeom prst="rect">
            <a:avLst/>
          </a:prstGeom>
          <a:ln w="0">
            <a:noFill/>
          </a:ln>
        </p:spPr>
      </p:pic>
      <p:sp>
        <p:nvSpPr>
          <p:cNvPr id="688" name="TextBox 6"/>
          <p:cNvSpPr/>
          <p:nvPr/>
        </p:nvSpPr>
        <p:spPr>
          <a:xfrm>
            <a:off x="4442400" y="1153440"/>
            <a:ext cx="4571280" cy="341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предназначен для имитации процесса измерения источников гамма-излучения с помощью полупроводниковых и сцинтилляционных спектрометров.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Электронный тренажер-эмулятор виртуальной лаборатории GammaLab может использоваться для обучения работе со спектрометрами с полупроводниковыми детекторами на базе HPGe и сцинтилляционными на основе кристаллов NaI(Tl) и LaBr</a:t>
            </a:r>
            <a:r>
              <a:rPr lang="ru-RU" sz="1800" b="0" strike="noStrike" spc="-1" baseline="-25000">
                <a:solidFill>
                  <a:schemeClr val="dk1"/>
                </a:solidFill>
                <a:latin typeface="Arial"/>
                <a:ea typeface="DejaVu Sans"/>
              </a:rPr>
              <a:t>3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(Cl</a:t>
            </a:r>
            <a:r>
              <a:rPr lang="ru-RU" sz="1800" b="0" strike="noStrike" spc="-1" baseline="-25000">
                <a:solidFill>
                  <a:schemeClr val="dk1"/>
                </a:solidFill>
                <a:latin typeface="Arial"/>
                <a:ea typeface="DejaVu Sans"/>
              </a:rPr>
              <a:t>3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).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Рисунок 7"/>
          <p:cNvSpPr/>
          <p:nvPr/>
        </p:nvSpPr>
        <p:spPr>
          <a:xfrm>
            <a:off x="1092600" y="3286800"/>
            <a:ext cx="2714760" cy="165564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90" name="Рисунок 9"/>
          <p:cNvPicPr/>
          <p:nvPr/>
        </p:nvPicPr>
        <p:blipFill>
          <a:blip r:embed="rId4"/>
          <a:stretch/>
        </p:blipFill>
        <p:spPr>
          <a:xfrm>
            <a:off x="5377320" y="416520"/>
            <a:ext cx="1647000" cy="656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AF5EC11-E234-49E3-BC6C-A2292A46E0BD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96410"/>
            <a:ext cx="8229240" cy="612300"/>
          </a:xfrm>
        </p:spPr>
        <p:txBody>
          <a:bodyPr/>
          <a:lstStyle/>
          <a:p>
            <a:r>
              <a:rPr lang="ru-RU" sz="2400" dirty="0" smtClean="0"/>
              <a:t>Оборудование учебной лаборатории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586080" y="1170709"/>
            <a:ext cx="8229240" cy="334491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Гамма - бета - альфа спектрометр - радиометр МКГБ-01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Дозиметр-радиометр МКС-АТ1117М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Дозиметр-радиометр МКС-АТ1125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Дозиметр индивидуальный ДКГ-АТ2503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Дозиметр индивидуальный</a:t>
            </a:r>
            <a:r>
              <a:rPr lang="en-US" sz="1800" dirty="0" smtClean="0"/>
              <a:t> </a:t>
            </a:r>
            <a:r>
              <a:rPr lang="ru-RU" sz="1800" dirty="0" smtClean="0"/>
              <a:t>ДКГ-</a:t>
            </a:r>
            <a:r>
              <a:rPr lang="en-US" sz="1800" dirty="0" smtClean="0"/>
              <a:t>PM1621M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Дозиметр индивидуальный гамма-нейтронного излучения </a:t>
            </a:r>
            <a:r>
              <a:rPr lang="sv-SE" sz="1800" dirty="0" smtClean="0"/>
              <a:t>EPD-N2 </a:t>
            </a:r>
            <a:r>
              <a:rPr lang="ru-RU" sz="1800" dirty="0" smtClean="0"/>
              <a:t>(</a:t>
            </a:r>
            <a:r>
              <a:rPr lang="en-US" sz="1800" dirty="0" smtClean="0"/>
              <a:t>Thermo Fisher Scientific)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В 2025 году ожидается поставка спектрометра  МКС-АТ6102, дозиметра-радиометра МКС-17Д «Зяблик», дозиметра гамма-излучения индивидуального </a:t>
            </a:r>
            <a:r>
              <a:rPr lang="ru-RU" sz="1800" dirty="0" smtClean="0"/>
              <a:t>ДКГ-05Д </a:t>
            </a:r>
            <a:endParaRPr lang="ru-RU" sz="1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Планируется </a:t>
            </a:r>
            <a:r>
              <a:rPr lang="ru-RU" sz="1800" dirty="0"/>
              <a:t>продолжение закупок оборудования для пополнения учебно-материальной базы Академии в 2026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BE3237CE-244E-453F-B1AF-70D6DC80D00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extBox 4"/>
          <p:cNvSpPr/>
          <p:nvPr/>
        </p:nvSpPr>
        <p:spPr>
          <a:xfrm>
            <a:off x="390960" y="970200"/>
            <a:ext cx="829476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Сотрудники Радиевого института им.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Arial"/>
                <a:ea typeface="DejaVu Sans"/>
              </a:rPr>
              <a:t>Хлопина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•	Васильев Сергей Константинович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•	Пахомов Сергей Аркадьевич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•	Степанов Андрей Владимирович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endParaRPr lang="ru-RU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Arial"/>
                <a:ea typeface="DejaVu Sans"/>
              </a:rPr>
              <a:t>ВНИИМ </a:t>
            </a: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им Д. И. Менделеева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1440" indent="-18432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Arial"/>
                <a:ea typeface="DejaVu Sans"/>
              </a:rPr>
              <a:t>Сэпман</a:t>
            </a: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 Сергей Владимирович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54144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Сотрудники ООО «ЛСРМ»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indent="-18432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  Юрьева Юлия Владимировна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indent="-18432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  Ковальский Евгений Анатольевич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57120" indent="-18432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4144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  <a:ea typeface="DejaVu Sans"/>
              </a:rPr>
              <a:t>  Пономаренко Роман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Arial"/>
                <a:ea typeface="DejaVu Sans"/>
              </a:rPr>
              <a:t>Андреевич</a:t>
            </a:r>
            <a:endParaRPr lang="en-US" sz="1800" b="0" strike="noStrike" spc="-1" dirty="0" smtClean="0">
              <a:solidFill>
                <a:schemeClr val="dk1"/>
              </a:solidFill>
              <a:latin typeface="Arial"/>
              <a:ea typeface="DejaVu Sans"/>
            </a:endParaRPr>
          </a:p>
          <a:p>
            <a:pPr marL="357120" indent="-18432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41440" algn="l"/>
              </a:tabLst>
            </a:pPr>
            <a:r>
              <a:rPr lang="ru-RU" spc="-1" dirty="0" smtClean="0">
                <a:solidFill>
                  <a:schemeClr val="dk1"/>
                </a:solidFill>
                <a:latin typeface="Arial"/>
                <a:ea typeface="DejaVu Sans"/>
              </a:rPr>
              <a:t>  Корчагин Павел Анатольевич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520" cy="4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  <a:ea typeface="DejaVu Sans"/>
              </a:rPr>
              <a:t>Наши преподаватели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5" name="Рисунок 6"/>
          <p:cNvPicPr/>
          <p:nvPr/>
        </p:nvPicPr>
        <p:blipFill>
          <a:blip r:embed="rId2"/>
          <a:stretch/>
        </p:blipFill>
        <p:spPr>
          <a:xfrm>
            <a:off x="6430680" y="970200"/>
            <a:ext cx="1305000" cy="1438920"/>
          </a:xfrm>
          <a:prstGeom prst="rect">
            <a:avLst/>
          </a:prstGeom>
          <a:ln w="0">
            <a:noFill/>
          </a:ln>
        </p:spPr>
      </p:pic>
      <p:pic>
        <p:nvPicPr>
          <p:cNvPr id="696" name="Рисунок 9"/>
          <p:cNvPicPr/>
          <p:nvPr/>
        </p:nvPicPr>
        <p:blipFill>
          <a:blip r:embed="rId3"/>
          <a:stretch/>
        </p:blipFill>
        <p:spPr>
          <a:xfrm>
            <a:off x="6668280" y="2516040"/>
            <a:ext cx="951840" cy="951840"/>
          </a:xfrm>
          <a:prstGeom prst="rect">
            <a:avLst/>
          </a:prstGeom>
          <a:ln w="0">
            <a:noFill/>
          </a:ln>
        </p:spPr>
      </p:pic>
      <p:pic>
        <p:nvPicPr>
          <p:cNvPr id="697" name="Рисунок 10"/>
          <p:cNvPicPr/>
          <p:nvPr/>
        </p:nvPicPr>
        <p:blipFill>
          <a:blip r:embed="rId4"/>
          <a:stretch/>
        </p:blipFill>
        <p:spPr>
          <a:xfrm>
            <a:off x="6320520" y="3656520"/>
            <a:ext cx="1647000" cy="656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08A5CFE9-B9EE-4FD1-887E-66652D1808EC}" type="slidenum"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extBox 4"/>
          <p:cNvSpPr/>
          <p:nvPr/>
        </p:nvSpPr>
        <p:spPr>
          <a:xfrm>
            <a:off x="592560" y="833040"/>
            <a:ext cx="47898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ООО НПП «РАДИКО»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•  Ртищев Валерий Анатольевич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•	Взоров Дмитрий Игоревич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•	Подшибякин Сергей Леопольдович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57120" defTabSz="914400">
              <a:lnSpc>
                <a:spcPct val="100000"/>
              </a:lnSpc>
              <a:tabLst>
                <a:tab pos="5414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520" cy="4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  <a:ea typeface="DejaVu Sans"/>
              </a:rPr>
              <a:t>Наши преподаватели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0" name="Рисунок 5"/>
          <p:cNvPicPr/>
          <p:nvPr/>
        </p:nvPicPr>
        <p:blipFill>
          <a:blip r:embed="rId2"/>
          <a:stretch/>
        </p:blipFill>
        <p:spPr>
          <a:xfrm>
            <a:off x="6297120" y="740880"/>
            <a:ext cx="1298880" cy="1490760"/>
          </a:xfrm>
          <a:prstGeom prst="rect">
            <a:avLst/>
          </a:prstGeom>
          <a:ln w="0">
            <a:noFill/>
          </a:ln>
        </p:spPr>
      </p:pic>
      <p:sp>
        <p:nvSpPr>
          <p:cNvPr id="701" name="TextBox 15"/>
          <p:cNvSpPr/>
          <p:nvPr/>
        </p:nvSpPr>
        <p:spPr>
          <a:xfrm>
            <a:off x="540720" y="2306880"/>
            <a:ext cx="724248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ООО «НТЦ «РАДЭК»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Шикаленко Федор Николаевич (директор)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и его сотрудники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АО «РИТВЕРЦ»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Бурьяненко Иван Владимирович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РГПУ им А.И. Герцена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Кулькова Марианна Алексеевна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2" name="Picture 8"/>
          <p:cNvPicPr/>
          <p:nvPr/>
        </p:nvPicPr>
        <p:blipFill>
          <a:blip r:embed="rId3"/>
          <a:stretch/>
        </p:blipFill>
        <p:spPr>
          <a:xfrm>
            <a:off x="6677640" y="4077000"/>
            <a:ext cx="906480" cy="88308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2"/>
          <p:cNvPicPr/>
          <p:nvPr/>
        </p:nvPicPr>
        <p:blipFill>
          <a:blip r:embed="rId4"/>
          <a:stretch/>
        </p:blipFill>
        <p:spPr>
          <a:xfrm>
            <a:off x="6003360" y="2454480"/>
            <a:ext cx="2136240" cy="65664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6"/>
          <p:cNvPicPr/>
          <p:nvPr/>
        </p:nvPicPr>
        <p:blipFill>
          <a:blip r:embed="rId5"/>
          <a:stretch/>
        </p:blipFill>
        <p:spPr>
          <a:xfrm>
            <a:off x="5926320" y="3431880"/>
            <a:ext cx="2040840" cy="575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50F57FA6-C863-4550-96D2-29E21C44DFA2}" type="slidenum"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object 3"/>
          <p:cNvSpPr/>
          <p:nvPr/>
        </p:nvSpPr>
        <p:spPr>
          <a:xfrm>
            <a:off x="6573960" y="-25920"/>
            <a:ext cx="2569320" cy="5103360"/>
          </a:xfrm>
          <a:custGeom>
            <a:avLst/>
            <a:gdLst>
              <a:gd name="textAreaLeft" fmla="*/ 0 w 2569320"/>
              <a:gd name="textAreaRight" fmla="*/ 2570040 w 2569320"/>
              <a:gd name="textAreaTop" fmla="*/ 0 h 5103360"/>
              <a:gd name="textAreaBottom" fmla="*/ 5104080 h 5103360"/>
            </a:gdLst>
            <a:ahLst/>
            <a:cxnLst/>
            <a:rect l="textAreaLeft" t="textAreaTop" r="textAreaRight" b="textAreaBottom"/>
            <a:pathLst>
              <a:path w="2952115" h="5143500">
                <a:moveTo>
                  <a:pt x="2951988" y="0"/>
                </a:moveTo>
                <a:lnTo>
                  <a:pt x="0" y="0"/>
                </a:lnTo>
                <a:lnTo>
                  <a:pt x="0" y="5143500"/>
                </a:lnTo>
                <a:lnTo>
                  <a:pt x="2951988" y="5143500"/>
                </a:lnTo>
                <a:lnTo>
                  <a:pt x="2951988" y="0"/>
                </a:lnTo>
                <a:close/>
              </a:path>
            </a:pathLst>
          </a:custGeom>
          <a:solidFill>
            <a:srgbClr val="275FA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pic>
        <p:nvPicPr>
          <p:cNvPr id="710" name="object 6"/>
          <p:cNvPicPr/>
          <p:nvPr/>
        </p:nvPicPr>
        <p:blipFill>
          <a:blip r:embed="rId2"/>
          <a:stretch/>
        </p:blipFill>
        <p:spPr>
          <a:xfrm>
            <a:off x="7043400" y="2743200"/>
            <a:ext cx="1639440" cy="2204280"/>
          </a:xfrm>
          <a:prstGeom prst="rect">
            <a:avLst/>
          </a:prstGeom>
          <a:ln w="0">
            <a:noFill/>
          </a:ln>
        </p:spPr>
      </p:pic>
      <p:pic>
        <p:nvPicPr>
          <p:cNvPr id="711" name="object 7"/>
          <p:cNvPicPr/>
          <p:nvPr/>
        </p:nvPicPr>
        <p:blipFill>
          <a:blip r:embed="rId3"/>
          <a:stretch/>
        </p:blipFill>
        <p:spPr>
          <a:xfrm>
            <a:off x="7025040" y="93240"/>
            <a:ext cx="1667160" cy="2245320"/>
          </a:xfrm>
          <a:prstGeom prst="rect">
            <a:avLst/>
          </a:prstGeom>
          <a:ln w="0">
            <a:noFill/>
          </a:ln>
        </p:spPr>
      </p:pic>
      <p:pic>
        <p:nvPicPr>
          <p:cNvPr id="712" name="object 11"/>
          <p:cNvPicPr/>
          <p:nvPr/>
        </p:nvPicPr>
        <p:blipFill>
          <a:blip r:embed="rId4"/>
          <a:stretch/>
        </p:blipFill>
        <p:spPr>
          <a:xfrm>
            <a:off x="2453040" y="2710800"/>
            <a:ext cx="2118240" cy="1178280"/>
          </a:xfrm>
          <a:prstGeom prst="rect">
            <a:avLst/>
          </a:prstGeom>
          <a:ln w="0">
            <a:noFill/>
          </a:ln>
        </p:spPr>
      </p:pic>
      <p:pic>
        <p:nvPicPr>
          <p:cNvPr id="713" name="object 12"/>
          <p:cNvPicPr/>
          <p:nvPr/>
        </p:nvPicPr>
        <p:blipFill>
          <a:blip r:embed="rId5"/>
          <a:stretch/>
        </p:blipFill>
        <p:spPr>
          <a:xfrm>
            <a:off x="356760" y="1205640"/>
            <a:ext cx="1891440" cy="1178280"/>
          </a:xfrm>
          <a:prstGeom prst="rect">
            <a:avLst/>
          </a:prstGeom>
          <a:ln w="0">
            <a:noFill/>
          </a:ln>
        </p:spPr>
      </p:pic>
      <p:pic>
        <p:nvPicPr>
          <p:cNvPr id="714" name="object 13"/>
          <p:cNvPicPr/>
          <p:nvPr/>
        </p:nvPicPr>
        <p:blipFill>
          <a:blip r:embed="rId6"/>
          <a:srcRect r="-16800"/>
          <a:stretch/>
        </p:blipFill>
        <p:spPr>
          <a:xfrm>
            <a:off x="4732920" y="1176120"/>
            <a:ext cx="2005920" cy="1229760"/>
          </a:xfrm>
          <a:prstGeom prst="rect">
            <a:avLst/>
          </a:prstGeom>
          <a:ln w="0">
            <a:noFill/>
          </a:ln>
        </p:spPr>
      </p:pic>
      <p:pic>
        <p:nvPicPr>
          <p:cNvPr id="715" name="object 15"/>
          <p:cNvPicPr/>
          <p:nvPr/>
        </p:nvPicPr>
        <p:blipFill>
          <a:blip r:embed="rId7"/>
          <a:stretch/>
        </p:blipFill>
        <p:spPr>
          <a:xfrm>
            <a:off x="4732920" y="2711880"/>
            <a:ext cx="1697760" cy="1177560"/>
          </a:xfrm>
          <a:prstGeom prst="rect">
            <a:avLst/>
          </a:prstGeom>
          <a:ln w="0">
            <a:noFill/>
          </a:ln>
        </p:spPr>
      </p:pic>
      <p:pic>
        <p:nvPicPr>
          <p:cNvPr id="716" name="object 16"/>
          <p:cNvPicPr/>
          <p:nvPr/>
        </p:nvPicPr>
        <p:blipFill>
          <a:blip r:embed="rId8"/>
          <a:stretch/>
        </p:blipFill>
        <p:spPr>
          <a:xfrm>
            <a:off x="356760" y="2711880"/>
            <a:ext cx="1962720" cy="1178280"/>
          </a:xfrm>
          <a:prstGeom prst="rect">
            <a:avLst/>
          </a:prstGeom>
          <a:ln w="0">
            <a:noFill/>
          </a:ln>
        </p:spPr>
      </p:pic>
      <p:sp>
        <p:nvSpPr>
          <p:cNvPr id="717" name="object 17"/>
          <p:cNvSpPr/>
          <p:nvPr/>
        </p:nvSpPr>
        <p:spPr>
          <a:xfrm>
            <a:off x="1769040" y="4030920"/>
            <a:ext cx="4567680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Прачечная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самообслуживания,</a:t>
            </a:r>
            <a:r>
              <a:rPr lang="ru-RU" sz="1200" b="0" strike="noStrike" spc="9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настольный</a:t>
            </a:r>
            <a:r>
              <a:rPr lang="ru-RU" sz="1200" b="0" strike="noStrike" spc="-32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теннис,</a:t>
            </a:r>
            <a:r>
              <a:rPr lang="ru-RU" sz="1200" b="0" strike="noStrike" spc="-26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камера</a:t>
            </a:r>
            <a:r>
              <a:rPr lang="ru-RU" sz="1200" b="0" strike="noStrike" spc="35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хранения</a:t>
            </a:r>
            <a:r>
              <a:rPr lang="ru-RU" sz="1200" b="0" strike="noStrike" spc="15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багажа,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спортивный</a:t>
            </a:r>
            <a:r>
              <a:rPr lang="ru-RU" sz="1200" b="0" strike="noStrike" spc="-26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зал,</a:t>
            </a:r>
            <a:r>
              <a:rPr lang="ru-RU" sz="1200" b="0" strike="noStrike" spc="-2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кухня</a:t>
            </a:r>
            <a:r>
              <a:rPr lang="ru-RU" sz="1200" b="0" strike="noStrike" spc="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для</a:t>
            </a:r>
            <a:r>
              <a:rPr lang="ru-RU" sz="1200" b="0" strike="noStrike" spc="-26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приготовления</a:t>
            </a:r>
            <a:r>
              <a:rPr lang="ru-RU" sz="1200" b="0" strike="noStrike" spc="-7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пищи.</a:t>
            </a:r>
            <a:r>
              <a:rPr lang="ru-RU" sz="1200" b="0" strike="noStrike" spc="9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На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 территории</a:t>
            </a:r>
            <a:r>
              <a:rPr lang="ru-RU" sz="1200" b="0" strike="noStrike" spc="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есть</a:t>
            </a:r>
            <a:r>
              <a:rPr lang="ru-RU" sz="1200" b="0" strike="noStrike" spc="-26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кафе,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парковка,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бесплатный</a:t>
            </a:r>
            <a:r>
              <a:rPr lang="ru-RU" sz="1200" b="0" strike="noStrike" spc="-4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вай-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фай.</a:t>
            </a:r>
            <a:r>
              <a:rPr lang="ru-RU" sz="1200" b="0" strike="noStrike" spc="-2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В</a:t>
            </a:r>
            <a:r>
              <a:rPr lang="ru-RU" sz="1200" b="0" strike="noStrike" spc="-32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номерах</a:t>
            </a:r>
            <a:r>
              <a:rPr lang="ru-RU" sz="1200" b="0" strike="noStrike" spc="-15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система</a:t>
            </a:r>
            <a:r>
              <a:rPr lang="ru-RU" sz="1200" b="0" strike="noStrike" spc="-46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электронных</a:t>
            </a:r>
            <a:r>
              <a:rPr lang="ru-RU" sz="1200" b="0" strike="noStrike" spc="-4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Arial"/>
                <a:ea typeface="DejaVu Sans"/>
              </a:rPr>
              <a:t>замков,</a:t>
            </a:r>
            <a:r>
              <a:rPr lang="ru-RU" sz="1200" b="0" strike="noStrike" spc="-41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2">
                <a:solidFill>
                  <a:schemeClr val="dk1"/>
                </a:solidFill>
                <a:latin typeface="Arial"/>
                <a:ea typeface="DejaVu Sans"/>
              </a:rPr>
              <a:t>сейфы.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object 19"/>
          <p:cNvSpPr/>
          <p:nvPr/>
        </p:nvSpPr>
        <p:spPr>
          <a:xfrm>
            <a:off x="6670800" y="2424960"/>
            <a:ext cx="247248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845640" indent="-833760" defTabSz="9144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900" b="0" strike="noStrike" spc="-12">
                <a:solidFill>
                  <a:srgbClr val="FFFFFF"/>
                </a:solidFill>
                <a:latin typeface="Calibri"/>
                <a:ea typeface="DejaVu Sans"/>
              </a:rPr>
              <a:t>Свидетельство</a:t>
            </a:r>
            <a:r>
              <a:rPr lang="ru-RU" sz="900" b="0" strike="noStrike" spc="7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9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</a:t>
            </a:r>
            <a:r>
              <a:rPr lang="ru-RU" sz="900" b="0" strike="noStrike" spc="4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900" b="0" strike="noStrike" spc="-12">
                <a:solidFill>
                  <a:srgbClr val="FFFFFF"/>
                </a:solidFill>
                <a:latin typeface="Calibri"/>
                <a:ea typeface="DejaVu Sans"/>
              </a:rPr>
              <a:t>присвоении</a:t>
            </a:r>
            <a:r>
              <a:rPr lang="ru-RU" sz="900" b="0" strike="noStrike" spc="-7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900" b="0" strike="noStrike" spc="-12">
                <a:solidFill>
                  <a:srgbClr val="FFFFFF"/>
                </a:solidFill>
                <a:latin typeface="Calibri"/>
                <a:ea typeface="DejaVu Sans"/>
              </a:rPr>
              <a:t>категории</a:t>
            </a:r>
            <a:r>
              <a:rPr lang="ru-RU" sz="900" b="0" strike="noStrike" spc="29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900" b="0" strike="noStrike" spc="-12">
                <a:solidFill>
                  <a:srgbClr val="FFFFFF"/>
                </a:solidFill>
                <a:latin typeface="Calibri"/>
                <a:ea typeface="DejaVu Sans"/>
              </a:rPr>
              <a:t>гостинице</a:t>
            </a:r>
            <a:r>
              <a:rPr lang="ru-RU" sz="900" b="0" strike="noStrike" spc="494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900" b="0" strike="noStrike" spc="-12">
                <a:solidFill>
                  <a:srgbClr val="FFFFFF"/>
                </a:solidFill>
                <a:latin typeface="Calibri"/>
                <a:ea typeface="DejaVu Sans"/>
              </a:rPr>
              <a:t>(Орбиталь</a:t>
            </a:r>
            <a:r>
              <a:rPr lang="ru-RU" sz="900" b="0" strike="noStrike" spc="35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9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СП</a:t>
            </a:r>
            <a:r>
              <a:rPr lang="ru-RU" sz="900" b="0" strike="noStrike" spc="-26">
                <a:solidFill>
                  <a:srgbClr val="FFFFFF"/>
                </a:solidFill>
                <a:latin typeface="Calibri"/>
                <a:ea typeface="DejaVu Sans"/>
              </a:rPr>
              <a:t>б)</a:t>
            </a:r>
            <a:endParaRPr lang="ru-RU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347040" y="-12600"/>
            <a:ext cx="5065920" cy="997920"/>
          </a:xfrm>
          <a:prstGeom prst="rect">
            <a:avLst/>
          </a:prstGeom>
          <a:noFill/>
          <a:ln w="0">
            <a:noFill/>
          </a:ln>
        </p:spPr>
        <p:txBody>
          <a:bodyPr lIns="0" tIns="138600" rIns="0" bIns="0" anchor="ctr">
            <a:noAutofit/>
          </a:bodyPr>
          <a:lstStyle/>
          <a:p>
            <a:pPr marL="12600" indent="0" defTabSz="914400">
              <a:lnSpc>
                <a:spcPct val="100000"/>
              </a:lnSpc>
              <a:spcBef>
                <a:spcPts val="1091"/>
              </a:spcBef>
              <a:buNone/>
              <a:tabLst>
                <a:tab pos="0" algn="l"/>
              </a:tabLst>
            </a:pPr>
            <a:r>
              <a:rPr lang="ru-RU" sz="2500" b="1" strike="noStrike" spc="-1">
                <a:solidFill>
                  <a:srgbClr val="003174"/>
                </a:solidFill>
                <a:latin typeface="Tahoma"/>
                <a:ea typeface="DejaVu Sans"/>
              </a:rPr>
              <a:t>Гостиничная</a:t>
            </a:r>
            <a:r>
              <a:rPr lang="ru-RU" sz="2500" b="1" strike="noStrike" spc="-66">
                <a:solidFill>
                  <a:srgbClr val="003174"/>
                </a:solidFill>
                <a:latin typeface="Tahoma"/>
                <a:ea typeface="DejaVu Sans"/>
              </a:rPr>
              <a:t> </a:t>
            </a:r>
            <a:r>
              <a:rPr lang="ru-RU" sz="2500" b="1" strike="noStrike" spc="-1">
                <a:solidFill>
                  <a:srgbClr val="003174"/>
                </a:solidFill>
                <a:latin typeface="Tahoma"/>
                <a:ea typeface="DejaVu Sans"/>
              </a:rPr>
              <a:t>сеть</a:t>
            </a:r>
            <a:r>
              <a:rPr lang="ru-RU" sz="2500" b="1" strike="noStrike" spc="-66">
                <a:solidFill>
                  <a:srgbClr val="003174"/>
                </a:solidFill>
                <a:latin typeface="Tahoma"/>
                <a:ea typeface="DejaVu Sans"/>
              </a:rPr>
              <a:t> </a:t>
            </a:r>
            <a:r>
              <a:rPr lang="ru-RU" sz="2500" b="1" strike="noStrike" spc="-12">
                <a:solidFill>
                  <a:srgbClr val="003174"/>
                </a:solidFill>
                <a:latin typeface="Tahoma"/>
                <a:ea typeface="DejaVu Sans"/>
              </a:rPr>
              <a:t>«Орбиталь»</a:t>
            </a:r>
            <a:endParaRPr lang="ru-RU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object 23"/>
          <p:cNvSpPr/>
          <p:nvPr/>
        </p:nvSpPr>
        <p:spPr>
          <a:xfrm>
            <a:off x="356760" y="889200"/>
            <a:ext cx="1655640" cy="22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21">
                <a:solidFill>
                  <a:srgbClr val="585858"/>
                </a:solidFill>
                <a:latin typeface="Arial"/>
                <a:ea typeface="DejaVu Sans"/>
              </a:rPr>
              <a:t>Санкт-Петербург: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object 24"/>
          <p:cNvSpPr/>
          <p:nvPr/>
        </p:nvSpPr>
        <p:spPr>
          <a:xfrm>
            <a:off x="380160" y="4166280"/>
            <a:ext cx="1163160" cy="87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9960" defTabSz="914400">
              <a:lnSpc>
                <a:spcPts val="2744"/>
              </a:lnSpc>
              <a:spcBef>
                <a:spcPts val="99"/>
              </a:spcBef>
              <a:tabLst>
                <a:tab pos="689040" algn="l"/>
              </a:tabLst>
            </a:pPr>
            <a:r>
              <a:rPr lang="ru-RU" sz="2400" b="1" strike="noStrike" spc="-26">
                <a:solidFill>
                  <a:srgbClr val="2964B5"/>
                </a:solidFill>
                <a:latin typeface="Calibri"/>
                <a:ea typeface="DejaVu Sans"/>
              </a:rPr>
              <a:t>149</a:t>
            </a:r>
            <a:r>
              <a:rPr lang="ru-RU" sz="2400" b="1" strike="noStrike" spc="-1">
                <a:solidFill>
                  <a:srgbClr val="2964B5"/>
                </a:solidFill>
                <a:latin typeface="Calibri"/>
                <a:ea typeface="DejaVu Sans"/>
              </a:rPr>
              <a:t>	</a:t>
            </a:r>
            <a:r>
              <a:rPr lang="ru-RU" sz="2400" b="1" strike="noStrike" spc="-26">
                <a:solidFill>
                  <a:srgbClr val="2964B5"/>
                </a:solidFill>
                <a:latin typeface="Calibri"/>
                <a:ea typeface="DejaVu Sans"/>
              </a:rPr>
              <a:t>270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ts val="1304"/>
              </a:lnSpc>
              <a:tabLst>
                <a:tab pos="802080" algn="l"/>
              </a:tabLst>
            </a:pPr>
            <a:r>
              <a:rPr lang="ru-RU" sz="1200" b="1" strike="noStrike" spc="-12">
                <a:solidFill>
                  <a:srgbClr val="404040"/>
                </a:solidFill>
                <a:latin typeface="Calibri"/>
                <a:ea typeface="DejaVu Sans"/>
              </a:rPr>
              <a:t>номеров</a:t>
            </a:r>
            <a:r>
              <a:rPr lang="ru-RU" sz="1200" b="1" strike="noStrike" spc="-1">
                <a:solidFill>
                  <a:srgbClr val="404040"/>
                </a:solidFill>
                <a:latin typeface="Calibri"/>
                <a:ea typeface="DejaVu Sans"/>
              </a:rPr>
              <a:t>	</a:t>
            </a:r>
            <a:r>
              <a:rPr lang="ru-RU" sz="1200" b="1" strike="noStrike" spc="-21">
                <a:solidFill>
                  <a:srgbClr val="404040"/>
                </a:solidFill>
                <a:latin typeface="Calibri"/>
                <a:ea typeface="DejaVu Sans"/>
              </a:rPr>
              <a:t>мест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sldNum" idx="75"/>
          </p:nvPr>
        </p:nvSpPr>
        <p:spPr>
          <a:xfrm>
            <a:off x="8169120" y="3461400"/>
            <a:ext cx="646200" cy="298548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marL="50040" indent="0" algn="r" defTabSz="914400">
              <a:lnSpc>
                <a:spcPts val="1046"/>
              </a:lnSpc>
              <a:buNone/>
              <a:tabLst>
                <a:tab pos="0" algn="l"/>
              </a:tabLst>
              <a:defRPr lang="ru-RU" sz="1000" b="0" strike="noStrike" spc="-26">
                <a:solidFill>
                  <a:srgbClr val="2E2E2E"/>
                </a:solidFill>
                <a:latin typeface="Calibri"/>
                <a:ea typeface="DejaVu Sans"/>
              </a:defRPr>
            </a:lvl1pPr>
          </a:lstStyle>
          <a:p>
            <a:pPr marL="50040" indent="0" algn="r" defTabSz="914400">
              <a:lnSpc>
                <a:spcPts val="1046"/>
              </a:lnSpc>
              <a:buNone/>
              <a:tabLst>
                <a:tab pos="0" algn="l"/>
              </a:tabLst>
            </a:pPr>
            <a:fld id="{E8C30A1A-CF7E-4084-BF65-6B5621712C3B}" type="slidenum">
              <a:rPr lang="ru-RU" sz="1000" b="0" strike="noStrike" spc="-26">
                <a:solidFill>
                  <a:srgbClr val="2E2E2E"/>
                </a:solidFill>
                <a:latin typeface="Calibri"/>
                <a:ea typeface="DejaVu Sans"/>
              </a:rPr>
              <a:t>28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3" name="Picture 2"/>
          <p:cNvPicPr/>
          <p:nvPr/>
        </p:nvPicPr>
        <p:blipFill>
          <a:blip r:embed="rId9"/>
          <a:stretch/>
        </p:blipFill>
        <p:spPr>
          <a:xfrm>
            <a:off x="2440800" y="986760"/>
            <a:ext cx="2118240" cy="148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/>
          </p:nvPr>
        </p:nvSpPr>
        <p:spPr>
          <a:xfrm>
            <a:off x="539640" y="1476360"/>
            <a:ext cx="4859280" cy="12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ts val="378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100" b="1" strike="noStrike" spc="-1">
                <a:solidFill>
                  <a:srgbClr val="FFFFFF"/>
                </a:solidFill>
                <a:latin typeface="Arial"/>
                <a:ea typeface="Arial"/>
              </a:rPr>
              <a:t>Спасибо</a:t>
            </a:r>
            <a:endParaRPr lang="ru-RU" sz="4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378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100" b="1" strike="noStrike" spc="-1">
                <a:solidFill>
                  <a:srgbClr val="FFFFFF"/>
                </a:solidFill>
                <a:latin typeface="Arial"/>
                <a:ea typeface="Arial"/>
              </a:rPr>
              <a:t>за внимание</a:t>
            </a:r>
            <a:endParaRPr lang="ru-RU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539640" y="4488480"/>
            <a:ext cx="4859280" cy="22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050" b="1" strike="noStrike" spc="-1">
                <a:solidFill>
                  <a:srgbClr val="FFFFFF"/>
                </a:solidFill>
                <a:latin typeface="Arial"/>
                <a:ea typeface="DejaVu Sans"/>
              </a:rPr>
              <a:t>13.10.2025</a:t>
            </a:r>
            <a:r>
              <a:rPr lang="en-US" sz="1050" b="1" strike="noStrike" spc="-1">
                <a:solidFill>
                  <a:srgbClr val="FFFFFF"/>
                </a:solidFill>
                <a:latin typeface="Arial"/>
                <a:ea typeface="DejaVu Sans"/>
              </a:rPr>
              <a:t>			     </a:t>
            </a:r>
            <a:r>
              <a:rPr lang="en-US" sz="1050" b="1" strike="noStrike" spc="-1">
                <a:solidFill>
                  <a:srgbClr val="FFFFFF"/>
                </a:solidFill>
                <a:latin typeface="Arial"/>
                <a:ea typeface="Arial"/>
              </a:rPr>
              <a:t>www.rosatomtech.ru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/>
          </p:nvPr>
        </p:nvSpPr>
        <p:spPr>
          <a:xfrm>
            <a:off x="539640" y="3537720"/>
            <a:ext cx="485928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rgbClr val="FFFFFF"/>
                </a:solidFill>
                <a:latin typeface="Arial"/>
                <a:ea typeface="Arial"/>
              </a:rPr>
              <a:t>Тел.: +7 (812) 946-68-82 вн.54-81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rgbClr val="FFFFFF"/>
                </a:solidFill>
                <a:latin typeface="Arial"/>
                <a:ea typeface="Arial"/>
              </a:rPr>
              <a:t>Моб. тел.: +7 (921) 187 41 75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100" b="0" strike="noStrike" spc="-1">
                <a:solidFill>
                  <a:srgbClr val="FFFFFF"/>
                </a:solidFill>
                <a:latin typeface="Arial"/>
                <a:ea typeface="Arial"/>
              </a:rPr>
              <a:t>E-mail: </a:t>
            </a:r>
            <a:r>
              <a:rPr lang="en-US" sz="1100" b="0" strike="noStrike" spc="-1">
                <a:solidFill>
                  <a:schemeClr val="lt1">
                    <a:lumMod val="95000"/>
                  </a:schemeClr>
                </a:solidFill>
                <a:latin typeface="Arial"/>
                <a:ea typeface="Arial"/>
              </a:rPr>
              <a:t>RNBombin@rosatom.ru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/>
          </p:nvPr>
        </p:nvSpPr>
        <p:spPr>
          <a:xfrm>
            <a:off x="539640" y="3083760"/>
            <a:ext cx="4859280" cy="22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Бомбин Роман Николаевич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5"/>
          <p:cNvSpPr>
            <a:spLocks noGrp="1"/>
          </p:cNvSpPr>
          <p:nvPr>
            <p:ph/>
          </p:nvPr>
        </p:nvSpPr>
        <p:spPr>
          <a:xfrm>
            <a:off x="539640" y="3310560"/>
            <a:ext cx="5254560" cy="29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Руководитель УМЦ «Ядерная и радиационная безопасность»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Текст 3"/>
          <p:cNvSpPr/>
          <p:nvPr/>
        </p:nvSpPr>
        <p:spPr>
          <a:xfrm>
            <a:off x="4056120" y="3537720"/>
            <a:ext cx="4859280" cy="94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Рисунок 6"/>
          <p:cNvPicPr/>
          <p:nvPr/>
        </p:nvPicPr>
        <p:blipFill>
          <a:blip r:embed="rId3"/>
          <a:stretch/>
        </p:blipFill>
        <p:spPr>
          <a:xfrm>
            <a:off x="0" y="698981"/>
            <a:ext cx="4743090" cy="4446630"/>
          </a:xfrm>
          <a:prstGeom prst="rect">
            <a:avLst/>
          </a:prstGeom>
          <a:ln w="0">
            <a:noFill/>
          </a:ln>
        </p:spPr>
      </p:pic>
      <p:sp>
        <p:nvSpPr>
          <p:cNvPr id="244" name="Прямоугольник 8"/>
          <p:cNvSpPr/>
          <p:nvPr/>
        </p:nvSpPr>
        <p:spPr>
          <a:xfrm>
            <a:off x="2331720" y="505931"/>
            <a:ext cx="2829870" cy="4639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62000">
                <a:srgbClr val="FFFFFF"/>
              </a:gs>
            </a:gsLst>
            <a:lin ang="2159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 idx="4294967295"/>
          </p:nvPr>
        </p:nvSpPr>
        <p:spPr>
          <a:xfrm>
            <a:off x="440640" y="312881"/>
            <a:ext cx="6156540" cy="385830"/>
          </a:xfrm>
          <a:prstGeom prst="rect">
            <a:avLst/>
          </a:prstGeom>
          <a:noFill/>
          <a:ln w="0">
            <a:noFill/>
          </a:ln>
        </p:spPr>
        <p:txBody>
          <a:bodyPr lIns="0" tIns="27000" rIns="0" bIns="0" anchor="t">
            <a:noAutofit/>
          </a:bodyPr>
          <a:lstStyle/>
          <a:p>
            <a:pPr defTabSz="781920">
              <a:lnSpc>
                <a:spcPct val="100000"/>
              </a:lnSpc>
            </a:pPr>
            <a:r>
              <a:rPr lang="ru-RU" sz="1725" b="1" spc="-1">
                <a:solidFill>
                  <a:schemeClr val="dk1"/>
                </a:solidFill>
                <a:latin typeface="Arial"/>
                <a:ea typeface="Arial"/>
              </a:rPr>
              <a:t>Направления деятельности Академии</a:t>
            </a:r>
            <a:endParaRPr lang="ru-RU" sz="1725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6" name="TextBox 124"/>
          <p:cNvSpPr/>
          <p:nvPr/>
        </p:nvSpPr>
        <p:spPr>
          <a:xfrm>
            <a:off x="3859110" y="983291"/>
            <a:ext cx="1982340" cy="9279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Правила устройства и безопасной эксплуатации оборудования атомных энергетических установок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b="1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Ядерная и радиационная безопасность</a:t>
            </a:r>
            <a:endParaRPr lang="ru-RU" sz="825" b="1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b="1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Учет и контроль ядерных материалов</a:t>
            </a:r>
            <a:endParaRPr lang="ru-RU" sz="825" b="1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b="1" spc="-1" dirty="0" smtClean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Обращение </a:t>
            </a:r>
            <a:r>
              <a:rPr lang="ru-RU" sz="825" b="1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с РАО и ОЯТ </a:t>
            </a:r>
            <a:endParaRPr lang="ru-RU" sz="825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Box 126"/>
          <p:cNvSpPr/>
          <p:nvPr/>
        </p:nvSpPr>
        <p:spPr>
          <a:xfrm>
            <a:off x="3859110" y="3850961"/>
            <a:ext cx="1982340" cy="9033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Физическая защита и антитеррор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Техническая защита информации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Сертификация технических средств физической защиты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Аварийная готовность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Экспортный контроль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 err="1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Кибербезопасность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Box 127"/>
          <p:cNvSpPr/>
          <p:nvPr/>
        </p:nvSpPr>
        <p:spPr>
          <a:xfrm>
            <a:off x="6332580" y="925781"/>
            <a:ext cx="2372490" cy="1131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b="1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Подготовка и поддержание квалификации эксплуатационного персонала для российских и зарубежных АЭС</a:t>
            </a:r>
            <a:endParaRPr lang="ru-RU" sz="825" b="1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Подготовка и поддержание квалификации инструкторов АЭС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Подготовка и поддержание квалификации персонала </a:t>
            </a:r>
            <a:r>
              <a:rPr lang="ru-RU" sz="825" spc="-1" dirty="0" err="1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ТОиР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Подготовка персонала ядерной инфраструктуры 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Box 128"/>
          <p:cNvSpPr/>
          <p:nvPr/>
        </p:nvSpPr>
        <p:spPr>
          <a:xfrm>
            <a:off x="6323940" y="2349761"/>
            <a:ext cx="2281500" cy="1131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Развитие культуры безопасности и лидерства для обеспечения безопасности 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Оценка состояния культуры безопасности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Обеспечения профессиональной надежности персонала 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Проведение исследований и мероприятий направленных на повышение надежности и благополучия персонала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0" name="Прямая соединительная линия 131"/>
          <p:cNvCxnSpPr/>
          <p:nvPr/>
        </p:nvCxnSpPr>
        <p:spPr>
          <a:xfrm>
            <a:off x="6239970" y="891761"/>
            <a:ext cx="5670" cy="1063800"/>
          </a:xfrm>
          <a:prstGeom prst="straightConnector1">
            <a:avLst/>
          </a:prstGeom>
          <a:ln w="34925">
            <a:solidFill>
              <a:srgbClr val="6CACE4"/>
            </a:solidFill>
          </a:ln>
        </p:spPr>
      </p:cxnSp>
      <p:sp>
        <p:nvSpPr>
          <p:cNvPr id="251" name="TextBox 50"/>
          <p:cNvSpPr/>
          <p:nvPr/>
        </p:nvSpPr>
        <p:spPr>
          <a:xfrm>
            <a:off x="3888270" y="2422661"/>
            <a:ext cx="1892160" cy="9417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Промышленная безопасность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Энергетическая безопасность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Пожарная безопасность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Охрана труда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Управление качеством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Охрана окружающей среды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b="1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Метрология и спектрометрия </a:t>
            </a:r>
            <a:endParaRPr lang="ru-RU" sz="825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Box 70"/>
          <p:cNvSpPr/>
          <p:nvPr/>
        </p:nvSpPr>
        <p:spPr>
          <a:xfrm>
            <a:off x="6323940" y="3800741"/>
            <a:ext cx="2147040" cy="8648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Проектирование и сооружение ОИАЭ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Трансфер ядерного образования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Экономическая безопасность и защита активов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Сохранение критически важных знаний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lnSpc>
                <a:spcPct val="80000"/>
              </a:lnSpc>
              <a:spcAft>
                <a:spcPts val="300"/>
              </a:spcAft>
              <a:buClr>
                <a:srgbClr val="025EA1"/>
              </a:buClr>
              <a:buSzPct val="134000"/>
              <a:buFont typeface="Arial"/>
              <a:buChar char="•"/>
            </a:pPr>
            <a:r>
              <a:rPr lang="ru-RU" sz="825" spc="-1" dirty="0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</a:rPr>
              <a:t>Организации научно-технической экспертизы</a:t>
            </a:r>
            <a:endParaRPr lang="ru-RU" sz="825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3" name="Прямая соединительная линия 22"/>
          <p:cNvCxnSpPr/>
          <p:nvPr/>
        </p:nvCxnSpPr>
        <p:spPr>
          <a:xfrm>
            <a:off x="6242670" y="2360291"/>
            <a:ext cx="5670" cy="1063530"/>
          </a:xfrm>
          <a:prstGeom prst="straightConnector1">
            <a:avLst/>
          </a:prstGeom>
          <a:ln w="34925">
            <a:solidFill>
              <a:srgbClr val="6CACE4"/>
            </a:solidFill>
          </a:ln>
        </p:spPr>
      </p:cxnSp>
      <p:cxnSp>
        <p:nvCxnSpPr>
          <p:cNvPr id="254" name="Прямая соединительная линия 23"/>
          <p:cNvCxnSpPr/>
          <p:nvPr/>
        </p:nvCxnSpPr>
        <p:spPr>
          <a:xfrm>
            <a:off x="6245370" y="3828821"/>
            <a:ext cx="5670" cy="1063530"/>
          </a:xfrm>
          <a:prstGeom prst="straightConnector1">
            <a:avLst/>
          </a:prstGeom>
          <a:ln w="34925">
            <a:solidFill>
              <a:srgbClr val="6CACE4"/>
            </a:solidFill>
          </a:ln>
        </p:spPr>
      </p:cxnSp>
      <p:cxnSp>
        <p:nvCxnSpPr>
          <p:cNvPr id="255" name="Прямая соединительная линия 24"/>
          <p:cNvCxnSpPr/>
          <p:nvPr/>
        </p:nvCxnSpPr>
        <p:spPr>
          <a:xfrm>
            <a:off x="3771900" y="915521"/>
            <a:ext cx="5670" cy="1063530"/>
          </a:xfrm>
          <a:prstGeom prst="straightConnector1">
            <a:avLst/>
          </a:prstGeom>
          <a:ln w="34925">
            <a:solidFill>
              <a:srgbClr val="6CACE4"/>
            </a:solidFill>
          </a:ln>
        </p:spPr>
      </p:cxnSp>
      <p:cxnSp>
        <p:nvCxnSpPr>
          <p:cNvPr id="256" name="Прямая соединительная линия 25"/>
          <p:cNvCxnSpPr/>
          <p:nvPr/>
        </p:nvCxnSpPr>
        <p:spPr>
          <a:xfrm>
            <a:off x="3795660" y="2379461"/>
            <a:ext cx="5670" cy="1063530"/>
          </a:xfrm>
          <a:prstGeom prst="straightConnector1">
            <a:avLst/>
          </a:prstGeom>
          <a:ln w="34925">
            <a:solidFill>
              <a:srgbClr val="6CACE4"/>
            </a:solidFill>
          </a:ln>
        </p:spPr>
      </p:cxnSp>
      <p:cxnSp>
        <p:nvCxnSpPr>
          <p:cNvPr id="257" name="Прямая соединительная линия 26"/>
          <p:cNvCxnSpPr/>
          <p:nvPr/>
        </p:nvCxnSpPr>
        <p:spPr>
          <a:xfrm>
            <a:off x="3785940" y="3800741"/>
            <a:ext cx="5670" cy="1063530"/>
          </a:xfrm>
          <a:prstGeom prst="straightConnector1">
            <a:avLst/>
          </a:prstGeom>
          <a:ln w="34925">
            <a:solidFill>
              <a:srgbClr val="6CACE4"/>
            </a:solidFill>
          </a:ln>
        </p:spPr>
      </p:cxnSp>
      <p:sp>
        <p:nvSpPr>
          <p:cNvPr id="2" name="Номер слайда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Прямоугольник 27"/>
          <p:cNvSpPr/>
          <p:nvPr/>
        </p:nvSpPr>
        <p:spPr>
          <a:xfrm>
            <a:off x="0" y="4007831"/>
            <a:ext cx="9143820" cy="897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1" name="Прямоугольник 147"/>
          <p:cNvSpPr/>
          <p:nvPr/>
        </p:nvSpPr>
        <p:spPr>
          <a:xfrm>
            <a:off x="0" y="790241"/>
            <a:ext cx="3492180" cy="602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272" name="Группа 20"/>
          <p:cNvGrpSpPr/>
          <p:nvPr/>
        </p:nvGrpSpPr>
        <p:grpSpPr>
          <a:xfrm>
            <a:off x="440640" y="4067501"/>
            <a:ext cx="8239050" cy="766530"/>
            <a:chOff x="587520" y="5420160"/>
            <a:chExt cx="10985400" cy="1022040"/>
          </a:xfrm>
        </p:grpSpPr>
        <p:sp>
          <p:nvSpPr>
            <p:cNvPr id="273" name="CustomShape 13"/>
            <p:cNvSpPr/>
            <p:nvPr/>
          </p:nvSpPr>
          <p:spPr>
            <a:xfrm>
              <a:off x="589680" y="5420160"/>
              <a:ext cx="2647800" cy="464400"/>
            </a:xfrm>
            <a:prstGeom prst="snipRoundRect">
              <a:avLst>
                <a:gd name="adj1" fmla="val 0"/>
                <a:gd name="adj2" fmla="val 0"/>
              </a:avLst>
            </a:pr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Аналитический тренажер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CustomShape 13"/>
            <p:cNvSpPr/>
            <p:nvPr/>
          </p:nvSpPr>
          <p:spPr>
            <a:xfrm>
              <a:off x="587520" y="597780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Полномасштабный  тренажер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CustomShape 13"/>
            <p:cNvSpPr/>
            <p:nvPr/>
          </p:nvSpPr>
          <p:spPr>
            <a:xfrm>
              <a:off x="8925120" y="542016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Тренажерный комплекс для ремонтного персонала 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CustomShape 13"/>
            <p:cNvSpPr/>
            <p:nvPr/>
          </p:nvSpPr>
          <p:spPr>
            <a:xfrm>
              <a:off x="3368160" y="542016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Комплекс визуализации 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моделей АЭС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CustomShape 13"/>
            <p:cNvSpPr/>
            <p:nvPr/>
          </p:nvSpPr>
          <p:spPr>
            <a:xfrm>
              <a:off x="3367080" y="597780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Учебный полигон физической защиты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CustomShape 13"/>
            <p:cNvSpPr/>
            <p:nvPr/>
          </p:nvSpPr>
          <p:spPr>
            <a:xfrm>
              <a:off x="8918280" y="597780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Учебные аудитории, </a:t>
              </a:r>
              <a:r>
                <a:rPr sz="825"/>
                <a:t/>
              </a:r>
              <a:br>
                <a:rPr sz="825"/>
              </a:br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компьютерные классы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CustomShape 13"/>
            <p:cNvSpPr/>
            <p:nvPr/>
          </p:nvSpPr>
          <p:spPr>
            <a:xfrm>
              <a:off x="6142680" y="597780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Гостиничный комплекс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CustomShape 13"/>
            <p:cNvSpPr/>
            <p:nvPr/>
          </p:nvSpPr>
          <p:spPr>
            <a:xfrm>
              <a:off x="6146640" y="5420160"/>
              <a:ext cx="2647800" cy="464400"/>
            </a:xfrm>
            <a:custGeom>
              <a:avLst/>
              <a:gdLst>
                <a:gd name="textAreaLeft" fmla="*/ 0 w 2647800"/>
                <a:gd name="textAreaRight" fmla="*/ 2648160 w 2647800"/>
                <a:gd name="textAreaTop" fmla="*/ 0 h 464400"/>
                <a:gd name="textAreaBottom" fmla="*/ 464760 h 464400"/>
              </a:gdLst>
              <a:ahLst/>
              <a:cxnLst/>
              <a:rect l="textAreaLeft" t="textAreaTop" r="textAreaRight" b="textAreaBottom"/>
              <a:pathLst>
                <a:path w="3007865" h="939957">
                  <a:moveTo>
                    <a:pt x="0" y="0"/>
                  </a:moveTo>
                  <a:lnTo>
                    <a:pt x="3007865" y="0"/>
                  </a:lnTo>
                  <a:lnTo>
                    <a:pt x="3007865" y="939957"/>
                  </a:lnTo>
                  <a:lnTo>
                    <a:pt x="0" y="9399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27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2000" tIns="53190" rIns="53190" bIns="53190" anchor="ctr">
              <a:noAutofit/>
            </a:bodyPr>
            <a:lstStyle/>
            <a:p>
              <a:pPr defTabSz="342900"/>
              <a:r>
                <a:rPr lang="ru-RU" sz="1050" spc="-1">
                  <a:solidFill>
                    <a:schemeClr val="dk1">
                      <a:lumMod val="50000"/>
                    </a:schemeClr>
                  </a:solidFill>
                  <a:latin typeface="Arial"/>
                </a:rPr>
                <a:t>Специальные лаборатории</a:t>
              </a:r>
              <a:endParaRPr lang="ru-RU" sz="1050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1" name="PlaceHolder 1"/>
          <p:cNvSpPr>
            <a:spLocks noGrp="1"/>
          </p:cNvSpPr>
          <p:nvPr>
            <p:ph type="title" idx="4294967295"/>
          </p:nvPr>
        </p:nvSpPr>
        <p:spPr>
          <a:xfrm>
            <a:off x="440640" y="312881"/>
            <a:ext cx="6156540" cy="385830"/>
          </a:xfrm>
          <a:prstGeom prst="rect">
            <a:avLst/>
          </a:prstGeom>
          <a:noFill/>
          <a:ln w="0">
            <a:noFill/>
          </a:ln>
        </p:spPr>
        <p:txBody>
          <a:bodyPr lIns="0" tIns="27000" rIns="0" bIns="0" anchor="t">
            <a:noAutofit/>
          </a:bodyPr>
          <a:lstStyle/>
          <a:p>
            <a:pPr defTabSz="781920">
              <a:lnSpc>
                <a:spcPct val="100000"/>
              </a:lnSpc>
            </a:pPr>
            <a:r>
              <a:rPr lang="ru-RU" sz="1725" b="1" spc="-1">
                <a:solidFill>
                  <a:schemeClr val="dk1"/>
                </a:solidFill>
                <a:latin typeface="Arial"/>
                <a:ea typeface="Arial"/>
              </a:rPr>
              <a:t>Учебно-материальная база</a:t>
            </a:r>
            <a:endParaRPr lang="ru-RU" sz="1725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2" name="TextBox 17"/>
          <p:cNvSpPr/>
          <p:nvPr/>
        </p:nvSpPr>
        <p:spPr>
          <a:xfrm>
            <a:off x="540000" y="2796881"/>
            <a:ext cx="1077840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342900">
              <a:tabLst>
                <a:tab pos="0" algn="l"/>
              </a:tabLst>
            </a:pPr>
            <a:r>
              <a:rPr lang="ru-RU" sz="1050" b="1" spc="-1">
                <a:solidFill>
                  <a:srgbClr val="333333"/>
                </a:solidFill>
                <a:latin typeface="Arial"/>
              </a:rPr>
              <a:t>МОСКВА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Box 19"/>
          <p:cNvSpPr/>
          <p:nvPr/>
        </p:nvSpPr>
        <p:spPr>
          <a:xfrm>
            <a:off x="3099600" y="2775551"/>
            <a:ext cx="1774710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342900">
              <a:tabLst>
                <a:tab pos="0" algn="l"/>
              </a:tabLst>
            </a:pPr>
            <a:r>
              <a:rPr lang="ru-RU" sz="1050" b="1" spc="-1">
                <a:solidFill>
                  <a:srgbClr val="333333"/>
                </a:solidFill>
                <a:latin typeface="Arial"/>
              </a:rPr>
              <a:t>САНКТ-ПЕТЕРБУРГ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Box 21"/>
          <p:cNvSpPr/>
          <p:nvPr/>
        </p:nvSpPr>
        <p:spPr>
          <a:xfrm>
            <a:off x="2975400" y="2983991"/>
            <a:ext cx="2719440" cy="7606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Подготовка участников сооружения и персонала АЭС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Дополнительное профессиональное образование 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Конференц-менеджмент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Box 22"/>
          <p:cNvSpPr/>
          <p:nvPr/>
        </p:nvSpPr>
        <p:spPr>
          <a:xfrm>
            <a:off x="410400" y="3006401"/>
            <a:ext cx="2773980" cy="899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Отраслевая площадка горизонтального  взаимодействия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Экспертиза НИОКР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Дополнительное профессиональное образование 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Конференц-менеджмент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Box 23"/>
          <p:cNvSpPr/>
          <p:nvPr/>
        </p:nvSpPr>
        <p:spPr>
          <a:xfrm>
            <a:off x="517320" y="1662071"/>
            <a:ext cx="1228770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342900"/>
            <a:r>
              <a:rPr lang="ru-RU" sz="1050" b="1" spc="-1">
                <a:solidFill>
                  <a:srgbClr val="333333"/>
                </a:solidFill>
                <a:latin typeface="Arial"/>
              </a:rPr>
              <a:t>ОБНИНСК</a:t>
            </a:r>
            <a:r>
              <a:rPr lang="ru-RU" sz="900" spc="-1">
                <a:solidFill>
                  <a:srgbClr val="333333"/>
                </a:solidFill>
                <a:latin typeface="Arial"/>
              </a:rPr>
              <a:t> 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Box 24"/>
          <p:cNvSpPr/>
          <p:nvPr/>
        </p:nvSpPr>
        <p:spPr>
          <a:xfrm>
            <a:off x="410400" y="1906151"/>
            <a:ext cx="2800710" cy="7606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Подготовка персонала АЭС 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Дополнительное профессиональное образование 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Конференц-менеджмент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Методические центры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Box 25"/>
          <p:cNvSpPr/>
          <p:nvPr/>
        </p:nvSpPr>
        <p:spPr>
          <a:xfrm>
            <a:off x="3121470" y="2107031"/>
            <a:ext cx="1472040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342900">
              <a:tabLst>
                <a:tab pos="0" algn="l"/>
              </a:tabLst>
            </a:pPr>
            <a:r>
              <a:rPr lang="ru-RU" sz="1050" b="1" spc="-1">
                <a:solidFill>
                  <a:srgbClr val="333333"/>
                </a:solidFill>
                <a:latin typeface="Arial"/>
              </a:rPr>
              <a:t>НОВОВОРОНЕЖ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26"/>
          <p:cNvSpPr/>
          <p:nvPr/>
        </p:nvSpPr>
        <p:spPr>
          <a:xfrm>
            <a:off x="2968110" y="2322221"/>
            <a:ext cx="203796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Подготовка персонала АЭС</a:t>
            </a:r>
            <a:endParaRPr lang="ru-RU" sz="900" spc="-1">
              <a:solidFill>
                <a:srgbClr val="000000"/>
              </a:solidFill>
              <a:latin typeface="Arial"/>
            </a:endParaRPr>
          </a:p>
          <a:p>
            <a:pPr marL="128520" indent="-128520" defTabSz="342900">
              <a:buClr>
                <a:srgbClr val="025EA1"/>
              </a:buClr>
              <a:buFont typeface="Arial"/>
              <a:buChar char="•"/>
            </a:pPr>
            <a:r>
              <a:rPr lang="ru-RU" sz="900" spc="-1">
                <a:solidFill>
                  <a:srgbClr val="333333"/>
                </a:solidFill>
                <a:latin typeface="Arial"/>
              </a:rPr>
              <a:t>Подготовка персонала ТОиР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TextBox 146"/>
          <p:cNvSpPr/>
          <p:nvPr/>
        </p:nvSpPr>
        <p:spPr>
          <a:xfrm>
            <a:off x="410400" y="838302"/>
            <a:ext cx="2588490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1200" b="1" spc="-1">
                <a:solidFill>
                  <a:schemeClr val="lt1"/>
                </a:solidFill>
                <a:latin typeface="Arial"/>
              </a:rPr>
              <a:t>Современная инфраструктура и сеть учебных площадок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icture 2"/>
          <p:cNvSpPr/>
          <p:nvPr/>
        </p:nvSpPr>
        <p:spPr>
          <a:xfrm>
            <a:off x="5933520" y="787271"/>
            <a:ext cx="2745900" cy="1184760"/>
          </a:xfrm>
          <a:prstGeom prst="roundRect">
            <a:avLst>
              <a:gd name="adj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Рисунок 149"/>
          <p:cNvPicPr/>
          <p:nvPr/>
        </p:nvPicPr>
        <p:blipFill>
          <a:blip r:embed="rId3"/>
          <a:stretch/>
        </p:blipFill>
        <p:spPr>
          <a:xfrm>
            <a:off x="3032640" y="790241"/>
            <a:ext cx="2745900" cy="118179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https://cdn.rosatomtech.ru/storage/3ab9d20b-0b4b-4d2c-9d3c-c5b03ab5f7d0.jpg"/>
          <p:cNvPicPr/>
          <p:nvPr/>
        </p:nvPicPr>
        <p:blipFill>
          <a:blip r:embed="rId4"/>
          <a:stretch/>
        </p:blipFill>
        <p:spPr>
          <a:xfrm>
            <a:off x="5933520" y="2107031"/>
            <a:ext cx="2745900" cy="131355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reeform 34"/>
          <p:cNvSpPr/>
          <p:nvPr/>
        </p:nvSpPr>
        <p:spPr>
          <a:xfrm>
            <a:off x="2394900" y="770531"/>
            <a:ext cx="1219860" cy="1346490"/>
          </a:xfrm>
          <a:custGeom>
            <a:avLst/>
            <a:gdLst>
              <a:gd name="textAreaLeft" fmla="*/ 0 w 1626480"/>
              <a:gd name="textAreaRight" fmla="*/ 1626840 w 1626480"/>
              <a:gd name="textAreaTop" fmla="*/ 0 h 1795320"/>
              <a:gd name="textAreaBottom" fmla="*/ 1795680 h 1795320"/>
            </a:gdLst>
            <a:ahLst/>
            <a:cxnLst/>
            <a:rect l="textAreaLeft" t="textAreaTop" r="textAreaRight" b="textAreaBottom"/>
            <a:pathLst>
              <a:path w="962" h="1062">
                <a:moveTo>
                  <a:pt x="262" y="1062"/>
                </a:moveTo>
                <a:lnTo>
                  <a:pt x="215" y="1028"/>
                </a:lnTo>
                <a:lnTo>
                  <a:pt x="172" y="990"/>
                </a:lnTo>
                <a:lnTo>
                  <a:pt x="131" y="947"/>
                </a:lnTo>
                <a:lnTo>
                  <a:pt x="98" y="902"/>
                </a:lnTo>
                <a:lnTo>
                  <a:pt x="69" y="854"/>
                </a:lnTo>
                <a:lnTo>
                  <a:pt x="46" y="804"/>
                </a:lnTo>
                <a:lnTo>
                  <a:pt x="27" y="751"/>
                </a:lnTo>
                <a:lnTo>
                  <a:pt x="12" y="699"/>
                </a:lnTo>
                <a:lnTo>
                  <a:pt x="3" y="644"/>
                </a:lnTo>
                <a:lnTo>
                  <a:pt x="0" y="589"/>
                </a:lnTo>
                <a:lnTo>
                  <a:pt x="0" y="532"/>
                </a:lnTo>
                <a:lnTo>
                  <a:pt x="8" y="477"/>
                </a:lnTo>
                <a:lnTo>
                  <a:pt x="22" y="422"/>
                </a:lnTo>
                <a:lnTo>
                  <a:pt x="38" y="367"/>
                </a:lnTo>
                <a:lnTo>
                  <a:pt x="62" y="315"/>
                </a:lnTo>
                <a:lnTo>
                  <a:pt x="93" y="265"/>
                </a:lnTo>
                <a:lnTo>
                  <a:pt x="127" y="215"/>
                </a:lnTo>
                <a:lnTo>
                  <a:pt x="165" y="172"/>
                </a:lnTo>
                <a:lnTo>
                  <a:pt x="208" y="133"/>
                </a:lnTo>
                <a:lnTo>
                  <a:pt x="253" y="100"/>
                </a:lnTo>
                <a:lnTo>
                  <a:pt x="300" y="71"/>
                </a:lnTo>
                <a:lnTo>
                  <a:pt x="350" y="48"/>
                </a:lnTo>
                <a:lnTo>
                  <a:pt x="403" y="29"/>
                </a:lnTo>
                <a:lnTo>
                  <a:pt x="455" y="14"/>
                </a:lnTo>
                <a:lnTo>
                  <a:pt x="510" y="5"/>
                </a:lnTo>
                <a:lnTo>
                  <a:pt x="565" y="0"/>
                </a:lnTo>
                <a:lnTo>
                  <a:pt x="622" y="2"/>
                </a:lnTo>
                <a:lnTo>
                  <a:pt x="677" y="9"/>
                </a:lnTo>
                <a:lnTo>
                  <a:pt x="731" y="21"/>
                </a:lnTo>
                <a:lnTo>
                  <a:pt x="786" y="40"/>
                </a:lnTo>
                <a:lnTo>
                  <a:pt x="839" y="64"/>
                </a:lnTo>
                <a:lnTo>
                  <a:pt x="889" y="93"/>
                </a:lnTo>
                <a:lnTo>
                  <a:pt x="927" y="122"/>
                </a:lnTo>
                <a:lnTo>
                  <a:pt x="962" y="150"/>
                </a:lnTo>
                <a:lnTo>
                  <a:pt x="867" y="258"/>
                </a:lnTo>
                <a:lnTo>
                  <a:pt x="832" y="229"/>
                </a:lnTo>
                <a:lnTo>
                  <a:pt x="796" y="205"/>
                </a:lnTo>
                <a:lnTo>
                  <a:pt x="758" y="186"/>
                </a:lnTo>
                <a:lnTo>
                  <a:pt x="720" y="169"/>
                </a:lnTo>
                <a:lnTo>
                  <a:pt x="679" y="157"/>
                </a:lnTo>
                <a:lnTo>
                  <a:pt x="639" y="150"/>
                </a:lnTo>
                <a:lnTo>
                  <a:pt x="596" y="145"/>
                </a:lnTo>
                <a:lnTo>
                  <a:pt x="555" y="145"/>
                </a:lnTo>
                <a:lnTo>
                  <a:pt x="515" y="150"/>
                </a:lnTo>
                <a:lnTo>
                  <a:pt x="474" y="157"/>
                </a:lnTo>
                <a:lnTo>
                  <a:pt x="434" y="169"/>
                </a:lnTo>
                <a:lnTo>
                  <a:pt x="393" y="186"/>
                </a:lnTo>
                <a:lnTo>
                  <a:pt x="358" y="205"/>
                </a:lnTo>
                <a:lnTo>
                  <a:pt x="322" y="229"/>
                </a:lnTo>
                <a:lnTo>
                  <a:pt x="286" y="255"/>
                </a:lnTo>
                <a:lnTo>
                  <a:pt x="255" y="286"/>
                </a:lnTo>
                <a:lnTo>
                  <a:pt x="227" y="322"/>
                </a:lnTo>
                <a:lnTo>
                  <a:pt x="203" y="358"/>
                </a:lnTo>
                <a:lnTo>
                  <a:pt x="184" y="396"/>
                </a:lnTo>
                <a:lnTo>
                  <a:pt x="167" y="434"/>
                </a:lnTo>
                <a:lnTo>
                  <a:pt x="155" y="475"/>
                </a:lnTo>
                <a:lnTo>
                  <a:pt x="148" y="515"/>
                </a:lnTo>
                <a:lnTo>
                  <a:pt x="143" y="558"/>
                </a:lnTo>
                <a:lnTo>
                  <a:pt x="143" y="599"/>
                </a:lnTo>
                <a:lnTo>
                  <a:pt x="148" y="639"/>
                </a:lnTo>
                <a:lnTo>
                  <a:pt x="155" y="682"/>
                </a:lnTo>
                <a:lnTo>
                  <a:pt x="167" y="720"/>
                </a:lnTo>
                <a:lnTo>
                  <a:pt x="184" y="761"/>
                </a:lnTo>
                <a:lnTo>
                  <a:pt x="203" y="797"/>
                </a:lnTo>
                <a:lnTo>
                  <a:pt x="227" y="833"/>
                </a:lnTo>
                <a:lnTo>
                  <a:pt x="253" y="868"/>
                </a:lnTo>
                <a:lnTo>
                  <a:pt x="284" y="899"/>
                </a:lnTo>
                <a:lnTo>
                  <a:pt x="312" y="921"/>
                </a:lnTo>
                <a:lnTo>
                  <a:pt x="341" y="942"/>
                </a:lnTo>
                <a:lnTo>
                  <a:pt x="262" y="1062"/>
                </a:lnTo>
                <a:close/>
              </a:path>
            </a:pathLst>
          </a:custGeom>
          <a:solidFill>
            <a:srgbClr val="00327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96" name="Picture 2" descr="В X юбилейном семинаре Госкорпорации «Росатом» по экспортному контролю приняли участие порядка 170 специалистов"/>
          <p:cNvPicPr/>
          <p:nvPr/>
        </p:nvPicPr>
        <p:blipFill>
          <a:blip r:embed="rId2"/>
          <a:stretch/>
        </p:blipFill>
        <p:spPr>
          <a:xfrm>
            <a:off x="0" y="2502851"/>
            <a:ext cx="4865130" cy="2642760"/>
          </a:xfrm>
          <a:prstGeom prst="rect">
            <a:avLst/>
          </a:prstGeom>
          <a:ln w="0">
            <a:noFill/>
          </a:ln>
        </p:spPr>
      </p:pic>
      <p:sp>
        <p:nvSpPr>
          <p:cNvPr id="297" name="Прямоугольник 1"/>
          <p:cNvSpPr/>
          <p:nvPr/>
        </p:nvSpPr>
        <p:spPr>
          <a:xfrm>
            <a:off x="0" y="4216541"/>
            <a:ext cx="4865130" cy="929070"/>
          </a:xfrm>
          <a:prstGeom prst="rect">
            <a:avLst/>
          </a:prstGeom>
          <a:gradFill rotWithShape="0">
            <a:gsLst>
              <a:gs pos="62000">
                <a:srgbClr val="333333">
                  <a:alpha val="39000"/>
                </a:srgbClr>
              </a:gs>
              <a:gs pos="100000">
                <a:srgbClr val="FFFFFF">
                  <a:alpha val="0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8" name="Прямоугольник 80"/>
          <p:cNvSpPr/>
          <p:nvPr/>
        </p:nvSpPr>
        <p:spPr>
          <a:xfrm>
            <a:off x="4865400" y="2502851"/>
            <a:ext cx="4282200" cy="423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9" name="TextBox 4"/>
          <p:cNvSpPr/>
          <p:nvPr/>
        </p:nvSpPr>
        <p:spPr>
          <a:xfrm>
            <a:off x="367741" y="4165511"/>
            <a:ext cx="1430775" cy="57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3300" b="1" spc="-1">
                <a:solidFill>
                  <a:schemeClr val="lt1"/>
                </a:solidFill>
                <a:latin typeface="Arial"/>
              </a:rPr>
              <a:t>23 420</a:t>
            </a:r>
            <a:endParaRPr lang="ru-RU" sz="33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TextBox 26"/>
          <p:cNvSpPr/>
          <p:nvPr/>
        </p:nvSpPr>
        <p:spPr>
          <a:xfrm>
            <a:off x="359910" y="4661771"/>
            <a:ext cx="1651320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1050" b="1" spc="-1">
                <a:solidFill>
                  <a:schemeClr val="lt1"/>
                </a:solidFill>
                <a:latin typeface="Arial"/>
              </a:rPr>
              <a:t>Слушателей обучено в 2024 году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01" name="Прямая соединительная линия 27"/>
          <p:cNvCxnSpPr/>
          <p:nvPr/>
        </p:nvCxnSpPr>
        <p:spPr>
          <a:xfrm>
            <a:off x="470610" y="4621271"/>
            <a:ext cx="2471580" cy="270"/>
          </a:xfrm>
          <a:prstGeom prst="straightConnector1">
            <a:avLst/>
          </a:prstGeom>
          <a:ln>
            <a:solidFill>
              <a:srgbClr val="FFFFFF"/>
            </a:solidFill>
          </a:ln>
        </p:spPr>
      </p:cxnSp>
      <p:sp>
        <p:nvSpPr>
          <p:cNvPr id="302" name="Прямоугольник 56"/>
          <p:cNvSpPr/>
          <p:nvPr/>
        </p:nvSpPr>
        <p:spPr>
          <a:xfrm>
            <a:off x="5074110" y="1034591"/>
            <a:ext cx="3778920" cy="1299780"/>
          </a:xfrm>
          <a:prstGeom prst="rect">
            <a:avLst/>
          </a:prstGeom>
          <a:noFill/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 idx="4294967295"/>
          </p:nvPr>
        </p:nvSpPr>
        <p:spPr>
          <a:xfrm>
            <a:off x="440640" y="312881"/>
            <a:ext cx="6156540" cy="385830"/>
          </a:xfrm>
          <a:prstGeom prst="rect">
            <a:avLst/>
          </a:prstGeom>
          <a:noFill/>
          <a:ln w="0">
            <a:noFill/>
          </a:ln>
        </p:spPr>
        <p:txBody>
          <a:bodyPr lIns="0" tIns="27000" rIns="0" bIns="0" anchor="t">
            <a:noAutofit/>
          </a:bodyPr>
          <a:lstStyle/>
          <a:p>
            <a:pPr defTabSz="781920">
              <a:lnSpc>
                <a:spcPct val="100000"/>
              </a:lnSpc>
            </a:pPr>
            <a:r>
              <a:rPr lang="ru-RU" sz="1725" b="1" spc="-1">
                <a:solidFill>
                  <a:schemeClr val="dk1"/>
                </a:solidFill>
                <a:latin typeface="Arial"/>
                <a:ea typeface="Arial"/>
              </a:rPr>
              <a:t>Отраслевое обучение</a:t>
            </a:r>
            <a:endParaRPr lang="ru-RU" sz="1725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4" name="TextBox 20"/>
          <p:cNvSpPr/>
          <p:nvPr/>
        </p:nvSpPr>
        <p:spPr>
          <a:xfrm>
            <a:off x="488970" y="1530581"/>
            <a:ext cx="1381050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1050" spc="-1">
                <a:solidFill>
                  <a:schemeClr val="dk1"/>
                </a:solidFill>
                <a:latin typeface="Arial"/>
              </a:rPr>
              <a:t>Учебных программ в каталоге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Box 21"/>
          <p:cNvSpPr/>
          <p:nvPr/>
        </p:nvSpPr>
        <p:spPr>
          <a:xfrm>
            <a:off x="482490" y="1051061"/>
            <a:ext cx="1192057" cy="57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3300" b="1" spc="-1">
                <a:solidFill>
                  <a:schemeClr val="accent3"/>
                </a:solidFill>
                <a:latin typeface="Arial"/>
              </a:rPr>
              <a:t>≈ 700</a:t>
            </a:r>
            <a:endParaRPr lang="ru-RU" sz="33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06" name="Прямая соединительная линия 22"/>
          <p:cNvCxnSpPr/>
          <p:nvPr/>
        </p:nvCxnSpPr>
        <p:spPr>
          <a:xfrm>
            <a:off x="508950" y="1952051"/>
            <a:ext cx="1205280" cy="2160"/>
          </a:xfrm>
          <a:prstGeom prst="straightConnector1">
            <a:avLst/>
          </a:prstGeom>
          <a:ln>
            <a:solidFill>
              <a:srgbClr val="025EA1"/>
            </a:solidFill>
          </a:ln>
        </p:spPr>
      </p:cxnSp>
      <p:sp>
        <p:nvSpPr>
          <p:cNvPr id="307" name="Прямоугольник 57"/>
          <p:cNvSpPr/>
          <p:nvPr/>
        </p:nvSpPr>
        <p:spPr>
          <a:xfrm>
            <a:off x="5294700" y="855851"/>
            <a:ext cx="2029050" cy="36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8" name="TextBox 58"/>
          <p:cNvSpPr/>
          <p:nvPr/>
        </p:nvSpPr>
        <p:spPr>
          <a:xfrm>
            <a:off x="5147550" y="1219002"/>
            <a:ext cx="2704320" cy="1037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257310" indent="-257310" defTabSz="685800">
              <a:buClr>
                <a:srgbClr val="333333"/>
              </a:buClr>
              <a:buFont typeface="Calibri Light"/>
              <a:buAutoNum type="arabicPeriod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Защита государственной тайны </a:t>
            </a:r>
            <a:r>
              <a:rPr sz="1050"/>
              <a:t/>
            </a:r>
            <a:br>
              <a:rPr sz="1050"/>
            </a:br>
            <a:r>
              <a:rPr lang="ru-RU" sz="1050" spc="-1">
                <a:solidFill>
                  <a:schemeClr val="dk1"/>
                </a:solidFill>
                <a:latin typeface="Arial"/>
              </a:rPr>
              <a:t>и секретное делопроизводство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57310" indent="-257310" defTabSz="685800">
              <a:buClr>
                <a:srgbClr val="333333"/>
              </a:buClr>
              <a:buFont typeface="Calibri Light"/>
              <a:buAutoNum type="arabicPeriod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Охрана труда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57310" indent="-257310" defTabSz="685800">
              <a:buClr>
                <a:srgbClr val="333333"/>
              </a:buClr>
              <a:buFont typeface="Calibri Light"/>
              <a:buAutoNum type="arabicPeriod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Эксплуатация АЭС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57310" indent="-257310" defTabSz="685800">
              <a:buClr>
                <a:srgbClr val="333333"/>
              </a:buClr>
              <a:buFont typeface="Calibri Light"/>
              <a:buAutoNum type="arabicPeriod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Культура безопасности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57310" indent="-257310" defTabSz="685800">
              <a:buClr>
                <a:srgbClr val="333333"/>
              </a:buClr>
              <a:buFont typeface="Calibri Light"/>
              <a:buAutoNum type="arabicPeriod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Управление качеством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Box 59"/>
          <p:cNvSpPr/>
          <p:nvPr/>
        </p:nvSpPr>
        <p:spPr>
          <a:xfrm>
            <a:off x="5287680" y="769721"/>
            <a:ext cx="1164228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2700" b="1" spc="-1" dirty="0">
                <a:solidFill>
                  <a:schemeClr val="accent3"/>
                </a:solidFill>
                <a:latin typeface="Arial"/>
              </a:rPr>
              <a:t>ТОП-5</a:t>
            </a:r>
            <a:endParaRPr lang="ru-RU" sz="27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Прямоугольник 47"/>
          <p:cNvSpPr/>
          <p:nvPr/>
        </p:nvSpPr>
        <p:spPr>
          <a:xfrm>
            <a:off x="6370650" y="907691"/>
            <a:ext cx="957249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1050" spc="-1" dirty="0">
                <a:solidFill>
                  <a:schemeClr val="dk1"/>
                </a:solidFill>
                <a:latin typeface="Arial"/>
              </a:rPr>
              <a:t>направлений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Прямоугольник 68"/>
          <p:cNvSpPr/>
          <p:nvPr/>
        </p:nvSpPr>
        <p:spPr>
          <a:xfrm>
            <a:off x="5038740" y="3055272"/>
            <a:ext cx="3945240" cy="19994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УМЦ по охране труда;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УМЦ по промышленной безопасности;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УМЦ по мобилизационной подготовке;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центр оценки профессиональных компетенций бухгалтеров;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УМЦ по сопровождению деятельности организаций в области профессиональной надежности персонала, осуществляющего деятельность в области использования атомной энергии;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оператор научно-технической экспертизы;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328860" indent="-214380" defTabSz="685800">
              <a:spcBef>
                <a:spcPts val="151"/>
              </a:spcBef>
              <a:buClr>
                <a:srgbClr val="025EA1"/>
              </a:buClr>
              <a:buSzPct val="132000"/>
              <a:buFont typeface="Arial"/>
              <a:buChar char="•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отраслевой центр оценки соответствия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Box 78"/>
          <p:cNvSpPr/>
          <p:nvPr/>
        </p:nvSpPr>
        <p:spPr>
          <a:xfrm>
            <a:off x="5110830" y="2567111"/>
            <a:ext cx="3469230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1350" b="1" spc="-1">
                <a:solidFill>
                  <a:schemeClr val="lt1"/>
                </a:solidFill>
                <a:latin typeface="Arial"/>
              </a:rPr>
              <a:t>Отраслевые статусы Техакадемии</a:t>
            </a:r>
            <a:endParaRPr lang="ru-RU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14"/>
          <p:cNvSpPr/>
          <p:nvPr/>
        </p:nvSpPr>
        <p:spPr>
          <a:xfrm>
            <a:off x="3034530" y="2261741"/>
            <a:ext cx="181973" cy="6925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450" spc="-1">
                <a:solidFill>
                  <a:srgbClr val="000000"/>
                </a:solidFill>
                <a:latin typeface="Calibri"/>
              </a:rPr>
              <a:t>Прочие</a:t>
            </a:r>
            <a:endParaRPr lang="ru-RU" sz="4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Rectangle 17"/>
          <p:cNvSpPr/>
          <p:nvPr/>
        </p:nvSpPr>
        <p:spPr>
          <a:xfrm>
            <a:off x="4059181" y="1349681"/>
            <a:ext cx="135871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ЯОК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ectangle 19"/>
          <p:cNvSpPr/>
          <p:nvPr/>
        </p:nvSpPr>
        <p:spPr>
          <a:xfrm>
            <a:off x="4050540" y="1637231"/>
            <a:ext cx="367537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Топливный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Rectangle 21"/>
          <p:cNvSpPr/>
          <p:nvPr/>
        </p:nvSpPr>
        <p:spPr>
          <a:xfrm>
            <a:off x="3920670" y="2041151"/>
            <a:ext cx="795602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Экологические решения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Rectangle 23"/>
          <p:cNvSpPr/>
          <p:nvPr/>
        </p:nvSpPr>
        <p:spPr>
          <a:xfrm>
            <a:off x="3998160" y="1936391"/>
            <a:ext cx="760593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Машиностроительный 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Rectangle 25"/>
          <p:cNvSpPr/>
          <p:nvPr/>
        </p:nvSpPr>
        <p:spPr>
          <a:xfrm>
            <a:off x="3703051" y="2265791"/>
            <a:ext cx="648511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Наука и инновации 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ectangle 27"/>
          <p:cNvSpPr/>
          <p:nvPr/>
        </p:nvSpPr>
        <p:spPr>
          <a:xfrm>
            <a:off x="3792150" y="2155091"/>
            <a:ext cx="132665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АХП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Rectangle 17"/>
          <p:cNvSpPr/>
          <p:nvPr/>
        </p:nvSpPr>
        <p:spPr>
          <a:xfrm>
            <a:off x="3926880" y="1067801"/>
            <a:ext cx="588110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Инжиниринговый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Rectangle 17"/>
          <p:cNvSpPr/>
          <p:nvPr/>
        </p:nvSpPr>
        <p:spPr>
          <a:xfrm>
            <a:off x="3771090" y="841271"/>
            <a:ext cx="779572" cy="923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600" spc="-1">
                <a:solidFill>
                  <a:srgbClr val="000000"/>
                </a:solidFill>
                <a:latin typeface="Calibri"/>
              </a:rPr>
              <a:t>Электроэнергетический</a:t>
            </a:r>
            <a:endParaRPr lang="ru-RU" sz="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128"/>
          <p:cNvSpPr/>
          <p:nvPr/>
        </p:nvSpPr>
        <p:spPr>
          <a:xfrm>
            <a:off x="2401110" y="897161"/>
            <a:ext cx="1396440" cy="124308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algn="r" defTabSz="685800"/>
            <a:r>
              <a:rPr lang="ru-RU" sz="3300" b="1" spc="-1">
                <a:solidFill>
                  <a:schemeClr val="accent3"/>
                </a:solidFill>
                <a:latin typeface="Arial"/>
              </a:rPr>
              <a:t>≈</a:t>
            </a:r>
            <a:r>
              <a:rPr lang="en-US" sz="3300" b="1" spc="-1">
                <a:solidFill>
                  <a:schemeClr val="accent3"/>
                </a:solidFill>
                <a:latin typeface="Arial"/>
              </a:rPr>
              <a:t>7</a:t>
            </a:r>
            <a:r>
              <a:rPr lang="ru-RU" sz="3300" b="1" spc="-1">
                <a:solidFill>
                  <a:schemeClr val="accent3"/>
                </a:solidFill>
                <a:latin typeface="Arial"/>
              </a:rPr>
              <a:t>% </a:t>
            </a:r>
            <a:r>
              <a:rPr lang="ru-RU" sz="825" spc="-1">
                <a:solidFill>
                  <a:schemeClr val="dk1"/>
                </a:solidFill>
                <a:latin typeface="Arial"/>
              </a:rPr>
              <a:t>отрасли обучено</a:t>
            </a:r>
            <a:r>
              <a:rPr sz="825"/>
              <a:t/>
            </a:r>
            <a:br>
              <a:rPr sz="825"/>
            </a:br>
            <a:r>
              <a:rPr lang="ru-RU" sz="825" spc="-1">
                <a:solidFill>
                  <a:schemeClr val="dk1"/>
                </a:solidFill>
                <a:latin typeface="Arial"/>
              </a:rPr>
              <a:t>в 2024 году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Freeform 36"/>
          <p:cNvSpPr/>
          <p:nvPr/>
        </p:nvSpPr>
        <p:spPr>
          <a:xfrm>
            <a:off x="3494610" y="960611"/>
            <a:ext cx="307800" cy="338310"/>
          </a:xfrm>
          <a:custGeom>
            <a:avLst/>
            <a:gdLst>
              <a:gd name="textAreaLeft" fmla="*/ 0 w 410400"/>
              <a:gd name="textAreaRight" fmla="*/ 410760 w 410400"/>
              <a:gd name="textAreaTop" fmla="*/ 0 h 451080"/>
              <a:gd name="textAreaBottom" fmla="*/ 451440 h 451080"/>
            </a:gdLst>
            <a:ahLst/>
            <a:cxnLst/>
            <a:rect l="textAreaLeft" t="textAreaTop" r="textAreaRight" b="textAreaBottom"/>
            <a:pathLst>
              <a:path w="243" h="267">
                <a:moveTo>
                  <a:pt x="95" y="0"/>
                </a:moveTo>
                <a:lnTo>
                  <a:pt x="143" y="48"/>
                </a:lnTo>
                <a:lnTo>
                  <a:pt x="184" y="98"/>
                </a:lnTo>
                <a:lnTo>
                  <a:pt x="217" y="155"/>
                </a:lnTo>
                <a:lnTo>
                  <a:pt x="243" y="215"/>
                </a:lnTo>
                <a:lnTo>
                  <a:pt x="110" y="267"/>
                </a:lnTo>
                <a:lnTo>
                  <a:pt x="91" y="222"/>
                </a:lnTo>
                <a:lnTo>
                  <a:pt x="65" y="182"/>
                </a:lnTo>
                <a:lnTo>
                  <a:pt x="34" y="143"/>
                </a:lnTo>
                <a:lnTo>
                  <a:pt x="0" y="108"/>
                </a:lnTo>
                <a:lnTo>
                  <a:pt x="95" y="0"/>
                </a:lnTo>
                <a:close/>
              </a:path>
            </a:pathLst>
          </a:custGeom>
          <a:solidFill>
            <a:srgbClr val="025EA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4" name="Freeform 37"/>
          <p:cNvSpPr/>
          <p:nvPr/>
        </p:nvSpPr>
        <p:spPr>
          <a:xfrm>
            <a:off x="3494610" y="960611"/>
            <a:ext cx="307800" cy="338310"/>
          </a:xfrm>
          <a:custGeom>
            <a:avLst/>
            <a:gdLst>
              <a:gd name="textAreaLeft" fmla="*/ 0 w 410400"/>
              <a:gd name="textAreaRight" fmla="*/ 410760 w 410400"/>
              <a:gd name="textAreaTop" fmla="*/ 0 h 451080"/>
              <a:gd name="textAreaBottom" fmla="*/ 451440 h 451080"/>
            </a:gdLst>
            <a:ahLst/>
            <a:cxnLst/>
            <a:rect l="textAreaLeft" t="textAreaTop" r="textAreaRight" b="textAreaBottom"/>
            <a:pathLst>
              <a:path w="243" h="267">
                <a:moveTo>
                  <a:pt x="95" y="0"/>
                </a:moveTo>
                <a:lnTo>
                  <a:pt x="143" y="48"/>
                </a:lnTo>
                <a:lnTo>
                  <a:pt x="184" y="98"/>
                </a:lnTo>
                <a:lnTo>
                  <a:pt x="217" y="155"/>
                </a:lnTo>
                <a:lnTo>
                  <a:pt x="243" y="215"/>
                </a:lnTo>
                <a:lnTo>
                  <a:pt x="110" y="267"/>
                </a:lnTo>
                <a:lnTo>
                  <a:pt x="91" y="222"/>
                </a:lnTo>
                <a:lnTo>
                  <a:pt x="65" y="182"/>
                </a:lnTo>
                <a:lnTo>
                  <a:pt x="34" y="143"/>
                </a:lnTo>
                <a:lnTo>
                  <a:pt x="0" y="108"/>
                </a:lnTo>
                <a:lnTo>
                  <a:pt x="95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5" name="Freeform 38"/>
          <p:cNvSpPr/>
          <p:nvPr/>
        </p:nvSpPr>
        <p:spPr>
          <a:xfrm>
            <a:off x="3633930" y="1233311"/>
            <a:ext cx="223020" cy="323190"/>
          </a:xfrm>
          <a:custGeom>
            <a:avLst/>
            <a:gdLst>
              <a:gd name="textAreaLeft" fmla="*/ 0 w 297360"/>
              <a:gd name="textAreaRight" fmla="*/ 297720 w 297360"/>
              <a:gd name="textAreaTop" fmla="*/ 0 h 430920"/>
              <a:gd name="textAreaBottom" fmla="*/ 431280 h 430920"/>
            </a:gdLst>
            <a:ahLst/>
            <a:cxnLst/>
            <a:rect l="textAreaLeft" t="textAreaTop" r="textAreaRight" b="textAreaBottom"/>
            <a:pathLst>
              <a:path w="176" h="255">
                <a:moveTo>
                  <a:pt x="133" y="0"/>
                </a:moveTo>
                <a:lnTo>
                  <a:pt x="155" y="62"/>
                </a:lnTo>
                <a:lnTo>
                  <a:pt x="169" y="126"/>
                </a:lnTo>
                <a:lnTo>
                  <a:pt x="176" y="191"/>
                </a:lnTo>
                <a:lnTo>
                  <a:pt x="174" y="255"/>
                </a:lnTo>
                <a:lnTo>
                  <a:pt x="31" y="246"/>
                </a:lnTo>
                <a:lnTo>
                  <a:pt x="31" y="196"/>
                </a:lnTo>
                <a:lnTo>
                  <a:pt x="26" y="148"/>
                </a:lnTo>
                <a:lnTo>
                  <a:pt x="16" y="100"/>
                </a:lnTo>
                <a:lnTo>
                  <a:pt x="0" y="52"/>
                </a:lnTo>
                <a:lnTo>
                  <a:pt x="133" y="0"/>
                </a:lnTo>
                <a:close/>
              </a:path>
            </a:pathLst>
          </a:custGeom>
          <a:solidFill>
            <a:srgbClr val="6CAC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6" name="Freeform 39"/>
          <p:cNvSpPr/>
          <p:nvPr/>
        </p:nvSpPr>
        <p:spPr>
          <a:xfrm>
            <a:off x="3633930" y="1233311"/>
            <a:ext cx="223020" cy="323190"/>
          </a:xfrm>
          <a:custGeom>
            <a:avLst/>
            <a:gdLst>
              <a:gd name="textAreaLeft" fmla="*/ 0 w 297360"/>
              <a:gd name="textAreaRight" fmla="*/ 297720 w 297360"/>
              <a:gd name="textAreaTop" fmla="*/ 0 h 430920"/>
              <a:gd name="textAreaBottom" fmla="*/ 431280 h 430920"/>
            </a:gdLst>
            <a:ahLst/>
            <a:cxnLst/>
            <a:rect l="textAreaLeft" t="textAreaTop" r="textAreaRight" b="textAreaBottom"/>
            <a:pathLst>
              <a:path w="176" h="255">
                <a:moveTo>
                  <a:pt x="133" y="0"/>
                </a:moveTo>
                <a:lnTo>
                  <a:pt x="155" y="62"/>
                </a:lnTo>
                <a:lnTo>
                  <a:pt x="169" y="126"/>
                </a:lnTo>
                <a:lnTo>
                  <a:pt x="176" y="191"/>
                </a:lnTo>
                <a:lnTo>
                  <a:pt x="174" y="255"/>
                </a:lnTo>
                <a:lnTo>
                  <a:pt x="31" y="246"/>
                </a:lnTo>
                <a:lnTo>
                  <a:pt x="31" y="196"/>
                </a:lnTo>
                <a:lnTo>
                  <a:pt x="26" y="148"/>
                </a:lnTo>
                <a:lnTo>
                  <a:pt x="16" y="100"/>
                </a:lnTo>
                <a:lnTo>
                  <a:pt x="0" y="52"/>
                </a:lnTo>
                <a:lnTo>
                  <a:pt x="13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7" name="Freeform 40"/>
          <p:cNvSpPr/>
          <p:nvPr/>
        </p:nvSpPr>
        <p:spPr>
          <a:xfrm>
            <a:off x="3600990" y="1545431"/>
            <a:ext cx="253260" cy="325620"/>
          </a:xfrm>
          <a:custGeom>
            <a:avLst/>
            <a:gdLst>
              <a:gd name="textAreaLeft" fmla="*/ 0 w 337680"/>
              <a:gd name="textAreaRight" fmla="*/ 338040 w 337680"/>
              <a:gd name="textAreaTop" fmla="*/ 0 h 434160"/>
              <a:gd name="textAreaBottom" fmla="*/ 434520 h 434160"/>
            </a:gdLst>
            <a:ahLst/>
            <a:cxnLst/>
            <a:rect l="textAreaLeft" t="textAreaTop" r="textAreaRight" b="textAreaBottom"/>
            <a:pathLst>
              <a:path w="200" h="257">
                <a:moveTo>
                  <a:pt x="200" y="9"/>
                </a:moveTo>
                <a:lnTo>
                  <a:pt x="190" y="76"/>
                </a:lnTo>
                <a:lnTo>
                  <a:pt x="176" y="138"/>
                </a:lnTo>
                <a:lnTo>
                  <a:pt x="152" y="200"/>
                </a:lnTo>
                <a:lnTo>
                  <a:pt x="123" y="257"/>
                </a:lnTo>
                <a:lnTo>
                  <a:pt x="0" y="186"/>
                </a:lnTo>
                <a:lnTo>
                  <a:pt x="21" y="140"/>
                </a:lnTo>
                <a:lnTo>
                  <a:pt x="38" y="95"/>
                </a:lnTo>
                <a:lnTo>
                  <a:pt x="50" y="47"/>
                </a:lnTo>
                <a:lnTo>
                  <a:pt x="57" y="0"/>
                </a:lnTo>
                <a:lnTo>
                  <a:pt x="200" y="9"/>
                </a:lnTo>
                <a:close/>
              </a:path>
            </a:pathLst>
          </a:custGeom>
          <a:solidFill>
            <a:srgbClr val="2497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8" name="Freeform 41"/>
          <p:cNvSpPr/>
          <p:nvPr/>
        </p:nvSpPr>
        <p:spPr>
          <a:xfrm>
            <a:off x="3600990" y="1545431"/>
            <a:ext cx="253260" cy="325620"/>
          </a:xfrm>
          <a:custGeom>
            <a:avLst/>
            <a:gdLst>
              <a:gd name="textAreaLeft" fmla="*/ 0 w 337680"/>
              <a:gd name="textAreaRight" fmla="*/ 338040 w 337680"/>
              <a:gd name="textAreaTop" fmla="*/ 0 h 434160"/>
              <a:gd name="textAreaBottom" fmla="*/ 434520 h 434160"/>
            </a:gdLst>
            <a:ahLst/>
            <a:cxnLst/>
            <a:rect l="textAreaLeft" t="textAreaTop" r="textAreaRight" b="textAreaBottom"/>
            <a:pathLst>
              <a:path w="200" h="257">
                <a:moveTo>
                  <a:pt x="200" y="9"/>
                </a:moveTo>
                <a:lnTo>
                  <a:pt x="190" y="76"/>
                </a:lnTo>
                <a:lnTo>
                  <a:pt x="176" y="138"/>
                </a:lnTo>
                <a:lnTo>
                  <a:pt x="152" y="200"/>
                </a:lnTo>
                <a:lnTo>
                  <a:pt x="123" y="257"/>
                </a:lnTo>
                <a:lnTo>
                  <a:pt x="0" y="186"/>
                </a:lnTo>
                <a:lnTo>
                  <a:pt x="21" y="140"/>
                </a:lnTo>
                <a:lnTo>
                  <a:pt x="38" y="95"/>
                </a:lnTo>
                <a:lnTo>
                  <a:pt x="50" y="47"/>
                </a:lnTo>
                <a:lnTo>
                  <a:pt x="57" y="0"/>
                </a:lnTo>
                <a:lnTo>
                  <a:pt x="200" y="9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9" name="Freeform 42"/>
          <p:cNvSpPr/>
          <p:nvPr/>
        </p:nvSpPr>
        <p:spPr>
          <a:xfrm>
            <a:off x="3537540" y="1781141"/>
            <a:ext cx="219240" cy="205200"/>
          </a:xfrm>
          <a:custGeom>
            <a:avLst/>
            <a:gdLst>
              <a:gd name="textAreaLeft" fmla="*/ 0 w 292320"/>
              <a:gd name="textAreaRight" fmla="*/ 292680 w 292320"/>
              <a:gd name="textAreaTop" fmla="*/ 0 h 273600"/>
              <a:gd name="textAreaBottom" fmla="*/ 273960 h 273600"/>
            </a:gdLst>
            <a:ahLst/>
            <a:cxnLst/>
            <a:rect l="textAreaLeft" t="textAreaTop" r="textAreaRight" b="textAreaBottom"/>
            <a:pathLst>
              <a:path w="173" h="162">
                <a:moveTo>
                  <a:pt x="173" y="71"/>
                </a:moveTo>
                <a:lnTo>
                  <a:pt x="142" y="119"/>
                </a:lnTo>
                <a:lnTo>
                  <a:pt x="107" y="162"/>
                </a:lnTo>
                <a:lnTo>
                  <a:pt x="0" y="67"/>
                </a:lnTo>
                <a:lnTo>
                  <a:pt x="26" y="36"/>
                </a:lnTo>
                <a:lnTo>
                  <a:pt x="50" y="0"/>
                </a:lnTo>
                <a:lnTo>
                  <a:pt x="173" y="71"/>
                </a:lnTo>
                <a:close/>
              </a:path>
            </a:pathLst>
          </a:custGeom>
          <a:solidFill>
            <a:srgbClr val="FD69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0" name="Freeform 43"/>
          <p:cNvSpPr/>
          <p:nvPr/>
        </p:nvSpPr>
        <p:spPr>
          <a:xfrm>
            <a:off x="3537540" y="1781141"/>
            <a:ext cx="219240" cy="205200"/>
          </a:xfrm>
          <a:custGeom>
            <a:avLst/>
            <a:gdLst>
              <a:gd name="textAreaLeft" fmla="*/ 0 w 292320"/>
              <a:gd name="textAreaRight" fmla="*/ 292680 w 292320"/>
              <a:gd name="textAreaTop" fmla="*/ 0 h 273600"/>
              <a:gd name="textAreaBottom" fmla="*/ 273960 h 273600"/>
            </a:gdLst>
            <a:ahLst/>
            <a:cxnLst/>
            <a:rect l="textAreaLeft" t="textAreaTop" r="textAreaRight" b="textAreaBottom"/>
            <a:pathLst>
              <a:path w="173" h="162">
                <a:moveTo>
                  <a:pt x="173" y="71"/>
                </a:moveTo>
                <a:lnTo>
                  <a:pt x="142" y="119"/>
                </a:lnTo>
                <a:lnTo>
                  <a:pt x="107" y="162"/>
                </a:lnTo>
                <a:lnTo>
                  <a:pt x="0" y="67"/>
                </a:lnTo>
                <a:lnTo>
                  <a:pt x="26" y="36"/>
                </a:lnTo>
                <a:lnTo>
                  <a:pt x="50" y="0"/>
                </a:lnTo>
                <a:lnTo>
                  <a:pt x="173" y="71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1" name="Freeform 44"/>
          <p:cNvSpPr/>
          <p:nvPr/>
        </p:nvSpPr>
        <p:spPr>
          <a:xfrm>
            <a:off x="3458970" y="1866191"/>
            <a:ext cx="214110" cy="216540"/>
          </a:xfrm>
          <a:custGeom>
            <a:avLst/>
            <a:gdLst>
              <a:gd name="textAreaLeft" fmla="*/ 0 w 285480"/>
              <a:gd name="textAreaRight" fmla="*/ 285840 w 285480"/>
              <a:gd name="textAreaTop" fmla="*/ 0 h 288720"/>
              <a:gd name="textAreaBottom" fmla="*/ 289080 h 288720"/>
            </a:gdLst>
            <a:ahLst/>
            <a:cxnLst/>
            <a:rect l="textAreaLeft" t="textAreaTop" r="textAreaRight" b="textAreaBottom"/>
            <a:pathLst>
              <a:path w="169" h="171">
                <a:moveTo>
                  <a:pt x="169" y="95"/>
                </a:moveTo>
                <a:lnTo>
                  <a:pt x="131" y="136"/>
                </a:lnTo>
                <a:lnTo>
                  <a:pt x="88" y="171"/>
                </a:lnTo>
                <a:lnTo>
                  <a:pt x="0" y="57"/>
                </a:lnTo>
                <a:lnTo>
                  <a:pt x="33" y="31"/>
                </a:lnTo>
                <a:lnTo>
                  <a:pt x="62" y="0"/>
                </a:lnTo>
                <a:lnTo>
                  <a:pt x="169" y="95"/>
                </a:lnTo>
                <a:close/>
              </a:path>
            </a:pathLst>
          </a:custGeom>
          <a:solidFill>
            <a:srgbClr val="E200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2" name="Freeform 45"/>
          <p:cNvSpPr/>
          <p:nvPr/>
        </p:nvSpPr>
        <p:spPr>
          <a:xfrm>
            <a:off x="3458970" y="1866191"/>
            <a:ext cx="214110" cy="216540"/>
          </a:xfrm>
          <a:custGeom>
            <a:avLst/>
            <a:gdLst>
              <a:gd name="textAreaLeft" fmla="*/ 0 w 285480"/>
              <a:gd name="textAreaRight" fmla="*/ 285840 w 285480"/>
              <a:gd name="textAreaTop" fmla="*/ 0 h 288720"/>
              <a:gd name="textAreaBottom" fmla="*/ 289080 h 288720"/>
            </a:gdLst>
            <a:ahLst/>
            <a:cxnLst/>
            <a:rect l="textAreaLeft" t="textAreaTop" r="textAreaRight" b="textAreaBottom"/>
            <a:pathLst>
              <a:path w="169" h="171">
                <a:moveTo>
                  <a:pt x="169" y="95"/>
                </a:moveTo>
                <a:lnTo>
                  <a:pt x="131" y="136"/>
                </a:lnTo>
                <a:lnTo>
                  <a:pt x="88" y="171"/>
                </a:lnTo>
                <a:lnTo>
                  <a:pt x="0" y="57"/>
                </a:lnTo>
                <a:lnTo>
                  <a:pt x="33" y="31"/>
                </a:lnTo>
                <a:lnTo>
                  <a:pt x="62" y="0"/>
                </a:lnTo>
                <a:lnTo>
                  <a:pt x="169" y="95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3" name="Freeform 46"/>
          <p:cNvSpPr/>
          <p:nvPr/>
        </p:nvSpPr>
        <p:spPr>
          <a:xfrm>
            <a:off x="3400650" y="1938551"/>
            <a:ext cx="169560" cy="198720"/>
          </a:xfrm>
          <a:custGeom>
            <a:avLst/>
            <a:gdLst>
              <a:gd name="textAreaLeft" fmla="*/ 0 w 226080"/>
              <a:gd name="textAreaRight" fmla="*/ 226440 w 226080"/>
              <a:gd name="textAreaTop" fmla="*/ 0 h 264960"/>
              <a:gd name="textAreaBottom" fmla="*/ 265320 h 264960"/>
            </a:gdLst>
            <a:ahLst/>
            <a:cxnLst/>
            <a:rect l="textAreaLeft" t="textAreaTop" r="textAreaRight" b="textAreaBottom"/>
            <a:pathLst>
              <a:path w="134" h="157">
                <a:moveTo>
                  <a:pt x="134" y="114"/>
                </a:moveTo>
                <a:lnTo>
                  <a:pt x="72" y="157"/>
                </a:lnTo>
                <a:lnTo>
                  <a:pt x="0" y="31"/>
                </a:lnTo>
                <a:lnTo>
                  <a:pt x="46" y="0"/>
                </a:lnTo>
                <a:lnTo>
                  <a:pt x="134" y="114"/>
                </a:lnTo>
                <a:close/>
              </a:path>
            </a:pathLst>
          </a:custGeom>
          <a:solidFill>
            <a:srgbClr val="001E4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4" name="Freeform 47"/>
          <p:cNvSpPr/>
          <p:nvPr/>
        </p:nvSpPr>
        <p:spPr>
          <a:xfrm>
            <a:off x="3400650" y="1938551"/>
            <a:ext cx="169560" cy="198720"/>
          </a:xfrm>
          <a:custGeom>
            <a:avLst/>
            <a:gdLst>
              <a:gd name="textAreaLeft" fmla="*/ 0 w 226080"/>
              <a:gd name="textAreaRight" fmla="*/ 226440 w 226080"/>
              <a:gd name="textAreaTop" fmla="*/ 0 h 264960"/>
              <a:gd name="textAreaBottom" fmla="*/ 265320 h 264960"/>
            </a:gdLst>
            <a:ahLst/>
            <a:cxnLst/>
            <a:rect l="textAreaLeft" t="textAreaTop" r="textAreaRight" b="textAreaBottom"/>
            <a:pathLst>
              <a:path w="134" h="157">
                <a:moveTo>
                  <a:pt x="134" y="114"/>
                </a:moveTo>
                <a:lnTo>
                  <a:pt x="72" y="157"/>
                </a:lnTo>
                <a:lnTo>
                  <a:pt x="0" y="31"/>
                </a:lnTo>
                <a:lnTo>
                  <a:pt x="46" y="0"/>
                </a:lnTo>
                <a:lnTo>
                  <a:pt x="134" y="114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5" name="Freeform 48"/>
          <p:cNvSpPr/>
          <p:nvPr/>
        </p:nvSpPr>
        <p:spPr>
          <a:xfrm>
            <a:off x="3337200" y="1977701"/>
            <a:ext cx="154440" cy="202770"/>
          </a:xfrm>
          <a:custGeom>
            <a:avLst/>
            <a:gdLst>
              <a:gd name="textAreaLeft" fmla="*/ 0 w 205920"/>
              <a:gd name="textAreaRight" fmla="*/ 206280 w 205920"/>
              <a:gd name="textAreaTop" fmla="*/ 0 h 270360"/>
              <a:gd name="textAreaBottom" fmla="*/ 270720 h 270360"/>
            </a:gdLst>
            <a:ahLst/>
            <a:cxnLst/>
            <a:rect l="textAreaLeft" t="textAreaTop" r="textAreaRight" b="textAreaBottom"/>
            <a:pathLst>
              <a:path w="122" h="160">
                <a:moveTo>
                  <a:pt x="122" y="126"/>
                </a:moveTo>
                <a:lnTo>
                  <a:pt x="55" y="160"/>
                </a:lnTo>
                <a:lnTo>
                  <a:pt x="0" y="26"/>
                </a:lnTo>
                <a:lnTo>
                  <a:pt x="50" y="0"/>
                </a:lnTo>
                <a:lnTo>
                  <a:pt x="122" y="126"/>
                </a:lnTo>
                <a:close/>
              </a:path>
            </a:pathLst>
          </a:custGeom>
          <a:solidFill>
            <a:srgbClr val="0138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6" name="Freeform 49"/>
          <p:cNvSpPr/>
          <p:nvPr/>
        </p:nvSpPr>
        <p:spPr>
          <a:xfrm>
            <a:off x="3337200" y="1977701"/>
            <a:ext cx="154440" cy="202770"/>
          </a:xfrm>
          <a:custGeom>
            <a:avLst/>
            <a:gdLst>
              <a:gd name="textAreaLeft" fmla="*/ 0 w 205920"/>
              <a:gd name="textAreaRight" fmla="*/ 206280 w 205920"/>
              <a:gd name="textAreaTop" fmla="*/ 0 h 270360"/>
              <a:gd name="textAreaBottom" fmla="*/ 270720 h 270360"/>
            </a:gdLst>
            <a:ahLst/>
            <a:cxnLst/>
            <a:rect l="textAreaLeft" t="textAreaTop" r="textAreaRight" b="textAreaBottom"/>
            <a:pathLst>
              <a:path w="122" h="160">
                <a:moveTo>
                  <a:pt x="122" y="126"/>
                </a:moveTo>
                <a:lnTo>
                  <a:pt x="55" y="160"/>
                </a:lnTo>
                <a:lnTo>
                  <a:pt x="0" y="26"/>
                </a:lnTo>
                <a:lnTo>
                  <a:pt x="50" y="0"/>
                </a:lnTo>
                <a:lnTo>
                  <a:pt x="122" y="126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7" name="Freeform 50"/>
          <p:cNvSpPr/>
          <p:nvPr/>
        </p:nvSpPr>
        <p:spPr>
          <a:xfrm>
            <a:off x="2727270" y="1965011"/>
            <a:ext cx="679590" cy="269730"/>
          </a:xfrm>
          <a:custGeom>
            <a:avLst/>
            <a:gdLst>
              <a:gd name="textAreaLeft" fmla="*/ 0 w 906120"/>
              <a:gd name="textAreaRight" fmla="*/ 906480 w 906120"/>
              <a:gd name="textAreaTop" fmla="*/ 0 h 359640"/>
              <a:gd name="textAreaBottom" fmla="*/ 360000 h 359640"/>
            </a:gdLst>
            <a:ahLst/>
            <a:cxnLst/>
            <a:rect l="textAreaLeft" t="textAreaTop" r="textAreaRight" b="textAreaBottom"/>
            <a:pathLst>
              <a:path w="536" h="213">
                <a:moveTo>
                  <a:pt x="536" y="170"/>
                </a:moveTo>
                <a:lnTo>
                  <a:pt x="469" y="194"/>
                </a:lnTo>
                <a:lnTo>
                  <a:pt x="400" y="208"/>
                </a:lnTo>
                <a:lnTo>
                  <a:pt x="331" y="213"/>
                </a:lnTo>
                <a:lnTo>
                  <a:pt x="262" y="210"/>
                </a:lnTo>
                <a:lnTo>
                  <a:pt x="193" y="201"/>
                </a:lnTo>
                <a:lnTo>
                  <a:pt x="127" y="182"/>
                </a:lnTo>
                <a:lnTo>
                  <a:pt x="62" y="155"/>
                </a:lnTo>
                <a:lnTo>
                  <a:pt x="0" y="120"/>
                </a:lnTo>
                <a:lnTo>
                  <a:pt x="79" y="0"/>
                </a:lnTo>
                <a:lnTo>
                  <a:pt x="124" y="27"/>
                </a:lnTo>
                <a:lnTo>
                  <a:pt x="174" y="46"/>
                </a:lnTo>
                <a:lnTo>
                  <a:pt x="224" y="60"/>
                </a:lnTo>
                <a:lnTo>
                  <a:pt x="274" y="67"/>
                </a:lnTo>
                <a:lnTo>
                  <a:pt x="327" y="70"/>
                </a:lnTo>
                <a:lnTo>
                  <a:pt x="379" y="65"/>
                </a:lnTo>
                <a:lnTo>
                  <a:pt x="431" y="53"/>
                </a:lnTo>
                <a:lnTo>
                  <a:pt x="481" y="36"/>
                </a:lnTo>
                <a:lnTo>
                  <a:pt x="536" y="170"/>
                </a:lnTo>
                <a:close/>
              </a:path>
            </a:pathLst>
          </a:custGeom>
          <a:solidFill>
            <a:srgbClr val="206A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8" name="Freeform 51"/>
          <p:cNvSpPr/>
          <p:nvPr/>
        </p:nvSpPr>
        <p:spPr>
          <a:xfrm>
            <a:off x="2727270" y="1965011"/>
            <a:ext cx="679590" cy="269730"/>
          </a:xfrm>
          <a:custGeom>
            <a:avLst/>
            <a:gdLst>
              <a:gd name="textAreaLeft" fmla="*/ 0 w 906120"/>
              <a:gd name="textAreaRight" fmla="*/ 906480 w 906120"/>
              <a:gd name="textAreaTop" fmla="*/ 0 h 359640"/>
              <a:gd name="textAreaBottom" fmla="*/ 360000 h 359640"/>
            </a:gdLst>
            <a:ahLst/>
            <a:cxnLst/>
            <a:rect l="textAreaLeft" t="textAreaTop" r="textAreaRight" b="textAreaBottom"/>
            <a:pathLst>
              <a:path w="536" h="213">
                <a:moveTo>
                  <a:pt x="536" y="170"/>
                </a:moveTo>
                <a:lnTo>
                  <a:pt x="469" y="194"/>
                </a:lnTo>
                <a:lnTo>
                  <a:pt x="400" y="208"/>
                </a:lnTo>
                <a:lnTo>
                  <a:pt x="331" y="213"/>
                </a:lnTo>
                <a:lnTo>
                  <a:pt x="262" y="210"/>
                </a:lnTo>
                <a:lnTo>
                  <a:pt x="193" y="201"/>
                </a:lnTo>
                <a:lnTo>
                  <a:pt x="127" y="182"/>
                </a:lnTo>
                <a:lnTo>
                  <a:pt x="62" y="155"/>
                </a:lnTo>
                <a:lnTo>
                  <a:pt x="0" y="120"/>
                </a:lnTo>
                <a:lnTo>
                  <a:pt x="79" y="0"/>
                </a:lnTo>
                <a:lnTo>
                  <a:pt x="124" y="27"/>
                </a:lnTo>
                <a:lnTo>
                  <a:pt x="174" y="46"/>
                </a:lnTo>
                <a:lnTo>
                  <a:pt x="224" y="60"/>
                </a:lnTo>
                <a:lnTo>
                  <a:pt x="274" y="67"/>
                </a:lnTo>
                <a:lnTo>
                  <a:pt x="327" y="70"/>
                </a:lnTo>
                <a:lnTo>
                  <a:pt x="379" y="65"/>
                </a:lnTo>
                <a:lnTo>
                  <a:pt x="431" y="53"/>
                </a:lnTo>
                <a:lnTo>
                  <a:pt x="481" y="36"/>
                </a:lnTo>
                <a:lnTo>
                  <a:pt x="536" y="170"/>
                </a:lnTo>
              </a:path>
            </a:pathLst>
          </a:custGeom>
          <a:noFill/>
          <a:ln w="158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9" name="Rectangle 52"/>
          <p:cNvSpPr/>
          <p:nvPr/>
        </p:nvSpPr>
        <p:spPr>
          <a:xfrm>
            <a:off x="3539970" y="733541"/>
            <a:ext cx="190373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rgbClr val="003274"/>
                </a:solidFill>
                <a:latin typeface="Arial"/>
              </a:rPr>
              <a:t>51%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Rectangle 53"/>
          <p:cNvSpPr/>
          <p:nvPr/>
        </p:nvSpPr>
        <p:spPr>
          <a:xfrm>
            <a:off x="3767580" y="96952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rgbClr val="003274"/>
                </a:solidFill>
                <a:latin typeface="Arial"/>
              </a:rPr>
              <a:t>7%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Rectangle 54"/>
          <p:cNvSpPr/>
          <p:nvPr/>
        </p:nvSpPr>
        <p:spPr>
          <a:xfrm>
            <a:off x="3864510" y="127273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chemeClr val="accent3">
                    <a:lumMod val="75000"/>
                  </a:schemeClr>
                </a:solidFill>
                <a:latin typeface="Arial"/>
              </a:rPr>
              <a:t>7%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Rectangle 55"/>
          <p:cNvSpPr/>
          <p:nvPr/>
        </p:nvSpPr>
        <p:spPr>
          <a:xfrm>
            <a:off x="3877200" y="158350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chemeClr val="accent4">
                    <a:lumMod val="75000"/>
                  </a:schemeClr>
                </a:solidFill>
                <a:latin typeface="Arial"/>
              </a:rPr>
              <a:t>7%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Rectangle 56"/>
          <p:cNvSpPr/>
          <p:nvPr/>
        </p:nvSpPr>
        <p:spPr>
          <a:xfrm>
            <a:off x="3820230" y="188644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chemeClr val="accent5"/>
                </a:solidFill>
                <a:latin typeface="Arial"/>
              </a:rPr>
              <a:t>3%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Rectangle 57"/>
          <p:cNvSpPr/>
          <p:nvPr/>
        </p:nvSpPr>
        <p:spPr>
          <a:xfrm>
            <a:off x="3634470" y="212485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rgbClr val="003274"/>
                </a:solidFill>
                <a:latin typeface="Arial"/>
              </a:rPr>
              <a:t>2%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Rectangle 56"/>
          <p:cNvSpPr/>
          <p:nvPr/>
        </p:nvSpPr>
        <p:spPr>
          <a:xfrm>
            <a:off x="3700890" y="199687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chemeClr val="accent6"/>
                </a:solidFill>
                <a:latin typeface="Arial"/>
              </a:rPr>
              <a:t>3%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Rectangle 57"/>
          <p:cNvSpPr/>
          <p:nvPr/>
        </p:nvSpPr>
        <p:spPr>
          <a:xfrm>
            <a:off x="3513780" y="2237711"/>
            <a:ext cx="137602" cy="1154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t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ru-RU" sz="750" b="1" spc="-1">
                <a:solidFill>
                  <a:srgbClr val="003274"/>
                </a:solidFill>
                <a:latin typeface="Arial"/>
              </a:rPr>
              <a:t>2%</a:t>
            </a: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Рисунок 4"/>
          <p:cNvPicPr/>
          <p:nvPr/>
        </p:nvPicPr>
        <p:blipFill>
          <a:blip r:embed="rId2"/>
          <a:srcRect l="155" t="32370" r="-79" b="4842"/>
          <a:stretch/>
        </p:blipFill>
        <p:spPr>
          <a:xfrm>
            <a:off x="0" y="2928911"/>
            <a:ext cx="5286870" cy="2214540"/>
          </a:xfrm>
          <a:prstGeom prst="rect">
            <a:avLst/>
          </a:prstGeom>
          <a:ln w="0">
            <a:noFill/>
          </a:ln>
        </p:spPr>
      </p:pic>
      <p:sp>
        <p:nvSpPr>
          <p:cNvPr id="348" name="PlaceHolder 1"/>
          <p:cNvSpPr>
            <a:spLocks noGrp="1"/>
          </p:cNvSpPr>
          <p:nvPr>
            <p:ph type="title" idx="4294967295"/>
          </p:nvPr>
        </p:nvSpPr>
        <p:spPr>
          <a:xfrm>
            <a:off x="440640" y="312881"/>
            <a:ext cx="6156540" cy="385830"/>
          </a:xfrm>
          <a:prstGeom prst="rect">
            <a:avLst/>
          </a:prstGeom>
          <a:noFill/>
          <a:ln w="0">
            <a:noFill/>
          </a:ln>
        </p:spPr>
        <p:txBody>
          <a:bodyPr lIns="0" tIns="27000" rIns="0" bIns="0" anchor="t">
            <a:noAutofit/>
          </a:bodyPr>
          <a:lstStyle/>
          <a:p>
            <a:pPr defTabSz="781920">
              <a:lnSpc>
                <a:spcPct val="100000"/>
              </a:lnSpc>
            </a:pPr>
            <a:r>
              <a:rPr lang="ru-RU" sz="1725" b="1" spc="-1">
                <a:solidFill>
                  <a:schemeClr val="dk1"/>
                </a:solidFill>
                <a:latin typeface="Arial"/>
                <a:ea typeface="Arial"/>
              </a:rPr>
              <a:t>Подготовка персонала АЭС, сооружаемых за рубежом</a:t>
            </a:r>
            <a:endParaRPr lang="ru-RU" sz="1725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9" name="TextBox 7"/>
          <p:cNvSpPr/>
          <p:nvPr/>
        </p:nvSpPr>
        <p:spPr>
          <a:xfrm>
            <a:off x="225450" y="1603481"/>
            <a:ext cx="4714366" cy="7914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marL="243000" indent="-128520" defTabSz="685800">
              <a:spcBef>
                <a:spcPts val="151"/>
              </a:spcBef>
              <a:buClr>
                <a:srgbClr val="025EA1"/>
              </a:buClr>
              <a:buSzPct val="132000"/>
              <a:buFont typeface="Courier New"/>
              <a:buChar char="o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Создание системы управления персоналом АЭС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43000" indent="-128520" defTabSz="685800">
              <a:spcBef>
                <a:spcPts val="151"/>
              </a:spcBef>
              <a:buClr>
                <a:srgbClr val="025EA1"/>
              </a:buClr>
              <a:buSzPct val="132000"/>
              <a:buFont typeface="Courier New"/>
              <a:buChar char="o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Опережающая подготовка эксплуатационного персонала АЭС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43000" indent="-128520" defTabSz="685800">
              <a:spcBef>
                <a:spcPts val="151"/>
              </a:spcBef>
              <a:buClr>
                <a:srgbClr val="025EA1"/>
              </a:buClr>
              <a:buSzPct val="132000"/>
              <a:buFont typeface="Courier New"/>
              <a:buChar char="o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Создание системы подготовки персонала в УТЦ АЭС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marL="243000" indent="-128520" defTabSz="685800">
              <a:spcBef>
                <a:spcPts val="151"/>
              </a:spcBef>
              <a:buClr>
                <a:srgbClr val="025EA1"/>
              </a:buClr>
              <a:buSzPct val="132000"/>
              <a:buFont typeface="Courier New"/>
              <a:buChar char="o"/>
            </a:pPr>
            <a:r>
              <a:rPr lang="ru-RU" sz="1050" spc="-1">
                <a:solidFill>
                  <a:schemeClr val="dk1"/>
                </a:solidFill>
                <a:latin typeface="Arial"/>
              </a:rPr>
              <a:t>Создание системы обеспечения надежности человеческого фактора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Рисунок 269"/>
          <p:cNvPicPr/>
          <p:nvPr/>
        </p:nvPicPr>
        <p:blipFill>
          <a:blip r:embed="rId3"/>
          <a:stretch/>
        </p:blipFill>
        <p:spPr>
          <a:xfrm>
            <a:off x="5703210" y="855311"/>
            <a:ext cx="794880" cy="794880"/>
          </a:xfrm>
          <a:prstGeom prst="rect">
            <a:avLst/>
          </a:prstGeom>
          <a:ln w="0">
            <a:noFill/>
          </a:ln>
        </p:spPr>
      </p:pic>
      <p:sp>
        <p:nvSpPr>
          <p:cNvPr id="351" name="TextBox 270"/>
          <p:cNvSpPr/>
          <p:nvPr/>
        </p:nvSpPr>
        <p:spPr>
          <a:xfrm>
            <a:off x="6603120" y="939822"/>
            <a:ext cx="1002005" cy="2135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945" b="1" spc="-1">
                <a:solidFill>
                  <a:srgbClr val="000000"/>
                </a:solidFill>
                <a:latin typeface="Arial"/>
                <a:ea typeface="DejaVu Sans"/>
              </a:rPr>
              <a:t>АЭС «Руппур»</a:t>
            </a:r>
            <a:endParaRPr lang="ru-RU" sz="94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Прямоугольник 271"/>
          <p:cNvSpPr/>
          <p:nvPr/>
        </p:nvSpPr>
        <p:spPr>
          <a:xfrm>
            <a:off x="6588540" y="1095611"/>
            <a:ext cx="2346840" cy="449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Количество обучаемых: 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1426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Обучено в 2024 г.: 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683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  <a:p>
            <a:pPr defTabSz="685800"/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: скругленные углы 255"/>
          <p:cNvSpPr/>
          <p:nvPr/>
        </p:nvSpPr>
        <p:spPr>
          <a:xfrm>
            <a:off x="6661170" y="1433111"/>
            <a:ext cx="1366200" cy="90990"/>
          </a:xfrm>
          <a:prstGeom prst="roundRect">
            <a:avLst>
              <a:gd name="adj" fmla="val 39734"/>
            </a:avLst>
          </a:prstGeom>
          <a:solidFill>
            <a:srgbClr val="E0E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Прямоугольник: скругленные углы 256"/>
          <p:cNvSpPr/>
          <p:nvPr/>
        </p:nvSpPr>
        <p:spPr>
          <a:xfrm>
            <a:off x="6661170" y="1439591"/>
            <a:ext cx="1203930" cy="81000"/>
          </a:xfrm>
          <a:prstGeom prst="roundRect">
            <a:avLst>
              <a:gd name="adj" fmla="val 39734"/>
            </a:avLst>
          </a:prstGeom>
          <a:solidFill>
            <a:srgbClr val="3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8350" rIns="67500" bIns="28350" anchor="t">
            <a:noAutofit/>
          </a:bodyPr>
          <a:lstStyle/>
          <a:p>
            <a:endParaRPr lang="ru-RU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Прямоугольник 277"/>
          <p:cNvSpPr/>
          <p:nvPr/>
        </p:nvSpPr>
        <p:spPr>
          <a:xfrm>
            <a:off x="6597990" y="1520861"/>
            <a:ext cx="471690" cy="164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2018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Прямоугольник 278"/>
          <p:cNvSpPr/>
          <p:nvPr/>
        </p:nvSpPr>
        <p:spPr>
          <a:xfrm>
            <a:off x="7788690" y="1520861"/>
            <a:ext cx="410130" cy="164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2025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TextBox 299"/>
          <p:cNvSpPr/>
          <p:nvPr/>
        </p:nvSpPr>
        <p:spPr>
          <a:xfrm>
            <a:off x="6603120" y="2523102"/>
            <a:ext cx="1206804" cy="2135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945" b="1" spc="-1">
                <a:solidFill>
                  <a:srgbClr val="000000"/>
                </a:solidFill>
                <a:latin typeface="Arial"/>
                <a:ea typeface="DejaVu Sans"/>
              </a:rPr>
              <a:t>АЭС «Эль-Дабаа»</a:t>
            </a:r>
            <a:endParaRPr lang="ru-RU" sz="94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Прямоугольник 301"/>
          <p:cNvSpPr/>
          <p:nvPr/>
        </p:nvSpPr>
        <p:spPr>
          <a:xfrm>
            <a:off x="6595830" y="2685372"/>
            <a:ext cx="1912680" cy="322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Количество обучаемых: 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1712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Обучено в 2024 г.: 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337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Прямоугольник: скругленные углы 276"/>
          <p:cNvSpPr/>
          <p:nvPr/>
        </p:nvSpPr>
        <p:spPr>
          <a:xfrm>
            <a:off x="6658740" y="3031511"/>
            <a:ext cx="1366200" cy="95850"/>
          </a:xfrm>
          <a:prstGeom prst="roundRect">
            <a:avLst>
              <a:gd name="adj" fmla="val 39734"/>
            </a:avLst>
          </a:prstGeom>
          <a:pattFill prst="wdDnDiag">
            <a:fgClr>
              <a:srgbClr val="E0E5EC"/>
            </a:fgClr>
            <a:bgClr>
              <a:srgbClr val="FFFFFF"/>
            </a:bgClr>
          </a:pattFill>
          <a:ln w="63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Прямоугольник 304"/>
          <p:cNvSpPr/>
          <p:nvPr/>
        </p:nvSpPr>
        <p:spPr>
          <a:xfrm>
            <a:off x="6595560" y="3130061"/>
            <a:ext cx="502740" cy="164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629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Прямоугольник 305"/>
          <p:cNvSpPr/>
          <p:nvPr/>
        </p:nvSpPr>
        <p:spPr>
          <a:xfrm>
            <a:off x="7785990" y="3130061"/>
            <a:ext cx="373950" cy="164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2027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Прямоугольник: скругленные углы 276"/>
          <p:cNvSpPr/>
          <p:nvPr/>
        </p:nvSpPr>
        <p:spPr>
          <a:xfrm>
            <a:off x="6658740" y="3024761"/>
            <a:ext cx="904500" cy="102600"/>
          </a:xfrm>
          <a:prstGeom prst="roundRect">
            <a:avLst>
              <a:gd name="adj" fmla="val 39734"/>
            </a:avLst>
          </a:prstGeom>
          <a:solidFill>
            <a:srgbClr val="0070C0"/>
          </a:solidFill>
          <a:ln w="63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TextBox 260"/>
          <p:cNvSpPr/>
          <p:nvPr/>
        </p:nvSpPr>
        <p:spPr>
          <a:xfrm>
            <a:off x="6601500" y="1719312"/>
            <a:ext cx="947631" cy="2135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945" b="1" spc="-1">
                <a:solidFill>
                  <a:srgbClr val="000000"/>
                </a:solidFill>
                <a:latin typeface="Arial"/>
                <a:ea typeface="DejaVu Sans"/>
              </a:rPr>
              <a:t>АЭС «Аккую»</a:t>
            </a:r>
            <a:endParaRPr lang="ru-RU" sz="94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Прямоугольник 261"/>
          <p:cNvSpPr/>
          <p:nvPr/>
        </p:nvSpPr>
        <p:spPr>
          <a:xfrm>
            <a:off x="6595560" y="1880232"/>
            <a:ext cx="1912950" cy="322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Количество обучаемых: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1311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Обучено в 2024 г.: 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377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Прямоугольник: скругленные углы 448"/>
          <p:cNvSpPr/>
          <p:nvPr/>
        </p:nvSpPr>
        <p:spPr>
          <a:xfrm>
            <a:off x="6660630" y="2224481"/>
            <a:ext cx="1405080" cy="90990"/>
          </a:xfrm>
          <a:prstGeom prst="roundRect">
            <a:avLst>
              <a:gd name="adj" fmla="val 39734"/>
            </a:avLst>
          </a:prstGeom>
          <a:solidFill>
            <a:srgbClr val="E0E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Прямоугольник: скругленные углы 330"/>
          <p:cNvSpPr/>
          <p:nvPr/>
        </p:nvSpPr>
        <p:spPr>
          <a:xfrm>
            <a:off x="6660630" y="2224481"/>
            <a:ext cx="1259820" cy="89370"/>
          </a:xfrm>
          <a:prstGeom prst="roundRect">
            <a:avLst>
              <a:gd name="adj" fmla="val 39734"/>
            </a:avLst>
          </a:prstGeom>
          <a:solidFill>
            <a:srgbClr val="3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Прямоугольник 264"/>
          <p:cNvSpPr/>
          <p:nvPr/>
        </p:nvSpPr>
        <p:spPr>
          <a:xfrm>
            <a:off x="6595560" y="2305751"/>
            <a:ext cx="437400" cy="164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2019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Прямоугольник 265"/>
          <p:cNvSpPr/>
          <p:nvPr/>
        </p:nvSpPr>
        <p:spPr>
          <a:xfrm>
            <a:off x="7820010" y="2305751"/>
            <a:ext cx="420930" cy="164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2025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9" name="Рисунок 307"/>
          <p:cNvPicPr/>
          <p:nvPr/>
        </p:nvPicPr>
        <p:blipFill>
          <a:blip r:embed="rId4"/>
          <a:stretch/>
        </p:blipFill>
        <p:spPr>
          <a:xfrm>
            <a:off x="5684850" y="3269381"/>
            <a:ext cx="785430" cy="748980"/>
          </a:xfrm>
          <a:prstGeom prst="rect">
            <a:avLst/>
          </a:prstGeom>
          <a:ln w="0">
            <a:noFill/>
          </a:ln>
        </p:spPr>
      </p:pic>
      <p:sp>
        <p:nvSpPr>
          <p:cNvPr id="370" name="TextBox 308"/>
          <p:cNvSpPr/>
          <p:nvPr/>
        </p:nvSpPr>
        <p:spPr>
          <a:xfrm>
            <a:off x="6597990" y="3344441"/>
            <a:ext cx="1157490" cy="2179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90" tIns="35910" rIns="72090" bIns="35910" anchor="t">
            <a:spAutoFit/>
          </a:bodyPr>
          <a:lstStyle/>
          <a:p>
            <a:pPr defTabSz="685800"/>
            <a:r>
              <a:rPr lang="ru-RU" sz="945" b="1" spc="-1">
                <a:solidFill>
                  <a:srgbClr val="000000"/>
                </a:solidFill>
                <a:latin typeface="Arial"/>
                <a:ea typeface="DejaVu Sans"/>
              </a:rPr>
              <a:t>АЭС «Пакш-2»</a:t>
            </a:r>
            <a:endParaRPr lang="ru-RU" sz="94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Прямоугольник 310"/>
          <p:cNvSpPr/>
          <p:nvPr/>
        </p:nvSpPr>
        <p:spPr>
          <a:xfrm>
            <a:off x="6597990" y="3519132"/>
            <a:ext cx="1795230" cy="3264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90" tIns="35910" rIns="72090" bIns="35910" anchor="t">
            <a:spAutoFit/>
          </a:bodyPr>
          <a:lstStyle/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Количество обучаемых: 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50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ru-RU" sz="825" spc="-1">
                <a:solidFill>
                  <a:srgbClr val="000000"/>
                </a:solidFill>
                <a:latin typeface="Arial"/>
                <a:ea typeface="DejaVu Sans"/>
              </a:rPr>
              <a:t>Обучено в 2024 г.:</a:t>
            </a:r>
            <a:r>
              <a:rPr lang="ru-RU" sz="825" b="1" spc="-1">
                <a:solidFill>
                  <a:srgbClr val="000000"/>
                </a:solidFill>
                <a:latin typeface="Arial"/>
                <a:ea typeface="DejaVu Sans"/>
              </a:rPr>
              <a:t> 7 чел.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Прямоугольник: скругленные углы 290"/>
          <p:cNvSpPr/>
          <p:nvPr/>
        </p:nvSpPr>
        <p:spPr>
          <a:xfrm>
            <a:off x="6653340" y="3856361"/>
            <a:ext cx="1366200" cy="90990"/>
          </a:xfrm>
          <a:prstGeom prst="roundRect">
            <a:avLst>
              <a:gd name="adj" fmla="val 39734"/>
            </a:avLst>
          </a:prstGeom>
          <a:pattFill prst="wdDnDiag">
            <a:fgClr>
              <a:srgbClr val="E0E5EC"/>
            </a:fgClr>
            <a:bgClr>
              <a:srgbClr val="FFFFFF"/>
            </a:bgClr>
          </a:pattFill>
          <a:ln w="63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Прямоугольник 312"/>
          <p:cNvSpPr/>
          <p:nvPr/>
        </p:nvSpPr>
        <p:spPr>
          <a:xfrm>
            <a:off x="6590160" y="3950051"/>
            <a:ext cx="366120" cy="1693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90" tIns="35910" rIns="72090" bIns="3591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Прямоугольник 313"/>
          <p:cNvSpPr/>
          <p:nvPr/>
        </p:nvSpPr>
        <p:spPr>
          <a:xfrm>
            <a:off x="7780590" y="3950051"/>
            <a:ext cx="366120" cy="1693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90" tIns="35910" rIns="72090" bIns="35910" anchor="t">
            <a:spAutoFit/>
          </a:bodyPr>
          <a:lstStyle/>
          <a:p>
            <a:pPr defTabSz="685800"/>
            <a:r>
              <a:rPr lang="ru-RU" sz="629" spc="-1">
                <a:solidFill>
                  <a:srgbClr val="000000"/>
                </a:solidFill>
                <a:latin typeface="Arial"/>
                <a:ea typeface="DejaVu Sans"/>
              </a:rPr>
              <a:t>2025</a:t>
            </a:r>
            <a:endParaRPr lang="ru-RU" sz="629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Прямоугольник: скругленные углы 276"/>
          <p:cNvSpPr/>
          <p:nvPr/>
        </p:nvSpPr>
        <p:spPr>
          <a:xfrm>
            <a:off x="6653340" y="3855011"/>
            <a:ext cx="1213380" cy="90720"/>
          </a:xfrm>
          <a:prstGeom prst="roundRect">
            <a:avLst>
              <a:gd name="adj" fmla="val 39734"/>
            </a:avLst>
          </a:prstGeom>
          <a:solidFill>
            <a:srgbClr val="0070C0"/>
          </a:solidFill>
          <a:ln w="63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ru-RU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Прямоугольник 51"/>
          <p:cNvSpPr/>
          <p:nvPr/>
        </p:nvSpPr>
        <p:spPr>
          <a:xfrm>
            <a:off x="0" y="2382431"/>
            <a:ext cx="5286870" cy="625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7" name="Прямоугольник 8"/>
          <p:cNvSpPr/>
          <p:nvPr/>
        </p:nvSpPr>
        <p:spPr>
          <a:xfrm>
            <a:off x="440640" y="2405652"/>
            <a:ext cx="4905360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ru-RU" sz="1050" b="1" spc="-1">
                <a:solidFill>
                  <a:schemeClr val="lt1"/>
                </a:solidFill>
                <a:latin typeface="Arial"/>
              </a:rPr>
              <a:t>Техническая академия - Центр ответственности в дивизионе «Электроэнергетический» за разработку учебно-методической документации при реализации контрактов по зарубежным проектам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Прямоугольник 54"/>
          <p:cNvSpPr/>
          <p:nvPr/>
        </p:nvSpPr>
        <p:spPr>
          <a:xfrm>
            <a:off x="366390" y="1003001"/>
            <a:ext cx="921240" cy="509760"/>
          </a:xfrm>
          <a:prstGeom prst="rect">
            <a:avLst/>
          </a:prstGeom>
          <a:noFill/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 defTabSz="685800"/>
            <a:r>
              <a:rPr lang="ru-RU" sz="825" b="1" spc="-1">
                <a:solidFill>
                  <a:schemeClr val="dk1"/>
                </a:solidFill>
                <a:latin typeface="Arial"/>
              </a:rPr>
              <a:t>Теоретическое обучение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Прямоугольник 66"/>
          <p:cNvSpPr/>
          <p:nvPr/>
        </p:nvSpPr>
        <p:spPr>
          <a:xfrm>
            <a:off x="1324080" y="1003001"/>
            <a:ext cx="921240" cy="509760"/>
          </a:xfrm>
          <a:prstGeom prst="rect">
            <a:avLst/>
          </a:prstGeom>
          <a:noFill/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 defTabSz="685800"/>
            <a:r>
              <a:rPr lang="ru-RU" sz="825" b="1" spc="-1">
                <a:solidFill>
                  <a:schemeClr val="dk1"/>
                </a:solidFill>
                <a:latin typeface="Arial"/>
              </a:rPr>
              <a:t>Тренажерное обучение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Прямоугольник 67"/>
          <p:cNvSpPr/>
          <p:nvPr/>
        </p:nvSpPr>
        <p:spPr>
          <a:xfrm>
            <a:off x="2281770" y="1003001"/>
            <a:ext cx="921240" cy="509760"/>
          </a:xfrm>
          <a:prstGeom prst="rect">
            <a:avLst/>
          </a:prstGeom>
          <a:noFill/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 defTabSz="685800"/>
            <a:r>
              <a:rPr lang="ru-RU" sz="825" b="1" spc="-1">
                <a:solidFill>
                  <a:schemeClr val="dk1"/>
                </a:solidFill>
                <a:latin typeface="Arial"/>
              </a:rPr>
              <a:t>Практическое обучение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Прямоугольник 68"/>
          <p:cNvSpPr/>
          <p:nvPr/>
        </p:nvSpPr>
        <p:spPr>
          <a:xfrm>
            <a:off x="3239460" y="1003001"/>
            <a:ext cx="921240" cy="509760"/>
          </a:xfrm>
          <a:prstGeom prst="rect">
            <a:avLst/>
          </a:prstGeom>
          <a:noFill/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 defTabSz="685800"/>
            <a:r>
              <a:rPr lang="ru-RU" sz="825" b="1" spc="-1">
                <a:solidFill>
                  <a:schemeClr val="dk1"/>
                </a:solidFill>
                <a:latin typeface="Arial"/>
              </a:rPr>
              <a:t>Обучение на рабочем месте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Прямоугольник 69"/>
          <p:cNvSpPr/>
          <p:nvPr/>
        </p:nvSpPr>
        <p:spPr>
          <a:xfrm>
            <a:off x="4197150" y="1003001"/>
            <a:ext cx="921240" cy="509760"/>
          </a:xfrm>
          <a:prstGeom prst="rect">
            <a:avLst/>
          </a:prstGeom>
          <a:noFill/>
          <a:ln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 defTabSz="685800"/>
            <a:r>
              <a:rPr lang="ru-RU" sz="825" b="1" spc="-1">
                <a:solidFill>
                  <a:schemeClr val="dk1"/>
                </a:solidFill>
                <a:latin typeface="Arial"/>
              </a:rPr>
              <a:t>Подготовка национальных инструкторов</a:t>
            </a:r>
            <a:endParaRPr lang="ru-RU" sz="82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Прямоугольник 77"/>
          <p:cNvSpPr/>
          <p:nvPr/>
        </p:nvSpPr>
        <p:spPr>
          <a:xfrm>
            <a:off x="542160" y="956561"/>
            <a:ext cx="603990" cy="12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84" name="Рисунок 76"/>
          <p:cNvPicPr/>
          <p:nvPr/>
        </p:nvPicPr>
        <p:blipFill>
          <a:blip r:embed="rId5"/>
          <a:stretch/>
        </p:blipFill>
        <p:spPr>
          <a:xfrm>
            <a:off x="623430" y="849371"/>
            <a:ext cx="404730" cy="404730"/>
          </a:xfrm>
          <a:prstGeom prst="rect">
            <a:avLst/>
          </a:prstGeom>
          <a:ln w="0">
            <a:noFill/>
          </a:ln>
        </p:spPr>
      </p:pic>
      <p:sp>
        <p:nvSpPr>
          <p:cNvPr id="385" name="Прямоугольник 80"/>
          <p:cNvSpPr/>
          <p:nvPr/>
        </p:nvSpPr>
        <p:spPr>
          <a:xfrm>
            <a:off x="1494450" y="947651"/>
            <a:ext cx="603990" cy="12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6" name="Прямоугольник 81"/>
          <p:cNvSpPr/>
          <p:nvPr/>
        </p:nvSpPr>
        <p:spPr>
          <a:xfrm>
            <a:off x="2446740" y="938471"/>
            <a:ext cx="603990" cy="12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7" name="Прямоугольник 82"/>
          <p:cNvSpPr/>
          <p:nvPr/>
        </p:nvSpPr>
        <p:spPr>
          <a:xfrm>
            <a:off x="3398760" y="929561"/>
            <a:ext cx="603990" cy="12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8" name="Прямоугольник 83"/>
          <p:cNvSpPr/>
          <p:nvPr/>
        </p:nvSpPr>
        <p:spPr>
          <a:xfrm>
            <a:off x="4351050" y="920381"/>
            <a:ext cx="603990" cy="12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89" name="Рисунок 78"/>
          <p:cNvPicPr/>
          <p:nvPr/>
        </p:nvPicPr>
        <p:blipFill>
          <a:blip r:embed="rId6"/>
          <a:stretch/>
        </p:blipFill>
        <p:spPr>
          <a:xfrm>
            <a:off x="1591380" y="793481"/>
            <a:ext cx="404730" cy="404730"/>
          </a:xfrm>
          <a:prstGeom prst="rect">
            <a:avLst/>
          </a:prstGeom>
          <a:ln w="0">
            <a:noFill/>
          </a:ln>
        </p:spPr>
      </p:pic>
      <p:pic>
        <p:nvPicPr>
          <p:cNvPr id="390" name="Рисунок 75"/>
          <p:cNvPicPr/>
          <p:nvPr/>
        </p:nvPicPr>
        <p:blipFill>
          <a:blip r:embed="rId7"/>
          <a:stretch/>
        </p:blipFill>
        <p:spPr>
          <a:xfrm>
            <a:off x="2555820" y="788081"/>
            <a:ext cx="404730" cy="404730"/>
          </a:xfrm>
          <a:prstGeom prst="rect">
            <a:avLst/>
          </a:prstGeom>
          <a:ln w="0">
            <a:noFill/>
          </a:ln>
        </p:spPr>
      </p:pic>
      <p:pic>
        <p:nvPicPr>
          <p:cNvPr id="391" name="Рисунок 72"/>
          <p:cNvPicPr/>
          <p:nvPr/>
        </p:nvPicPr>
        <p:blipFill>
          <a:blip r:embed="rId8"/>
          <a:stretch/>
        </p:blipFill>
        <p:spPr>
          <a:xfrm>
            <a:off x="3500820" y="793211"/>
            <a:ext cx="404730" cy="404730"/>
          </a:xfrm>
          <a:prstGeom prst="rect">
            <a:avLst/>
          </a:prstGeom>
          <a:ln w="0">
            <a:noFill/>
          </a:ln>
        </p:spPr>
      </p:pic>
      <p:pic>
        <p:nvPicPr>
          <p:cNvPr id="392" name="Рисунок 73"/>
          <p:cNvPicPr/>
          <p:nvPr/>
        </p:nvPicPr>
        <p:blipFill>
          <a:blip r:embed="rId9"/>
          <a:stretch/>
        </p:blipFill>
        <p:spPr>
          <a:xfrm>
            <a:off x="4439880" y="725441"/>
            <a:ext cx="404730" cy="404730"/>
          </a:xfrm>
          <a:prstGeom prst="rect">
            <a:avLst/>
          </a:prstGeom>
          <a:ln w="0">
            <a:noFill/>
          </a:ln>
        </p:spPr>
      </p:pic>
      <p:grpSp>
        <p:nvGrpSpPr>
          <p:cNvPr id="393" name="Группа 95"/>
          <p:cNvGrpSpPr/>
          <p:nvPr/>
        </p:nvGrpSpPr>
        <p:grpSpPr>
          <a:xfrm>
            <a:off x="6583950" y="4181444"/>
            <a:ext cx="1803330" cy="774954"/>
            <a:chOff x="8778600" y="5572080"/>
            <a:chExt cx="2404440" cy="1033271"/>
          </a:xfrm>
        </p:grpSpPr>
        <p:sp>
          <p:nvSpPr>
            <p:cNvPr id="394" name="TextBox 308"/>
            <p:cNvSpPr/>
            <p:nvPr/>
          </p:nvSpPr>
          <p:spPr>
            <a:xfrm>
              <a:off x="8789400" y="5572080"/>
              <a:ext cx="1543320" cy="29059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90" tIns="35910" rIns="72090" bIns="35910" anchor="t">
              <a:spAutoFit/>
            </a:bodyPr>
            <a:lstStyle/>
            <a:p>
              <a:pPr defTabSz="685800"/>
              <a:r>
                <a:rPr lang="ru-RU" sz="945" b="1" spc="-1">
                  <a:solidFill>
                    <a:srgbClr val="000000"/>
                  </a:solidFill>
                  <a:latin typeface="Arial"/>
                  <a:ea typeface="DejaVu Sans"/>
                </a:rPr>
                <a:t>АЭС «Сюйдапу»</a:t>
              </a:r>
              <a:endParaRPr lang="ru-RU" sz="945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Прямоугольник 310"/>
            <p:cNvSpPr/>
            <p:nvPr/>
          </p:nvSpPr>
          <p:spPr>
            <a:xfrm>
              <a:off x="8789400" y="5805000"/>
              <a:ext cx="2393640" cy="43524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90" tIns="35910" rIns="72090" bIns="35910" anchor="t">
              <a:spAutoFit/>
            </a:bodyPr>
            <a:lstStyle/>
            <a:p>
              <a:pPr defTabSz="685800"/>
              <a:r>
                <a:rPr lang="ru-RU" sz="825" spc="-1">
                  <a:solidFill>
                    <a:srgbClr val="000000"/>
                  </a:solidFill>
                  <a:latin typeface="Arial"/>
                  <a:ea typeface="DejaVu Sans"/>
                </a:rPr>
                <a:t>Количество обучаемых: </a:t>
              </a:r>
              <a:r>
                <a:rPr lang="ru-RU" sz="825" b="1" spc="-1">
                  <a:solidFill>
                    <a:srgbClr val="000000"/>
                  </a:solidFill>
                  <a:latin typeface="Arial"/>
                  <a:ea typeface="DejaVu Sans"/>
                </a:rPr>
                <a:t>6 чел.</a:t>
              </a:r>
              <a:endParaRPr lang="ru-RU" sz="825" spc="-1">
                <a:solidFill>
                  <a:srgbClr val="000000"/>
                </a:solidFill>
                <a:latin typeface="Arial"/>
              </a:endParaRPr>
            </a:p>
            <a:p>
              <a:pPr defTabSz="685800"/>
              <a:r>
                <a:rPr lang="ru-RU" sz="825" spc="-1">
                  <a:solidFill>
                    <a:srgbClr val="000000"/>
                  </a:solidFill>
                  <a:latin typeface="Arial"/>
                  <a:ea typeface="DejaVu Sans"/>
                </a:rPr>
                <a:t>Обучено в 2024 г.:</a:t>
              </a:r>
              <a:r>
                <a:rPr lang="ru-RU" sz="825" b="1" spc="-1">
                  <a:solidFill>
                    <a:srgbClr val="000000"/>
                  </a:solidFill>
                  <a:latin typeface="Arial"/>
                  <a:ea typeface="DejaVu Sans"/>
                </a:rPr>
                <a:t> 6 чел.</a:t>
              </a:r>
              <a:endParaRPr lang="ru-RU" sz="825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Прямоугольник: скругленные углы 290"/>
            <p:cNvSpPr/>
            <p:nvPr/>
          </p:nvSpPr>
          <p:spPr>
            <a:xfrm>
              <a:off x="8862840" y="6254640"/>
              <a:ext cx="1821600" cy="121320"/>
            </a:xfrm>
            <a:prstGeom prst="roundRect">
              <a:avLst>
                <a:gd name="adj" fmla="val 39734"/>
              </a:avLst>
            </a:prstGeom>
            <a:pattFill prst="wdDnDiag">
              <a:fgClr>
                <a:srgbClr val="E0E5EC"/>
              </a:fgClr>
              <a:bgClr>
                <a:srgbClr val="FFFFFF"/>
              </a:bgClr>
            </a:pattFill>
            <a:ln w="63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500" tIns="33750" rIns="67500" bIns="33750" anchor="t">
              <a:noAutofit/>
            </a:bodyPr>
            <a:lstStyle/>
            <a:p>
              <a:endParaRPr lang="ru-RU" sz="135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Прямоугольник 312"/>
            <p:cNvSpPr/>
            <p:nvPr/>
          </p:nvSpPr>
          <p:spPr>
            <a:xfrm>
              <a:off x="8778600" y="6379560"/>
              <a:ext cx="488160" cy="22579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90" tIns="35910" rIns="72090" bIns="35910" anchor="t">
              <a:spAutoFit/>
            </a:bodyPr>
            <a:lstStyle/>
            <a:p>
              <a:pPr defTabSz="685800"/>
              <a:r>
                <a:rPr lang="ru-RU" sz="629" spc="-1">
                  <a:solidFill>
                    <a:srgbClr val="000000"/>
                  </a:solidFill>
                  <a:latin typeface="Arial"/>
                  <a:ea typeface="DejaVu Sans"/>
                </a:rPr>
                <a:t>2024</a:t>
              </a:r>
              <a:endParaRPr lang="ru-RU" sz="629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Прямоугольник 313"/>
            <p:cNvSpPr/>
            <p:nvPr/>
          </p:nvSpPr>
          <p:spPr>
            <a:xfrm>
              <a:off x="10365840" y="6379561"/>
              <a:ext cx="488160" cy="22579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90" tIns="35910" rIns="72090" bIns="35910" anchor="t">
              <a:spAutoFit/>
            </a:bodyPr>
            <a:lstStyle/>
            <a:p>
              <a:pPr defTabSz="685800"/>
              <a:r>
                <a:rPr lang="ru-RU" sz="629" spc="-1">
                  <a:solidFill>
                    <a:srgbClr val="000000"/>
                  </a:solidFill>
                  <a:latin typeface="Arial"/>
                  <a:ea typeface="DejaVu Sans"/>
                </a:rPr>
                <a:t>2024</a:t>
              </a:r>
              <a:endParaRPr lang="ru-RU" sz="629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Прямоугольник: скругленные углы 276"/>
            <p:cNvSpPr/>
            <p:nvPr/>
          </p:nvSpPr>
          <p:spPr>
            <a:xfrm>
              <a:off x="8862840" y="6252840"/>
              <a:ext cx="1821600" cy="123120"/>
            </a:xfrm>
            <a:prstGeom prst="roundRect">
              <a:avLst>
                <a:gd name="adj" fmla="val 39734"/>
              </a:avLst>
            </a:prstGeom>
            <a:solidFill>
              <a:srgbClr val="0070C0"/>
            </a:solidFill>
            <a:ln w="63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500" tIns="33750" rIns="67500" bIns="33750" anchor="t">
              <a:noAutofit/>
            </a:bodyPr>
            <a:lstStyle/>
            <a:p>
              <a:endParaRPr lang="ru-RU" sz="1350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400" name="Рисунок 41"/>
          <p:cNvPicPr/>
          <p:nvPr/>
        </p:nvPicPr>
        <p:blipFill>
          <a:blip r:embed="rId10"/>
          <a:stretch/>
        </p:blipFill>
        <p:spPr>
          <a:xfrm>
            <a:off x="5684850" y="4220861"/>
            <a:ext cx="779490" cy="519210"/>
          </a:xfrm>
          <a:prstGeom prst="rect">
            <a:avLst/>
          </a:prstGeom>
          <a:ln w="0">
            <a:noFill/>
          </a:ln>
        </p:spPr>
      </p:pic>
      <p:sp>
        <p:nvSpPr>
          <p:cNvPr id="401" name="Прямоугольник 106"/>
          <p:cNvSpPr/>
          <p:nvPr/>
        </p:nvSpPr>
        <p:spPr>
          <a:xfrm>
            <a:off x="0" y="4207631"/>
            <a:ext cx="5272560" cy="92907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62000">
                <a:srgbClr val="333333">
                  <a:alpha val="39000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342900">
              <a:tabLst>
                <a:tab pos="0" algn="l"/>
              </a:tabLst>
            </a:pPr>
            <a:endParaRPr lang="ru-RU" sz="1350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02" name="Рисунок 43"/>
          <p:cNvPicPr/>
          <p:nvPr/>
        </p:nvPicPr>
        <p:blipFill>
          <a:blip r:embed="rId11"/>
          <a:stretch/>
        </p:blipFill>
        <p:spPr>
          <a:xfrm>
            <a:off x="5684850" y="2560361"/>
            <a:ext cx="794880" cy="529740"/>
          </a:xfrm>
          <a:prstGeom prst="rect">
            <a:avLst/>
          </a:prstGeom>
          <a:ln w="0">
            <a:noFill/>
          </a:ln>
        </p:spPr>
      </p:pic>
      <p:sp>
        <p:nvSpPr>
          <p:cNvPr id="403" name="TextBox 103"/>
          <p:cNvSpPr/>
          <p:nvPr/>
        </p:nvSpPr>
        <p:spPr>
          <a:xfrm>
            <a:off x="4015170" y="4176041"/>
            <a:ext cx="1195263" cy="57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685800"/>
            <a:r>
              <a:rPr lang="ru-RU" sz="3300" b="1" spc="-1">
                <a:solidFill>
                  <a:schemeClr val="lt1"/>
                </a:solidFill>
                <a:latin typeface="Arial"/>
              </a:rPr>
              <a:t>4 503</a:t>
            </a:r>
            <a:endParaRPr lang="ru-RU" sz="33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TextBox 104"/>
          <p:cNvSpPr/>
          <p:nvPr/>
        </p:nvSpPr>
        <p:spPr>
          <a:xfrm>
            <a:off x="2514510" y="4665551"/>
            <a:ext cx="2671650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r" defTabSz="685800"/>
            <a:r>
              <a:rPr lang="ru-RU" sz="1050" b="1" spc="-1">
                <a:solidFill>
                  <a:schemeClr val="lt1"/>
                </a:solidFill>
                <a:latin typeface="Arial"/>
              </a:rPr>
              <a:t>Слушателей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  <a:p>
            <a:pPr algn="r" defTabSz="685800"/>
            <a:r>
              <a:rPr lang="ru-RU" sz="1050" b="1" spc="-1">
                <a:solidFill>
                  <a:schemeClr val="lt1"/>
                </a:solidFill>
                <a:latin typeface="Arial"/>
              </a:rPr>
              <a:t>по зарубежным проектам </a:t>
            </a:r>
            <a:endParaRPr lang="ru-RU" sz="105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05" name="Прямая соединительная линия 105"/>
          <p:cNvCxnSpPr/>
          <p:nvPr/>
        </p:nvCxnSpPr>
        <p:spPr>
          <a:xfrm>
            <a:off x="2816910" y="4672301"/>
            <a:ext cx="2301750" cy="270"/>
          </a:xfrm>
          <a:prstGeom prst="straightConnector1">
            <a:avLst/>
          </a:prstGeom>
          <a:ln>
            <a:solidFill>
              <a:srgbClr val="FFFFFF"/>
            </a:solidFill>
          </a:ln>
        </p:spPr>
      </p:cxnSp>
      <p:pic>
        <p:nvPicPr>
          <p:cNvPr id="406" name="Picture 2" descr="https://avatars.mds.yandex.net/get-entity_search/5535095/551818052/S600xU_2x"/>
          <p:cNvPicPr/>
          <p:nvPr/>
        </p:nvPicPr>
        <p:blipFill>
          <a:blip r:embed="rId12"/>
          <a:stretch/>
        </p:blipFill>
        <p:spPr>
          <a:xfrm>
            <a:off x="5703210" y="1778441"/>
            <a:ext cx="794880" cy="52947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 idx="4294967295"/>
          </p:nvPr>
        </p:nvSpPr>
        <p:spPr>
          <a:xfrm>
            <a:off x="440640" y="312881"/>
            <a:ext cx="6156540" cy="385830"/>
          </a:xfrm>
          <a:prstGeom prst="rect">
            <a:avLst/>
          </a:prstGeom>
          <a:noFill/>
          <a:ln w="0">
            <a:noFill/>
          </a:ln>
        </p:spPr>
        <p:txBody>
          <a:bodyPr lIns="0" tIns="27000" rIns="0" bIns="0" anchor="t">
            <a:noAutofit/>
          </a:bodyPr>
          <a:lstStyle/>
          <a:p>
            <a:pPr defTabSz="781920">
              <a:lnSpc>
                <a:spcPct val="100000"/>
              </a:lnSpc>
            </a:pPr>
            <a:r>
              <a:rPr lang="ru-RU" sz="1725" b="1" spc="-1">
                <a:solidFill>
                  <a:schemeClr val="dk1"/>
                </a:solidFill>
                <a:latin typeface="Arial"/>
                <a:ea typeface="Arial"/>
              </a:rPr>
              <a:t>Сотрудничество с опорными вузами РФ </a:t>
            </a:r>
            <a:r>
              <a:rPr sz="1725"/>
              <a:t/>
            </a:r>
            <a:br>
              <a:rPr sz="1725"/>
            </a:br>
            <a:endParaRPr lang="ru-RU" sz="1725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28" name="Рисунок 27"/>
          <p:cNvPicPr/>
          <p:nvPr/>
        </p:nvPicPr>
        <p:blipFill>
          <a:blip r:embed="rId2"/>
          <a:stretch/>
        </p:blipFill>
        <p:spPr>
          <a:xfrm>
            <a:off x="2700270" y="4393121"/>
            <a:ext cx="1036800" cy="292140"/>
          </a:xfrm>
          <a:prstGeom prst="rect">
            <a:avLst/>
          </a:prstGeom>
          <a:ln w="0">
            <a:noFill/>
          </a:ln>
        </p:spPr>
      </p:pic>
      <p:pic>
        <p:nvPicPr>
          <p:cNvPr id="829" name="Рисунок 29"/>
          <p:cNvPicPr/>
          <p:nvPr/>
        </p:nvPicPr>
        <p:blipFill>
          <a:blip r:embed="rId3"/>
          <a:stretch/>
        </p:blipFill>
        <p:spPr>
          <a:xfrm>
            <a:off x="1556820" y="4393121"/>
            <a:ext cx="1015740" cy="292140"/>
          </a:xfrm>
          <a:prstGeom prst="rect">
            <a:avLst/>
          </a:prstGeom>
          <a:ln w="0">
            <a:noFill/>
          </a:ln>
        </p:spPr>
      </p:pic>
      <p:pic>
        <p:nvPicPr>
          <p:cNvPr id="830" name="Рисунок 30"/>
          <p:cNvPicPr/>
          <p:nvPr/>
        </p:nvPicPr>
        <p:blipFill>
          <a:blip r:embed="rId4"/>
          <a:stretch/>
        </p:blipFill>
        <p:spPr>
          <a:xfrm>
            <a:off x="3856680" y="4333721"/>
            <a:ext cx="806490" cy="41067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2" descr="Picture background"/>
          <p:cNvPicPr/>
          <p:nvPr/>
        </p:nvPicPr>
        <p:blipFill>
          <a:blip r:embed="rId5"/>
          <a:stretch/>
        </p:blipFill>
        <p:spPr>
          <a:xfrm>
            <a:off x="440640" y="4403111"/>
            <a:ext cx="1018440" cy="271890"/>
          </a:xfrm>
          <a:prstGeom prst="rect">
            <a:avLst/>
          </a:prstGeom>
          <a:ln w="0">
            <a:noFill/>
          </a:ln>
        </p:spPr>
      </p:pic>
      <p:sp>
        <p:nvSpPr>
          <p:cNvPr id="832" name="Прямоугольник 5"/>
          <p:cNvSpPr/>
          <p:nvPr/>
        </p:nvSpPr>
        <p:spPr>
          <a:xfrm>
            <a:off x="426060" y="1022172"/>
            <a:ext cx="4237110" cy="2976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Разработка учебно-методических материалов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Содействие созданию совместных образовательных программ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Разработка международных магистерских ядерных образовательных программ, реализуемых на английском языке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Организация и проведение международных летних школ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Подготовка и проведение совместно с опорными вузами Росатома краткосрочных курсов с международным участием в формате «</a:t>
            </a:r>
            <a:r>
              <a:rPr lang="ru-RU" sz="1050" spc="-1" dirty="0" err="1">
                <a:solidFill>
                  <a:schemeClr val="dk1"/>
                </a:solidFill>
                <a:latin typeface="Arial"/>
              </a:rPr>
              <a:t>Train-The-Trainers</a:t>
            </a:r>
            <a:r>
              <a:rPr lang="ru-RU" sz="1050" spc="-1" dirty="0">
                <a:solidFill>
                  <a:schemeClr val="dk1"/>
                </a:solidFill>
                <a:latin typeface="Arial"/>
              </a:rPr>
              <a:t>»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Разработка онлайн – курсов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marL="214380" indent="-214380" defTabSz="685800">
              <a:spcBef>
                <a:spcPts val="899"/>
              </a:spcBef>
              <a:buClr>
                <a:srgbClr val="025EA1"/>
              </a:buClr>
              <a:buFont typeface="Arial"/>
              <a:buChar char="•"/>
            </a:pPr>
            <a:r>
              <a:rPr lang="ru-RU" sz="1050" spc="-1" dirty="0">
                <a:solidFill>
                  <a:schemeClr val="dk1"/>
                </a:solidFill>
                <a:latin typeface="Arial"/>
              </a:rPr>
              <a:t>Подбор персонала, производственная практика и стажировка</a:t>
            </a:r>
            <a:endParaRPr lang="ru-RU" sz="1050" spc="-1" dirty="0">
              <a:solidFill>
                <a:srgbClr val="000000"/>
              </a:solidFill>
              <a:latin typeface="Arial"/>
            </a:endParaRPr>
          </a:p>
          <a:p>
            <a:pPr defTabSz="685800">
              <a:spcBef>
                <a:spcPts val="899"/>
              </a:spcBef>
            </a:pPr>
            <a:endParaRPr lang="ru-RU" sz="105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3" name="Picture 6" descr="Picture background"/>
          <p:cNvPicPr/>
          <p:nvPr/>
        </p:nvPicPr>
        <p:blipFill>
          <a:blip r:embed="rId6"/>
          <a:stretch/>
        </p:blipFill>
        <p:spPr>
          <a:xfrm>
            <a:off x="4825980" y="4356401"/>
            <a:ext cx="372060" cy="365580"/>
          </a:xfrm>
          <a:prstGeom prst="rect">
            <a:avLst/>
          </a:prstGeom>
          <a:ln w="0">
            <a:noFill/>
          </a:ln>
        </p:spPr>
      </p:pic>
      <p:pic>
        <p:nvPicPr>
          <p:cNvPr id="834" name="Picture 2" descr="https://avatars.mds.yandex.net/i?id=acbabbe4b893d131bf5b1ffb7eb7bdabab3892ed-10596448-images-thumbs&amp;n=13"/>
          <p:cNvPicPr/>
          <p:nvPr/>
        </p:nvPicPr>
        <p:blipFill>
          <a:blip r:embed="rId7"/>
          <a:stretch/>
        </p:blipFill>
        <p:spPr>
          <a:xfrm>
            <a:off x="5336280" y="4340741"/>
            <a:ext cx="1753920" cy="396630"/>
          </a:xfrm>
          <a:prstGeom prst="rect">
            <a:avLst/>
          </a:prstGeom>
          <a:ln w="0">
            <a:noFill/>
          </a:ln>
        </p:spPr>
      </p:pic>
      <p:pic>
        <p:nvPicPr>
          <p:cNvPr id="835" name="Picture 4" descr="Picture background"/>
          <p:cNvPicPr/>
          <p:nvPr/>
        </p:nvPicPr>
        <p:blipFill>
          <a:blip r:embed="rId8"/>
          <a:stretch/>
        </p:blipFill>
        <p:spPr>
          <a:xfrm>
            <a:off x="7064280" y="4333721"/>
            <a:ext cx="410670" cy="410670"/>
          </a:xfrm>
          <a:prstGeom prst="rect">
            <a:avLst/>
          </a:prstGeom>
          <a:ln w="0">
            <a:noFill/>
          </a:ln>
        </p:spPr>
      </p:pic>
      <p:pic>
        <p:nvPicPr>
          <p:cNvPr id="836" name="Picture 6" descr="Picture background"/>
          <p:cNvPicPr/>
          <p:nvPr/>
        </p:nvPicPr>
        <p:blipFill>
          <a:blip r:embed="rId9"/>
          <a:stretch/>
        </p:blipFill>
        <p:spPr>
          <a:xfrm>
            <a:off x="7697430" y="4333721"/>
            <a:ext cx="1274130" cy="410670"/>
          </a:xfrm>
          <a:prstGeom prst="rect">
            <a:avLst/>
          </a:prstGeom>
          <a:ln w="0">
            <a:noFill/>
          </a:ln>
        </p:spPr>
      </p:pic>
      <p:pic>
        <p:nvPicPr>
          <p:cNvPr id="837" name="Picture 12" descr="Z01_8612.jpg"/>
          <p:cNvPicPr/>
          <p:nvPr/>
        </p:nvPicPr>
        <p:blipFill>
          <a:blip r:embed="rId10"/>
          <a:srcRect b="-326"/>
          <a:stretch/>
        </p:blipFill>
        <p:spPr>
          <a:xfrm>
            <a:off x="4825980" y="1032701"/>
            <a:ext cx="4312710" cy="2731860"/>
          </a:xfrm>
          <a:prstGeom prst="rect">
            <a:avLst/>
          </a:prstGeom>
          <a:ln w="0">
            <a:noFill/>
          </a:ln>
        </p:spPr>
      </p:pic>
      <p:sp>
        <p:nvSpPr>
          <p:cNvPr id="838" name="Прямоугольник 3"/>
          <p:cNvSpPr/>
          <p:nvPr/>
        </p:nvSpPr>
        <p:spPr>
          <a:xfrm>
            <a:off x="0" y="3959231"/>
            <a:ext cx="9143820" cy="243270"/>
          </a:xfrm>
          <a:prstGeom prst="rect">
            <a:avLst/>
          </a:prstGeom>
          <a:solidFill>
            <a:srgbClr val="003274"/>
          </a:solidFill>
          <a:ln>
            <a:solidFill>
              <a:srgbClr val="002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22FB2E-5460-43A5-9514-9C5A879D0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Объект 2"/>
          <p:cNvSpPr/>
          <p:nvPr/>
        </p:nvSpPr>
        <p:spPr>
          <a:xfrm>
            <a:off x="553680" y="1514520"/>
            <a:ext cx="8193240" cy="337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144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ФЕДЕРАЛЬНЫЙ ЗАКОН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ОБ ИСПОЛЬЗОВАНИИ АТОМНОЙ ЭНЕРГИИ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от 21 ноября 1995 года N 170-ФЗ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Статья 4. Виды деятельности в области использования атомной энергии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      Настоящий Федеральный закон распространяется на следующие виды деятельности в области использования атомной энергии: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133560"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-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подготовку специалистов 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в области использования ядерных установок, радиационных источников, пунктов хранения, ядерных материалов и радиоактивных веществ;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67120" algn="just" defTabSz="914400">
              <a:lnSpc>
                <a:spcPct val="100000"/>
              </a:lnSpc>
              <a:spcBef>
                <a:spcPts val="45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Статья 35. Ответственность и обязанности эксплуатирующей организации по обеспечению безопасности ядерной установки, радиационного источника и пункта хранения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00320" indent="-133560" algn="just" defTabSz="914400">
              <a:lnSpc>
                <a:spcPct val="100000"/>
              </a:lnSpc>
              <a:spcBef>
                <a:spcPts val="451"/>
              </a:spcBef>
              <a:tabLst>
                <a:tab pos="0" algn="l"/>
              </a:tabLst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Эксплуатирующая организация обеспечивает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133560" algn="just" defTabSz="914400">
              <a:lnSpc>
                <a:spcPct val="100000"/>
              </a:lnSpc>
              <a:spcBef>
                <a:spcPts val="45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-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 подбор,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подготовку и поддержание квалификации работников 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ядерной установки, радиационного источника, пункта хранения ….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Заголовок 1"/>
          <p:cNvSpPr/>
          <p:nvPr/>
        </p:nvSpPr>
        <p:spPr>
          <a:xfrm>
            <a:off x="474840" y="748800"/>
            <a:ext cx="7148880" cy="74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вид деятельности, направленный на формирование у работников необходимого уровня квалификации и компетентности по соответствующей должности или профессии с целью адаптации к конкретному рабочему месту (ОСТ 10584-2003)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Прямоугольник 9"/>
          <p:cNvSpPr/>
          <p:nvPr/>
        </p:nvSpPr>
        <p:spPr>
          <a:xfrm>
            <a:off x="474840" y="361800"/>
            <a:ext cx="4269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Подготовка персонала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4" name="Рисунок 11"/>
          <p:cNvPicPr/>
          <p:nvPr/>
        </p:nvPicPr>
        <p:blipFill>
          <a:blip r:embed="rId3"/>
          <a:stretch/>
        </p:blipFill>
        <p:spPr>
          <a:xfrm>
            <a:off x="539640" y="1348920"/>
            <a:ext cx="1331280" cy="1009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B7BE5693-4085-4F42-9D85-8D6407B00488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Num" idx="62"/>
          </p:nvPr>
        </p:nvSpPr>
        <p:spPr>
          <a:xfrm>
            <a:off x="8568360" y="4808520"/>
            <a:ext cx="573840" cy="33804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B6FD4C7-8AF3-422A-A8EA-76DB8F6C313E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9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" name="Объект 2"/>
          <p:cNvSpPr/>
          <p:nvPr/>
        </p:nvSpPr>
        <p:spPr>
          <a:xfrm>
            <a:off x="346320" y="1055520"/>
            <a:ext cx="8414640" cy="386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144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ФЕДЕРАЛЬНЫЙ ЗАКОН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«О РАДИАЦИОННОЙ БЕЗОПАСНОСТИ НАСЕЛЕНИЯ»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 9 января 1996 г. № 3-ФЗ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Статья 14. Требования к обеспечению радиационной безопасности при обращении с источниками ионизирующего излучения: 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51"/>
              </a:spcBef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обращении с источниками ионизирующего излучения организации обязаны: «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проводить подготовку и аттестацию руководителей и исполнителей работ, специалистов служб производственного контроля, других лиц, постоянно или временно выполняющих работы с источниками ионизирующего излучения, по вопросам обеспечения радиационной безопасности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» (абзац 6)…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ФЕДЕРАЛЬНЫЙ ЗАКОН 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«О ГОСУДАРСТВЕННОЙ КОРПОРАЦИИ ПО АТОМНОЙ ЭНЕРГИИ «РОСАТОМ»  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 1 декабря 2007 года N 317-ФЗ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Статья 15. Виды деятельности Корпорации 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333720" indent="-2098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1. Корпорация для достижения целей, установленных настоящим Федеральным законом, вправе осуществлять следующие виды деятельности: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20016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33) подготовка, переподготовка и повышение квалификации специалистов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области использования атомной энергии;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Заголовок 5"/>
          <p:cNvSpPr/>
          <p:nvPr/>
        </p:nvSpPr>
        <p:spPr>
          <a:xfrm>
            <a:off x="281520" y="254520"/>
            <a:ext cx="760212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3274"/>
      </a:dk2>
      <a:lt2>
        <a:srgbClr val="F0F0DC"/>
      </a:lt2>
      <a:accent1>
        <a:srgbClr val="6CACE4"/>
      </a:accent1>
      <a:accent2>
        <a:srgbClr val="B22174"/>
      </a:accent2>
      <a:accent3>
        <a:srgbClr val="B2C506"/>
      </a:accent3>
      <a:accent4>
        <a:srgbClr val="EE6C23"/>
      </a:accent4>
      <a:accent5>
        <a:srgbClr val="259789"/>
      </a:accent5>
      <a:accent6>
        <a:srgbClr val="F0A600"/>
      </a:accent6>
      <a:hlink>
        <a:srgbClr val="025EA1"/>
      </a:hlink>
      <a:folHlink>
        <a:srgbClr val="5910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3274"/>
      </a:dk2>
      <a:lt2>
        <a:srgbClr val="F0F0DC"/>
      </a:lt2>
      <a:accent1>
        <a:srgbClr val="6CACE4"/>
      </a:accent1>
      <a:accent2>
        <a:srgbClr val="B22174"/>
      </a:accent2>
      <a:accent3>
        <a:srgbClr val="B2C506"/>
      </a:accent3>
      <a:accent4>
        <a:srgbClr val="EE6C23"/>
      </a:accent4>
      <a:accent5>
        <a:srgbClr val="259789"/>
      </a:accent5>
      <a:accent6>
        <a:srgbClr val="F0A600"/>
      </a:accent6>
      <a:hlink>
        <a:srgbClr val="025EA1"/>
      </a:hlink>
      <a:folHlink>
        <a:srgbClr val="5910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2788</Words>
  <Application>Microsoft Office PowerPoint</Application>
  <PresentationFormat>Произвольный</PresentationFormat>
  <Paragraphs>481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47" baseType="lpstr">
      <vt:lpstr>NSimSun</vt:lpstr>
      <vt:lpstr>Arial</vt:lpstr>
      <vt:lpstr>Calibri</vt:lpstr>
      <vt:lpstr>Calibri Light</vt:lpstr>
      <vt:lpstr>Cambria</vt:lpstr>
      <vt:lpstr>Courier New</vt:lpstr>
      <vt:lpstr>DejaVu Sans</vt:lpstr>
      <vt:lpstr>Rosatom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</vt:lpstr>
      <vt:lpstr>Презентация PowerPoint</vt:lpstr>
      <vt:lpstr>готовим профессионалов для атомной отрасли</vt:lpstr>
      <vt:lpstr>Направления деятельности Академии</vt:lpstr>
      <vt:lpstr>Учебно-материальная база</vt:lpstr>
      <vt:lpstr>Отраслевое обучение</vt:lpstr>
      <vt:lpstr>Подготовка персонала АЭС, сооружаемых за рубежом</vt:lpstr>
      <vt:lpstr>Сотрудничество с опорными вузами РФ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Статьи о повышении квалификации персонала в области использования атомной энергии</vt:lpstr>
      <vt:lpstr>Презентация PowerPoint</vt:lpstr>
      <vt:lpstr>Программы повышения квалификации академии в области спектрометрии, дозиметрии  и радиометрии</vt:lpstr>
      <vt:lpstr>Программы повышения квалификации академии в области спектрометрии, дозиметрии  и радиометрии</vt:lpstr>
      <vt:lpstr>Учебная лаборатория радиационного контроля</vt:lpstr>
      <vt:lpstr>Программный комплекс GammaLab</vt:lpstr>
      <vt:lpstr>Оборудование учебной лаборатории</vt:lpstr>
      <vt:lpstr>Наши преподаватели</vt:lpstr>
      <vt:lpstr>Наши преподаватели</vt:lpstr>
      <vt:lpstr>Гостиничная сеть «Орбиталь»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Бомбин</cp:lastModifiedBy>
  <cp:revision>229</cp:revision>
  <dcterms:created xsi:type="dcterms:W3CDTF">2019-09-24T12:37:05Z</dcterms:created>
  <dcterms:modified xsi:type="dcterms:W3CDTF">2025-10-11T18:53:24Z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Произвольный</vt:lpwstr>
  </property>
  <property fmtid="{D5CDD505-2E9C-101B-9397-08002B2CF9AE}" pid="4" name="Slides">
    <vt:i4>28</vt:i4>
  </property>
</Properties>
</file>