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48" r:id="rId3"/>
    <p:sldId id="298" r:id="rId4"/>
    <p:sldId id="299" r:id="rId5"/>
    <p:sldId id="351" r:id="rId6"/>
    <p:sldId id="353" r:id="rId7"/>
    <p:sldId id="361" r:id="rId8"/>
    <p:sldId id="362" r:id="rId9"/>
    <p:sldId id="350" r:id="rId10"/>
    <p:sldId id="364" r:id="rId11"/>
    <p:sldId id="354" r:id="rId12"/>
    <p:sldId id="358" r:id="rId13"/>
    <p:sldId id="360" r:id="rId14"/>
    <p:sldId id="338" r:id="rId15"/>
    <p:sldId id="355" r:id="rId16"/>
    <p:sldId id="357" r:id="rId17"/>
    <p:sldId id="365" r:id="rId18"/>
    <p:sldId id="366" r:id="rId19"/>
    <p:sldId id="363" r:id="rId20"/>
    <p:sldId id="347" r:id="rId21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 snapToObjects="1">
      <p:cViewPr varScale="1">
        <p:scale>
          <a:sx n="160" d="100"/>
          <a:sy n="160" d="100"/>
        </p:scale>
        <p:origin x="104" y="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Relationship Id="rId4" Type="http://schemas.openxmlformats.org/officeDocument/2006/relationships/image" Target="../media/image2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Relationship Id="rId4" Type="http://schemas.openxmlformats.org/officeDocument/2006/relationships/image" Target="../media/image2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D34CC0-6C6D-4CB3-8244-9EE67981B45D}" type="doc">
      <dgm:prSet loTypeId="urn:microsoft.com/office/officeart/2008/layout/VerticalCurvedList" loCatId="list" qsTypeId="urn:microsoft.com/office/officeart/2005/8/quickstyle/simple1#16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0CBFB625-B486-4DCF-BF7B-31F40A3C2022}">
      <dgm:prSet phldrT="" custT="1"/>
      <dgm:spPr bwMode="auto"/>
      <dgm:t>
        <a:bodyPr/>
        <a:lstStyle/>
        <a:p>
          <a:pPr>
            <a:defRPr/>
          </a:pPr>
          <a:r>
            <a:rPr lang="ru-RU" sz="1800" b="1" i="0">
              <a:solidFill>
                <a:schemeClr val="bg1"/>
              </a:solidFill>
              <a:latin typeface="Times New Roman"/>
              <a:cs typeface="Times New Roman"/>
            </a:rPr>
            <a:t>в пищевой промышленности применяются мощные γ-установки, радиоизотопные уровнемеры</a:t>
          </a:r>
          <a:endParaRPr/>
        </a:p>
      </dgm:t>
    </dgm:pt>
    <dgm:pt modelId="{F1E931EB-729C-49F8-AB35-688AFCFA151B}" type="parTrans" cxnId="{17DB7484-3BA4-48E0-B713-AF51FC73FCD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47FF6E0-65DA-4610-BC57-7B048A0FAC2F}" type="sibTrans" cxnId="{17DB7484-3BA4-48E0-B713-AF51FC73FCD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D32C6F6-F4B9-4F74-82E9-AED54405035D}">
      <dgm:prSet phldrT="" custT="1"/>
      <dgm:spPr bwMode="auto"/>
      <dgm:t>
        <a:bodyPr/>
        <a:lstStyle/>
        <a:p>
          <a:pPr>
            <a:defRPr/>
          </a:pPr>
          <a:r>
            <a:rPr lang="ru-RU" sz="1800" b="1" i="0">
              <a:solidFill>
                <a:schemeClr val="bg1"/>
              </a:solidFill>
              <a:latin typeface="Times New Roman"/>
              <a:cs typeface="Times New Roman"/>
            </a:rPr>
            <a:t>     в легкой промышленности применяются радиоизотопные приборы, такие как                                    уровнемеры, толщиномеры, приборы для снятия электростатических зарядов</a:t>
          </a:r>
          <a:endParaRPr/>
        </a:p>
      </dgm:t>
    </dgm:pt>
    <dgm:pt modelId="{B8BC1751-E1E4-4402-AD73-8645C7CA478A}" type="parTrans" cxnId="{FBC2BF59-544F-4F2D-A520-B467A9CCBF3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B57E94F-690D-44A0-AC19-91C60F6E4E01}" type="sibTrans" cxnId="{FBC2BF59-544F-4F2D-A520-B467A9CCBF3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4F18FE9-22E9-47AE-B5A3-9AC5F69E6CD6}">
      <dgm:prSet phldrT="" custT="1"/>
      <dgm:spPr bwMode="auto"/>
      <dgm:t>
        <a:bodyPr/>
        <a:lstStyle/>
        <a:p>
          <a:pPr>
            <a:defRPr/>
          </a:pPr>
          <a:r>
            <a:rPr lang="ru-RU" sz="1800" b="1" i="0">
              <a:solidFill>
                <a:schemeClr val="bg1"/>
              </a:solidFill>
              <a:latin typeface="Times New Roman"/>
              <a:cs typeface="Times New Roman"/>
            </a:rPr>
            <a:t>в химической промышленности применяются мощные γ-установки, радиоизотопные приборы (уровнемеры, толщиномеры, приборы для снятия электростатических зарядов)</a:t>
          </a:r>
          <a:endParaRPr/>
        </a:p>
      </dgm:t>
    </dgm:pt>
    <dgm:pt modelId="{F8DBDA84-7290-4CFE-9875-3446A6A0570D}" type="parTrans" cxnId="{9A2A60CE-FF23-4091-919A-7D0D249D8A1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5657981-CCD6-465F-B17F-1B7EED63E978}" type="sibTrans" cxnId="{9A2A60CE-FF23-4091-919A-7D0D249D8A1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76251D2-8FE0-40C6-A25D-0C49B6D7009F}">
      <dgm:prSet phldrT="" custT="1"/>
      <dgm:spPr bwMode="auto"/>
      <dgm:t>
        <a:bodyPr/>
        <a:lstStyle/>
        <a:p>
          <a:pPr>
            <a:defRPr/>
          </a:pPr>
          <a:r>
            <a:rPr lang="ru-RU" sz="1800" b="1" i="0" dirty="0">
              <a:solidFill>
                <a:schemeClr val="bg1"/>
              </a:solidFill>
              <a:latin typeface="Times New Roman"/>
              <a:cs typeface="Times New Roman"/>
            </a:rPr>
            <a:t>в строительной индустрии применяются рентгеновские аппараты, аппараты для γ-дефектоскопии</a:t>
          </a:r>
          <a:endParaRPr dirty="0"/>
        </a:p>
      </dgm:t>
    </dgm:pt>
    <dgm:pt modelId="{577E7FD8-3FFC-41C6-923D-F24A80A7899F}" type="parTrans" cxnId="{B20A2D89-094D-488C-B15A-A16395B50216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A0801ED-7627-4DC5-B721-1025E2E1CC95}" type="sibTrans" cxnId="{B20A2D89-094D-488C-B15A-A16395B50216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5535FAC-5BED-488F-98F6-7F59F6C57D3A}">
      <dgm:prSet phldrT="" custT="1"/>
      <dgm:spPr bwMode="auto"/>
      <dgm:t>
        <a:bodyPr/>
        <a:lstStyle/>
        <a:p>
          <a:pPr>
            <a:defRPr/>
          </a:pPr>
          <a:r>
            <a:rPr lang="ru-RU" sz="1800" b="1" i="0">
              <a:solidFill>
                <a:schemeClr val="bg1"/>
              </a:solidFill>
              <a:latin typeface="Times New Roman"/>
              <a:cs typeface="Times New Roman"/>
            </a:rPr>
            <a:t>в металлургии применяются рентгеновские аппараты, аппараты для γ-дефектоскопии, радиоизотопные приборы (уровнемеры)</a:t>
          </a:r>
          <a:endParaRPr lang="ru-RU" sz="1800" b="1">
            <a:solidFill>
              <a:schemeClr val="bg1"/>
            </a:solidFill>
            <a:latin typeface="Times New Roman"/>
            <a:cs typeface="Times New Roman"/>
          </a:endParaRPr>
        </a:p>
      </dgm:t>
    </dgm:pt>
    <dgm:pt modelId="{E3BAB1F2-3237-425D-952E-4A43D27FC663}" type="parTrans" cxnId="{5811571C-B72A-4136-AAB9-A8FC78777E3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54211FE-FAA5-43DD-BDB5-4904F07C5594}" type="sibTrans" cxnId="{5811571C-B72A-4136-AAB9-A8FC78777E3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8C55163-1909-4695-8DA0-7055225CADE6}" type="pres">
      <dgm:prSet presAssocID="{A4D34CC0-6C6D-4CB3-8244-9EE67981B45D}" presName="Name0" presStyleCnt="0">
        <dgm:presLayoutVars>
          <dgm:chMax val="7"/>
          <dgm:chPref val="7"/>
          <dgm:dir/>
        </dgm:presLayoutVars>
      </dgm:prSet>
      <dgm:spPr bwMode="auto"/>
      <dgm:t>
        <a:bodyPr/>
        <a:lstStyle/>
        <a:p>
          <a:endParaRPr lang="ru-RU"/>
        </a:p>
      </dgm:t>
    </dgm:pt>
    <dgm:pt modelId="{CD3B0596-227F-4CE5-90CF-45F23B842DC6}" type="pres">
      <dgm:prSet presAssocID="{A4D34CC0-6C6D-4CB3-8244-9EE67981B45D}" presName="Name1" presStyleCnt="0"/>
      <dgm:spPr bwMode="auto"/>
    </dgm:pt>
    <dgm:pt modelId="{5AE73711-5891-46A3-BE20-19422FA3E415}" type="pres">
      <dgm:prSet presAssocID="{A4D34CC0-6C6D-4CB3-8244-9EE67981B45D}" presName="cycle" presStyleCnt="0"/>
      <dgm:spPr bwMode="auto"/>
    </dgm:pt>
    <dgm:pt modelId="{BA3237D6-7EA8-4763-8CF4-2B8194E169BC}" type="pres">
      <dgm:prSet presAssocID="{A4D34CC0-6C6D-4CB3-8244-9EE67981B45D}" presName="srcNode" presStyleLbl="node1" presStyleIdx="0" presStyleCnt="5"/>
      <dgm:spPr bwMode="auto"/>
    </dgm:pt>
    <dgm:pt modelId="{7EA54666-6BA5-4C05-8358-F91305445B23}" type="pres">
      <dgm:prSet presAssocID="{A4D34CC0-6C6D-4CB3-8244-9EE67981B45D}" presName="conn" presStyleLbl="parChTrans1D2" presStyleIdx="0" presStyleCnt="1"/>
      <dgm:spPr bwMode="auto"/>
      <dgm:t>
        <a:bodyPr/>
        <a:lstStyle/>
        <a:p>
          <a:endParaRPr lang="ru-RU"/>
        </a:p>
      </dgm:t>
    </dgm:pt>
    <dgm:pt modelId="{CC5C30D9-3CBD-43CD-B7A2-B1BC091801A2}" type="pres">
      <dgm:prSet presAssocID="{A4D34CC0-6C6D-4CB3-8244-9EE67981B45D}" presName="extraNode" presStyleLbl="node1" presStyleIdx="0" presStyleCnt="5"/>
      <dgm:spPr bwMode="auto"/>
    </dgm:pt>
    <dgm:pt modelId="{9AC08BE2-DCBF-4DFD-88CD-30E3B5230CED}" type="pres">
      <dgm:prSet presAssocID="{A4D34CC0-6C6D-4CB3-8244-9EE67981B45D}" presName="dstNode" presStyleLbl="node1" presStyleIdx="0" presStyleCnt="5"/>
      <dgm:spPr bwMode="auto"/>
    </dgm:pt>
    <dgm:pt modelId="{676A2FB8-E1ED-4F3C-8525-F0A9D3235386}" type="pres">
      <dgm:prSet presAssocID="{05535FAC-5BED-488F-98F6-7F59F6C57D3A}" presName="text_1" presStyleLbl="node1" presStyleIdx="0" presStyleCnt="5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7619CE26-CA42-4451-B6BD-2D81DCB036D6}" type="pres">
      <dgm:prSet presAssocID="{05535FAC-5BED-488F-98F6-7F59F6C57D3A}" presName="accent_1" presStyleCnt="0"/>
      <dgm:spPr bwMode="auto"/>
    </dgm:pt>
    <dgm:pt modelId="{19AB8798-E034-49E8-B254-2B8377896AA0}" type="pres">
      <dgm:prSet presAssocID="{05535FAC-5BED-488F-98F6-7F59F6C57D3A}" presName="accentRepeatNode" presStyleLbl="solidFgAcc1" presStyleIdx="0" presStyleCnt="5"/>
      <dgm:spPr bwMode="auto">
        <a:blipFill>
          <a:blip xmlns:r="http://schemas.openxmlformats.org/officeDocument/2006/relationships" r:embed="rId1"/>
          <a:stretch/>
        </a:blipFill>
      </dgm:spPr>
    </dgm:pt>
    <dgm:pt modelId="{BF3197AF-41BE-4420-9079-75601A60087F}" type="pres">
      <dgm:prSet presAssocID="{476251D2-8FE0-40C6-A25D-0C49B6D7009F}" presName="text_2" presStyleLbl="node1" presStyleIdx="1" presStyleCnt="5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05109C40-E855-42A1-B693-4CA42A20AAF0}" type="pres">
      <dgm:prSet presAssocID="{476251D2-8FE0-40C6-A25D-0C49B6D7009F}" presName="accent_2" presStyleCnt="0"/>
      <dgm:spPr bwMode="auto"/>
    </dgm:pt>
    <dgm:pt modelId="{4DCF1E0E-6CC3-43D5-82E5-42CF2CF17CB5}" type="pres">
      <dgm:prSet presAssocID="{476251D2-8FE0-40C6-A25D-0C49B6D7009F}" presName="accentRepeatNode" presStyleLbl="solidFgAcc1" presStyleIdx="1" presStyleCnt="5"/>
      <dgm:spPr bwMode="auto">
        <a:blipFill>
          <a:blip xmlns:r="http://schemas.openxmlformats.org/officeDocument/2006/relationships" r:embed="rId2"/>
          <a:stretch/>
        </a:blipFill>
      </dgm:spPr>
    </dgm:pt>
    <dgm:pt modelId="{994D66F5-3620-4A85-826E-8F10389B7D4D}" type="pres">
      <dgm:prSet presAssocID="{A4F18FE9-22E9-47AE-B5A3-9AC5F69E6CD6}" presName="text_3" presStyleLbl="node1" presStyleIdx="2" presStyleCnt="5" custLinFactNeighborX="721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4E9181BC-05F1-41A0-A028-057F548C3086}" type="pres">
      <dgm:prSet presAssocID="{A4F18FE9-22E9-47AE-B5A3-9AC5F69E6CD6}" presName="accent_3" presStyleCnt="0"/>
      <dgm:spPr bwMode="auto"/>
    </dgm:pt>
    <dgm:pt modelId="{55C63FA5-8623-4328-BF64-449D95C9DC83}" type="pres">
      <dgm:prSet presAssocID="{A4F18FE9-22E9-47AE-B5A3-9AC5F69E6CD6}" presName="accentRepeatNode" presStyleLbl="solidFgAcc1" presStyleIdx="2" presStyleCnt="5"/>
      <dgm:spPr bwMode="auto">
        <a:blipFill>
          <a:blip xmlns:r="http://schemas.openxmlformats.org/officeDocument/2006/relationships" r:embed="rId3"/>
          <a:stretch/>
        </a:blipFill>
      </dgm:spPr>
    </dgm:pt>
    <dgm:pt modelId="{C0F8A6F8-6C61-40BD-A52C-096EA99646C7}" type="pres">
      <dgm:prSet presAssocID="{6D32C6F6-F4B9-4F74-82E9-AED54405035D}" presName="text_4" presStyleLbl="node1" presStyleIdx="3" presStyleCnt="5" custScaleX="97420" custLinFactNeighborX="-1290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028A5223-FACF-4E0D-A8F2-337E2C28055A}" type="pres">
      <dgm:prSet presAssocID="{6D32C6F6-F4B9-4F74-82E9-AED54405035D}" presName="accent_4" presStyleCnt="0"/>
      <dgm:spPr bwMode="auto"/>
    </dgm:pt>
    <dgm:pt modelId="{C0617595-513A-42E9-B68C-C297F87FEE03}" type="pres">
      <dgm:prSet presAssocID="{6D32C6F6-F4B9-4F74-82E9-AED54405035D}" presName="accentRepeatNode" presStyleLbl="solidFgAcc1" presStyleIdx="3" presStyleCnt="5"/>
      <dgm:spPr bwMode="auto">
        <a:blipFill>
          <a:blip xmlns:r="http://schemas.openxmlformats.org/officeDocument/2006/relationships" r:embed="rId4"/>
          <a:stretch/>
        </a:blipFill>
      </dgm:spPr>
    </dgm:pt>
    <dgm:pt modelId="{F1D55588-935B-401B-991F-FE6344264BD2}" type="pres">
      <dgm:prSet presAssocID="{0CBFB625-B486-4DCF-BF7B-31F40A3C2022}" presName="text_5" presStyleLbl="node1" presStyleIdx="4" presStyleCnt="5" custLinFactNeighborX="682" custLinFactNeighborY="-4133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DCD445F8-31DD-450A-B925-17013D295DF5}" type="pres">
      <dgm:prSet presAssocID="{0CBFB625-B486-4DCF-BF7B-31F40A3C2022}" presName="accent_5" presStyleCnt="0"/>
      <dgm:spPr bwMode="auto"/>
    </dgm:pt>
    <dgm:pt modelId="{FB842ECB-3461-429D-BFB2-0F1C7670CADA}" type="pres">
      <dgm:prSet presAssocID="{0CBFB625-B486-4DCF-BF7B-31F40A3C2022}" presName="accentRepeatNode" presStyleLbl="solidFgAcc1" presStyleIdx="4" presStyleCnt="5"/>
      <dgm:spPr bwMode="auto">
        <a:blipFill>
          <a:blip xmlns:r="http://schemas.openxmlformats.org/officeDocument/2006/relationships" r:embed="rId5"/>
          <a:stretch/>
        </a:blipFill>
      </dgm:spPr>
    </dgm:pt>
  </dgm:ptLst>
  <dgm:cxnLst>
    <dgm:cxn modelId="{17DB7484-3BA4-48E0-B713-AF51FC73FCD9}" srcId="{A4D34CC0-6C6D-4CB3-8244-9EE67981B45D}" destId="{0CBFB625-B486-4DCF-BF7B-31F40A3C2022}" srcOrd="4" destOrd="0" parTransId="{F1E931EB-729C-49F8-AB35-688AFCFA151B}" sibTransId="{547FF6E0-65DA-4610-BC57-7B048A0FAC2F}"/>
    <dgm:cxn modelId="{D8F39DED-7C6D-4301-B505-BBB61D9B9CB5}" type="presOf" srcId="{A4D34CC0-6C6D-4CB3-8244-9EE67981B45D}" destId="{68C55163-1909-4695-8DA0-7055225CADE6}" srcOrd="0" destOrd="0" presId="urn:microsoft.com/office/officeart/2008/layout/VerticalCurvedList"/>
    <dgm:cxn modelId="{FBC2BF59-544F-4F2D-A520-B467A9CCBF39}" srcId="{A4D34CC0-6C6D-4CB3-8244-9EE67981B45D}" destId="{6D32C6F6-F4B9-4F74-82E9-AED54405035D}" srcOrd="3" destOrd="0" parTransId="{B8BC1751-E1E4-4402-AD73-8645C7CA478A}" sibTransId="{8B57E94F-690D-44A0-AC19-91C60F6E4E01}"/>
    <dgm:cxn modelId="{5811571C-B72A-4136-AAB9-A8FC78777E32}" srcId="{A4D34CC0-6C6D-4CB3-8244-9EE67981B45D}" destId="{05535FAC-5BED-488F-98F6-7F59F6C57D3A}" srcOrd="0" destOrd="0" parTransId="{E3BAB1F2-3237-425D-952E-4A43D27FC663}" sibTransId="{454211FE-FAA5-43DD-BDB5-4904F07C5594}"/>
    <dgm:cxn modelId="{19F3292C-741F-4498-9F41-4F4D1CD619D4}" type="presOf" srcId="{476251D2-8FE0-40C6-A25D-0C49B6D7009F}" destId="{BF3197AF-41BE-4420-9079-75601A60087F}" srcOrd="0" destOrd="0" presId="urn:microsoft.com/office/officeart/2008/layout/VerticalCurvedList"/>
    <dgm:cxn modelId="{56A40D6A-8E26-46D0-857B-F6682D247FD3}" type="presOf" srcId="{454211FE-FAA5-43DD-BDB5-4904F07C5594}" destId="{7EA54666-6BA5-4C05-8358-F91305445B23}" srcOrd="0" destOrd="0" presId="urn:microsoft.com/office/officeart/2008/layout/VerticalCurvedList"/>
    <dgm:cxn modelId="{9A2A60CE-FF23-4091-919A-7D0D249D8A11}" srcId="{A4D34CC0-6C6D-4CB3-8244-9EE67981B45D}" destId="{A4F18FE9-22E9-47AE-B5A3-9AC5F69E6CD6}" srcOrd="2" destOrd="0" parTransId="{F8DBDA84-7290-4CFE-9875-3446A6A0570D}" sibTransId="{F5657981-CCD6-465F-B17F-1B7EED63E978}"/>
    <dgm:cxn modelId="{838ADD08-BC3A-4126-94F2-920D5674FFFB}" type="presOf" srcId="{6D32C6F6-F4B9-4F74-82E9-AED54405035D}" destId="{C0F8A6F8-6C61-40BD-A52C-096EA99646C7}" srcOrd="0" destOrd="0" presId="urn:microsoft.com/office/officeart/2008/layout/VerticalCurvedList"/>
    <dgm:cxn modelId="{B59A363A-57E5-471B-96DC-5A2C65B16665}" type="presOf" srcId="{05535FAC-5BED-488F-98F6-7F59F6C57D3A}" destId="{676A2FB8-E1ED-4F3C-8525-F0A9D3235386}" srcOrd="0" destOrd="0" presId="urn:microsoft.com/office/officeart/2008/layout/VerticalCurvedList"/>
    <dgm:cxn modelId="{E778E1CB-03F0-4F38-A199-4B40241C5A12}" type="presOf" srcId="{0CBFB625-B486-4DCF-BF7B-31F40A3C2022}" destId="{F1D55588-935B-401B-991F-FE6344264BD2}" srcOrd="0" destOrd="0" presId="urn:microsoft.com/office/officeart/2008/layout/VerticalCurvedList"/>
    <dgm:cxn modelId="{2D1122BC-064E-42AF-84B1-214CFA84127D}" type="presOf" srcId="{A4F18FE9-22E9-47AE-B5A3-9AC5F69E6CD6}" destId="{994D66F5-3620-4A85-826E-8F10389B7D4D}" srcOrd="0" destOrd="0" presId="urn:microsoft.com/office/officeart/2008/layout/VerticalCurvedList"/>
    <dgm:cxn modelId="{B20A2D89-094D-488C-B15A-A16395B50216}" srcId="{A4D34CC0-6C6D-4CB3-8244-9EE67981B45D}" destId="{476251D2-8FE0-40C6-A25D-0C49B6D7009F}" srcOrd="1" destOrd="0" parTransId="{577E7FD8-3FFC-41C6-923D-F24A80A7899F}" sibTransId="{FA0801ED-7627-4DC5-B721-1025E2E1CC95}"/>
    <dgm:cxn modelId="{789316A3-E53C-4968-A16A-D18B1D82B65B}" type="presParOf" srcId="{68C55163-1909-4695-8DA0-7055225CADE6}" destId="{CD3B0596-227F-4CE5-90CF-45F23B842DC6}" srcOrd="0" destOrd="0" presId="urn:microsoft.com/office/officeart/2008/layout/VerticalCurvedList"/>
    <dgm:cxn modelId="{BA6CA8E2-3552-4FC3-A2D5-657FF9811C99}" type="presParOf" srcId="{CD3B0596-227F-4CE5-90CF-45F23B842DC6}" destId="{5AE73711-5891-46A3-BE20-19422FA3E415}" srcOrd="0" destOrd="0" presId="urn:microsoft.com/office/officeart/2008/layout/VerticalCurvedList"/>
    <dgm:cxn modelId="{2E735558-FE6C-403E-BE75-17B20C93B59B}" type="presParOf" srcId="{5AE73711-5891-46A3-BE20-19422FA3E415}" destId="{BA3237D6-7EA8-4763-8CF4-2B8194E169BC}" srcOrd="0" destOrd="0" presId="urn:microsoft.com/office/officeart/2008/layout/VerticalCurvedList"/>
    <dgm:cxn modelId="{8202BC71-C9F0-44BA-8D1E-3DA94CA397B0}" type="presParOf" srcId="{5AE73711-5891-46A3-BE20-19422FA3E415}" destId="{7EA54666-6BA5-4C05-8358-F91305445B23}" srcOrd="1" destOrd="0" presId="urn:microsoft.com/office/officeart/2008/layout/VerticalCurvedList"/>
    <dgm:cxn modelId="{E39D44A6-4C10-4C6A-9501-1308B5BBC430}" type="presParOf" srcId="{5AE73711-5891-46A3-BE20-19422FA3E415}" destId="{CC5C30D9-3CBD-43CD-B7A2-B1BC091801A2}" srcOrd="2" destOrd="0" presId="urn:microsoft.com/office/officeart/2008/layout/VerticalCurvedList"/>
    <dgm:cxn modelId="{EDE613B0-B54E-4324-8340-70F5BC2E2470}" type="presParOf" srcId="{5AE73711-5891-46A3-BE20-19422FA3E415}" destId="{9AC08BE2-DCBF-4DFD-88CD-30E3B5230CED}" srcOrd="3" destOrd="0" presId="urn:microsoft.com/office/officeart/2008/layout/VerticalCurvedList"/>
    <dgm:cxn modelId="{AADC2AC1-E006-4C65-A00C-286BDE4072B6}" type="presParOf" srcId="{CD3B0596-227F-4CE5-90CF-45F23B842DC6}" destId="{676A2FB8-E1ED-4F3C-8525-F0A9D3235386}" srcOrd="1" destOrd="0" presId="urn:microsoft.com/office/officeart/2008/layout/VerticalCurvedList"/>
    <dgm:cxn modelId="{471F61D0-2007-4D0C-B739-D41AF8EDD396}" type="presParOf" srcId="{CD3B0596-227F-4CE5-90CF-45F23B842DC6}" destId="{7619CE26-CA42-4451-B6BD-2D81DCB036D6}" srcOrd="2" destOrd="0" presId="urn:microsoft.com/office/officeart/2008/layout/VerticalCurvedList"/>
    <dgm:cxn modelId="{82B43FB9-BBB1-4AF4-85FE-704A0796C163}" type="presParOf" srcId="{7619CE26-CA42-4451-B6BD-2D81DCB036D6}" destId="{19AB8798-E034-49E8-B254-2B8377896AA0}" srcOrd="0" destOrd="0" presId="urn:microsoft.com/office/officeart/2008/layout/VerticalCurvedList"/>
    <dgm:cxn modelId="{8E149DCB-4F8D-4DAC-996F-DB6433D5175C}" type="presParOf" srcId="{CD3B0596-227F-4CE5-90CF-45F23B842DC6}" destId="{BF3197AF-41BE-4420-9079-75601A60087F}" srcOrd="3" destOrd="0" presId="urn:microsoft.com/office/officeart/2008/layout/VerticalCurvedList"/>
    <dgm:cxn modelId="{5E89D577-4C7B-4E05-A820-0252A06DB67B}" type="presParOf" srcId="{CD3B0596-227F-4CE5-90CF-45F23B842DC6}" destId="{05109C40-E855-42A1-B693-4CA42A20AAF0}" srcOrd="4" destOrd="0" presId="urn:microsoft.com/office/officeart/2008/layout/VerticalCurvedList"/>
    <dgm:cxn modelId="{DD2B939A-79BB-4073-B464-0B0F536C4C9A}" type="presParOf" srcId="{05109C40-E855-42A1-B693-4CA42A20AAF0}" destId="{4DCF1E0E-6CC3-43D5-82E5-42CF2CF17CB5}" srcOrd="0" destOrd="0" presId="urn:microsoft.com/office/officeart/2008/layout/VerticalCurvedList"/>
    <dgm:cxn modelId="{0A0BD783-7578-4ED6-86B5-D172E0A45536}" type="presParOf" srcId="{CD3B0596-227F-4CE5-90CF-45F23B842DC6}" destId="{994D66F5-3620-4A85-826E-8F10389B7D4D}" srcOrd="5" destOrd="0" presId="urn:microsoft.com/office/officeart/2008/layout/VerticalCurvedList"/>
    <dgm:cxn modelId="{E0F32EC9-E2A5-467C-97C2-CE019D7BB750}" type="presParOf" srcId="{CD3B0596-227F-4CE5-90CF-45F23B842DC6}" destId="{4E9181BC-05F1-41A0-A028-057F548C3086}" srcOrd="6" destOrd="0" presId="urn:microsoft.com/office/officeart/2008/layout/VerticalCurvedList"/>
    <dgm:cxn modelId="{3443F4DF-CBFD-4BBB-ADEC-59FAA9501C79}" type="presParOf" srcId="{4E9181BC-05F1-41A0-A028-057F548C3086}" destId="{55C63FA5-8623-4328-BF64-449D95C9DC83}" srcOrd="0" destOrd="0" presId="urn:microsoft.com/office/officeart/2008/layout/VerticalCurvedList"/>
    <dgm:cxn modelId="{EF932B08-93DF-4190-9D01-7A7B36523516}" type="presParOf" srcId="{CD3B0596-227F-4CE5-90CF-45F23B842DC6}" destId="{C0F8A6F8-6C61-40BD-A52C-096EA99646C7}" srcOrd="7" destOrd="0" presId="urn:microsoft.com/office/officeart/2008/layout/VerticalCurvedList"/>
    <dgm:cxn modelId="{3C6A59E1-EFEB-4195-9D3C-1642D194DD6B}" type="presParOf" srcId="{CD3B0596-227F-4CE5-90CF-45F23B842DC6}" destId="{028A5223-FACF-4E0D-A8F2-337E2C28055A}" srcOrd="8" destOrd="0" presId="urn:microsoft.com/office/officeart/2008/layout/VerticalCurvedList"/>
    <dgm:cxn modelId="{F30D41DD-71F8-4B84-8141-36A776F136C8}" type="presParOf" srcId="{028A5223-FACF-4E0D-A8F2-337E2C28055A}" destId="{C0617595-513A-42E9-B68C-C297F87FEE03}" srcOrd="0" destOrd="0" presId="urn:microsoft.com/office/officeart/2008/layout/VerticalCurvedList"/>
    <dgm:cxn modelId="{DA066C75-539A-44FC-A4FC-989CC4EEA2DB}" type="presParOf" srcId="{CD3B0596-227F-4CE5-90CF-45F23B842DC6}" destId="{F1D55588-935B-401B-991F-FE6344264BD2}" srcOrd="9" destOrd="0" presId="urn:microsoft.com/office/officeart/2008/layout/VerticalCurvedList"/>
    <dgm:cxn modelId="{D22F9C29-2400-4106-9D8A-676F65B2E2F6}" type="presParOf" srcId="{CD3B0596-227F-4CE5-90CF-45F23B842DC6}" destId="{DCD445F8-31DD-450A-B925-17013D295DF5}" srcOrd="10" destOrd="0" presId="urn:microsoft.com/office/officeart/2008/layout/VerticalCurvedList"/>
    <dgm:cxn modelId="{43ABA17A-4FC7-4F69-8208-8079DBB0A31A}" type="presParOf" srcId="{DCD445F8-31DD-450A-B925-17013D295DF5}" destId="{FB842ECB-3461-429D-BFB2-0F1C7670CAD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D34CC0-6C6D-4CB3-8244-9EE67981B45D}" type="doc">
      <dgm:prSet loTypeId="urn:microsoft.com/office/officeart/2008/layout/VerticalCurvedList" loCatId="list" qsTypeId="urn:microsoft.com/office/officeart/2005/8/quickstyle/simple1#17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6D32C6F6-F4B9-4F74-82E9-AED54405035D}">
      <dgm:prSet phldrT="" custT="1"/>
      <dgm:spPr bwMode="auto"/>
      <dgm:t>
        <a:bodyPr/>
        <a:lstStyle/>
        <a:p>
          <a:pPr>
            <a:defRPr/>
          </a:pPr>
          <a:r>
            <a:rPr lang="ru-RU" sz="1800" b="1" i="0" dirty="0">
              <a:solidFill>
                <a:schemeClr val="bg1"/>
              </a:solidFill>
              <a:latin typeface="Times New Roman"/>
              <a:cs typeface="Times New Roman"/>
            </a:rPr>
            <a:t>    в научно-исследовательских институтах применяют ускорители заряженных частиц,                            рентгеновские аппараты, мощные γ-установки, нейтронные, γ- и β-источники</a:t>
          </a:r>
          <a:endParaRPr dirty="0"/>
        </a:p>
      </dgm:t>
    </dgm:pt>
    <dgm:pt modelId="{B8BC1751-E1E4-4402-AD73-8645C7CA478A}" type="parTrans" cxnId="{FBC2BF59-544F-4F2D-A520-B467A9CCBF3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B57E94F-690D-44A0-AC19-91C60F6E4E01}" type="sibTrans" cxnId="{FBC2BF59-544F-4F2D-A520-B467A9CCBF3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4F18FE9-22E9-47AE-B5A3-9AC5F69E6CD6}">
      <dgm:prSet phldrT="" custT="1"/>
      <dgm:spPr bwMode="auto"/>
      <dgm:t>
        <a:bodyPr/>
        <a:lstStyle/>
        <a:p>
          <a:pPr>
            <a:defRPr/>
          </a:pPr>
          <a:r>
            <a:rPr lang="ru-RU" sz="1800" b="1" i="0" dirty="0">
              <a:solidFill>
                <a:schemeClr val="bg1"/>
              </a:solidFill>
              <a:latin typeface="Times New Roman"/>
              <a:cs typeface="Times New Roman"/>
            </a:rPr>
            <a:t>в сельском хозяйстве возможно применение мощных γ-установки</a:t>
          </a:r>
          <a:endParaRPr dirty="0"/>
        </a:p>
      </dgm:t>
    </dgm:pt>
    <dgm:pt modelId="{F8DBDA84-7290-4CFE-9875-3446A6A0570D}" type="parTrans" cxnId="{9A2A60CE-FF23-4091-919A-7D0D249D8A1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5657981-CCD6-465F-B17F-1B7EED63E978}" type="sibTrans" cxnId="{9A2A60CE-FF23-4091-919A-7D0D249D8A1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76251D2-8FE0-40C6-A25D-0C49B6D7009F}">
      <dgm:prSet phldrT="" custT="1"/>
      <dgm:spPr bwMode="auto"/>
      <dgm:t>
        <a:bodyPr/>
        <a:lstStyle/>
        <a:p>
          <a:pPr>
            <a:defRPr/>
          </a:pPr>
          <a:r>
            <a:rPr lang="ru-RU" sz="1800" b="1" i="0" dirty="0">
              <a:solidFill>
                <a:schemeClr val="bg1"/>
              </a:solidFill>
              <a:latin typeface="Times New Roman"/>
              <a:cs typeface="Times New Roman"/>
            </a:rPr>
            <a:t>в медицине и биологии применяются рентгеновские и γ-аппараты, γ — и β-источники.</a:t>
          </a:r>
          <a:endParaRPr dirty="0"/>
        </a:p>
      </dgm:t>
    </dgm:pt>
    <dgm:pt modelId="{577E7FD8-3FFC-41C6-923D-F24A80A7899F}" type="parTrans" cxnId="{B20A2D89-094D-488C-B15A-A16395B50216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A0801ED-7627-4DC5-B721-1025E2E1CC95}" type="sibTrans" cxnId="{B20A2D89-094D-488C-B15A-A16395B50216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5535FAC-5BED-488F-98F6-7F59F6C57D3A}">
      <dgm:prSet phldrT="" custT="1"/>
      <dgm:spPr bwMode="auto"/>
      <dgm:t>
        <a:bodyPr/>
        <a:lstStyle/>
        <a:p>
          <a:pPr>
            <a:defRPr/>
          </a:pPr>
          <a:r>
            <a:rPr lang="ru-RU" sz="1800" b="1" i="0">
              <a:solidFill>
                <a:schemeClr val="bg1"/>
              </a:solidFill>
              <a:latin typeface="Times New Roman"/>
              <a:cs typeface="Times New Roman"/>
            </a:rPr>
            <a:t>в геологии — нейтронные и γ-источники, радиоизотопные уровнемеры</a:t>
          </a:r>
          <a:endParaRPr lang="ru-RU" sz="1800" b="1">
            <a:solidFill>
              <a:schemeClr val="bg1"/>
            </a:solidFill>
            <a:latin typeface="Times New Roman"/>
            <a:cs typeface="Times New Roman"/>
          </a:endParaRPr>
        </a:p>
      </dgm:t>
    </dgm:pt>
    <dgm:pt modelId="{E3BAB1F2-3237-425D-952E-4A43D27FC663}" type="parTrans" cxnId="{5811571C-B72A-4136-AAB9-A8FC78777E3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54211FE-FAA5-43DD-BDB5-4904F07C5594}" type="sibTrans" cxnId="{5811571C-B72A-4136-AAB9-A8FC78777E3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A249CCD-8D2D-4582-A154-61F7B64A23A3}">
      <dgm:prSet phldrT="" custT="1"/>
      <dgm:spPr bwMode="auto"/>
      <dgm:t>
        <a:bodyPr/>
        <a:lstStyle/>
        <a:p>
          <a:pPr>
            <a:defRPr/>
          </a:pPr>
          <a:r>
            <a:rPr lang="ru-RU" sz="1800" b="1" dirty="0"/>
            <a:t>ядерная </a:t>
          </a:r>
          <a:r>
            <a:rPr lang="ru-RU" sz="1800" b="1" dirty="0" smtClean="0"/>
            <a:t>медицина; </a:t>
          </a:r>
          <a:r>
            <a:rPr lang="ru-RU" sz="1800" b="1" dirty="0" smtClean="0">
              <a:solidFill>
                <a:srgbClr val="FFFF00"/>
              </a:solidFill>
            </a:rPr>
            <a:t>ТЕРАНОСТИКА</a:t>
          </a:r>
          <a:r>
            <a:rPr lang="ru-RU" sz="1800" b="1" dirty="0" smtClean="0"/>
            <a:t> – термин объединяет два слова «терапия» и «диагностика» - </a:t>
          </a:r>
          <a:r>
            <a:rPr lang="ru-RU" sz="1800" b="1" dirty="0" err="1" smtClean="0"/>
            <a:t>радиофармпрепараты</a:t>
          </a:r>
          <a:r>
            <a:rPr lang="ru-RU" sz="1800" b="1" dirty="0" smtClean="0"/>
            <a:t> </a:t>
          </a:r>
          <a:endParaRPr sz="1800" b="1" dirty="0"/>
        </a:p>
      </dgm:t>
    </dgm:pt>
    <dgm:pt modelId="{A77FA561-DEAE-45F0-A623-6FDE1176088E}" type="parTrans" cxnId="{E2118552-0811-4CB8-BA62-670402460AAB}">
      <dgm:prSet/>
      <dgm:spPr/>
      <dgm:t>
        <a:bodyPr/>
        <a:lstStyle/>
        <a:p>
          <a:endParaRPr lang="ru-RU"/>
        </a:p>
      </dgm:t>
    </dgm:pt>
    <dgm:pt modelId="{835ECDA9-5C31-470E-AF49-D59476D5464E}" type="sibTrans" cxnId="{E2118552-0811-4CB8-BA62-670402460AAB}">
      <dgm:prSet/>
      <dgm:spPr/>
      <dgm:t>
        <a:bodyPr/>
        <a:lstStyle/>
        <a:p>
          <a:endParaRPr lang="ru-RU"/>
        </a:p>
      </dgm:t>
    </dgm:pt>
    <dgm:pt modelId="{68C55163-1909-4695-8DA0-7055225CADE6}" type="pres">
      <dgm:prSet presAssocID="{A4D34CC0-6C6D-4CB3-8244-9EE67981B45D}" presName="Name0" presStyleCnt="0">
        <dgm:presLayoutVars>
          <dgm:chMax val="7"/>
          <dgm:chPref val="7"/>
          <dgm:dir/>
        </dgm:presLayoutVars>
      </dgm:prSet>
      <dgm:spPr bwMode="auto"/>
      <dgm:t>
        <a:bodyPr/>
        <a:lstStyle/>
        <a:p>
          <a:endParaRPr lang="ru-RU"/>
        </a:p>
      </dgm:t>
    </dgm:pt>
    <dgm:pt modelId="{CD3B0596-227F-4CE5-90CF-45F23B842DC6}" type="pres">
      <dgm:prSet presAssocID="{A4D34CC0-6C6D-4CB3-8244-9EE67981B45D}" presName="Name1" presStyleCnt="0"/>
      <dgm:spPr bwMode="auto"/>
    </dgm:pt>
    <dgm:pt modelId="{5AE73711-5891-46A3-BE20-19422FA3E415}" type="pres">
      <dgm:prSet presAssocID="{A4D34CC0-6C6D-4CB3-8244-9EE67981B45D}" presName="cycle" presStyleCnt="0"/>
      <dgm:spPr bwMode="auto"/>
    </dgm:pt>
    <dgm:pt modelId="{BA3237D6-7EA8-4763-8CF4-2B8194E169BC}" type="pres">
      <dgm:prSet presAssocID="{A4D34CC0-6C6D-4CB3-8244-9EE67981B45D}" presName="srcNode" presStyleLbl="node1" presStyleIdx="0" presStyleCnt="5"/>
      <dgm:spPr bwMode="auto"/>
    </dgm:pt>
    <dgm:pt modelId="{7EA54666-6BA5-4C05-8358-F91305445B23}" type="pres">
      <dgm:prSet presAssocID="{A4D34CC0-6C6D-4CB3-8244-9EE67981B45D}" presName="conn" presStyleLbl="parChTrans1D2" presStyleIdx="0" presStyleCnt="1"/>
      <dgm:spPr bwMode="auto"/>
      <dgm:t>
        <a:bodyPr/>
        <a:lstStyle/>
        <a:p>
          <a:endParaRPr lang="ru-RU"/>
        </a:p>
      </dgm:t>
    </dgm:pt>
    <dgm:pt modelId="{CC5C30D9-3CBD-43CD-B7A2-B1BC091801A2}" type="pres">
      <dgm:prSet presAssocID="{A4D34CC0-6C6D-4CB3-8244-9EE67981B45D}" presName="extraNode" presStyleLbl="node1" presStyleIdx="0" presStyleCnt="5"/>
      <dgm:spPr bwMode="auto"/>
    </dgm:pt>
    <dgm:pt modelId="{9AC08BE2-DCBF-4DFD-88CD-30E3B5230CED}" type="pres">
      <dgm:prSet presAssocID="{A4D34CC0-6C6D-4CB3-8244-9EE67981B45D}" presName="dstNode" presStyleLbl="node1" presStyleIdx="0" presStyleCnt="5"/>
      <dgm:spPr bwMode="auto"/>
    </dgm:pt>
    <dgm:pt modelId="{676A2FB8-E1ED-4F3C-8525-F0A9D3235386}" type="pres">
      <dgm:prSet presAssocID="{05535FAC-5BED-488F-98F6-7F59F6C57D3A}" presName="text_1" presStyleLbl="node1" presStyleIdx="0" presStyleCnt="5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7619CE26-CA42-4451-B6BD-2D81DCB036D6}" type="pres">
      <dgm:prSet presAssocID="{05535FAC-5BED-488F-98F6-7F59F6C57D3A}" presName="accent_1" presStyleCnt="0"/>
      <dgm:spPr bwMode="auto"/>
    </dgm:pt>
    <dgm:pt modelId="{19AB8798-E034-49E8-B254-2B8377896AA0}" type="pres">
      <dgm:prSet presAssocID="{05535FAC-5BED-488F-98F6-7F59F6C57D3A}" presName="accentRepeatNode" presStyleLbl="solidFgAcc1" presStyleIdx="0" presStyleCnt="5"/>
      <dgm:spPr bwMode="auto">
        <a:blipFill>
          <a:blip xmlns:r="http://schemas.openxmlformats.org/officeDocument/2006/relationships" r:embed="rId1"/>
          <a:stretch/>
        </a:blipFill>
      </dgm:spPr>
    </dgm:pt>
    <dgm:pt modelId="{BF3197AF-41BE-4420-9079-75601A60087F}" type="pres">
      <dgm:prSet presAssocID="{476251D2-8FE0-40C6-A25D-0C49B6D7009F}" presName="text_2" presStyleLbl="node1" presStyleIdx="1" presStyleCnt="5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05109C40-E855-42A1-B693-4CA42A20AAF0}" type="pres">
      <dgm:prSet presAssocID="{476251D2-8FE0-40C6-A25D-0C49B6D7009F}" presName="accent_2" presStyleCnt="0"/>
      <dgm:spPr bwMode="auto"/>
    </dgm:pt>
    <dgm:pt modelId="{4DCF1E0E-6CC3-43D5-82E5-42CF2CF17CB5}" type="pres">
      <dgm:prSet presAssocID="{476251D2-8FE0-40C6-A25D-0C49B6D7009F}" presName="accentRepeatNode" presStyleLbl="solidFgAcc1" presStyleIdx="1" presStyleCnt="5"/>
      <dgm:spPr bwMode="auto">
        <a:blipFill>
          <a:blip xmlns:r="http://schemas.openxmlformats.org/officeDocument/2006/relationships" r:embed="rId2"/>
          <a:stretch/>
        </a:blipFill>
      </dgm:spPr>
    </dgm:pt>
    <dgm:pt modelId="{994D66F5-3620-4A85-826E-8F10389B7D4D}" type="pres">
      <dgm:prSet presAssocID="{A4F18FE9-22E9-47AE-B5A3-9AC5F69E6CD6}" presName="text_3" presStyleLbl="node1" presStyleIdx="2" presStyleCnt="5" custLinFactNeighborX="721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4E9181BC-05F1-41A0-A028-057F548C3086}" type="pres">
      <dgm:prSet presAssocID="{A4F18FE9-22E9-47AE-B5A3-9AC5F69E6CD6}" presName="accent_3" presStyleCnt="0"/>
      <dgm:spPr bwMode="auto"/>
    </dgm:pt>
    <dgm:pt modelId="{55C63FA5-8623-4328-BF64-449D95C9DC83}" type="pres">
      <dgm:prSet presAssocID="{A4F18FE9-22E9-47AE-B5A3-9AC5F69E6CD6}" presName="accentRepeatNode" presStyleLbl="solidFgAcc1" presStyleIdx="2" presStyleCnt="5"/>
      <dgm:spPr bwMode="auto">
        <a:blipFill>
          <a:blip xmlns:r="http://schemas.openxmlformats.org/officeDocument/2006/relationships" r:embed="rId3"/>
          <a:stretch/>
        </a:blipFill>
      </dgm:spPr>
    </dgm:pt>
    <dgm:pt modelId="{C0F8A6F8-6C61-40BD-A52C-096EA99646C7}" type="pres">
      <dgm:prSet presAssocID="{6D32C6F6-F4B9-4F74-82E9-AED54405035D}" presName="text_4" presStyleLbl="node1" presStyleIdx="3" presStyleCnt="5" custLinFactNeighborX="-1290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028A5223-FACF-4E0D-A8F2-337E2C28055A}" type="pres">
      <dgm:prSet presAssocID="{6D32C6F6-F4B9-4F74-82E9-AED54405035D}" presName="accent_4" presStyleCnt="0"/>
      <dgm:spPr bwMode="auto"/>
    </dgm:pt>
    <dgm:pt modelId="{C0617595-513A-42E9-B68C-C297F87FEE03}" type="pres">
      <dgm:prSet presAssocID="{6D32C6F6-F4B9-4F74-82E9-AED54405035D}" presName="accentRepeatNode" presStyleLbl="solidFgAcc1" presStyleIdx="3" presStyleCnt="5"/>
      <dgm:spPr bwMode="auto">
        <a:blipFill>
          <a:blip xmlns:r="http://schemas.openxmlformats.org/officeDocument/2006/relationships" r:embed="rId4"/>
          <a:stretch/>
        </a:blipFill>
      </dgm:spPr>
    </dgm:pt>
    <dgm:pt modelId="{0F498890-0928-4612-B57F-FE1FD4EE4143}" type="pres">
      <dgm:prSet presAssocID="{6A249CCD-8D2D-4582-A154-61F7B64A23A3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48B2E-64AA-4F5C-9644-18F4182F45FF}" type="pres">
      <dgm:prSet presAssocID="{6A249CCD-8D2D-4582-A154-61F7B64A23A3}" presName="accent_5" presStyleCnt="0"/>
      <dgm:spPr/>
    </dgm:pt>
    <dgm:pt modelId="{6B2C05AE-3419-42DC-A21B-A558D60CC026}" type="pres">
      <dgm:prSet presAssocID="{6A249CCD-8D2D-4582-A154-61F7B64A23A3}" presName="accentRepeatNode" presStyleLbl="solidFgAcc1" presStyleIdx="4" presStyleCnt="5"/>
      <dgm:spPr>
        <a:blipFill rotWithShape="0">
          <a:blip xmlns:r="http://schemas.openxmlformats.org/officeDocument/2006/relationships" r:embed="rId2"/>
          <a:srcRect/>
          <a:stretch>
            <a:fillRect l="-26000" r="-26000"/>
          </a:stretch>
        </a:blipFill>
      </dgm:spPr>
    </dgm:pt>
  </dgm:ptLst>
  <dgm:cxnLst>
    <dgm:cxn modelId="{2D1122BC-064E-42AF-84B1-214CFA84127D}" type="presOf" srcId="{A4F18FE9-22E9-47AE-B5A3-9AC5F69E6CD6}" destId="{994D66F5-3620-4A85-826E-8F10389B7D4D}" srcOrd="0" destOrd="0" presId="urn:microsoft.com/office/officeart/2008/layout/VerticalCurvedList"/>
    <dgm:cxn modelId="{19F3292C-741F-4498-9F41-4F4D1CD619D4}" type="presOf" srcId="{476251D2-8FE0-40C6-A25D-0C49B6D7009F}" destId="{BF3197AF-41BE-4420-9079-75601A60087F}" srcOrd="0" destOrd="0" presId="urn:microsoft.com/office/officeart/2008/layout/VerticalCurvedList"/>
    <dgm:cxn modelId="{56A40D6A-8E26-46D0-857B-F6682D247FD3}" type="presOf" srcId="{454211FE-FAA5-43DD-BDB5-4904F07C5594}" destId="{7EA54666-6BA5-4C05-8358-F91305445B23}" srcOrd="0" destOrd="0" presId="urn:microsoft.com/office/officeart/2008/layout/VerticalCurvedList"/>
    <dgm:cxn modelId="{E2118552-0811-4CB8-BA62-670402460AAB}" srcId="{A4D34CC0-6C6D-4CB3-8244-9EE67981B45D}" destId="{6A249CCD-8D2D-4582-A154-61F7B64A23A3}" srcOrd="4" destOrd="0" parTransId="{A77FA561-DEAE-45F0-A623-6FDE1176088E}" sibTransId="{835ECDA9-5C31-470E-AF49-D59476D5464E}"/>
    <dgm:cxn modelId="{838ADD08-BC3A-4126-94F2-920D5674FFFB}" type="presOf" srcId="{6D32C6F6-F4B9-4F74-82E9-AED54405035D}" destId="{C0F8A6F8-6C61-40BD-A52C-096EA99646C7}" srcOrd="0" destOrd="0" presId="urn:microsoft.com/office/officeart/2008/layout/VerticalCurvedList"/>
    <dgm:cxn modelId="{B59A363A-57E5-471B-96DC-5A2C65B16665}" type="presOf" srcId="{05535FAC-5BED-488F-98F6-7F59F6C57D3A}" destId="{676A2FB8-E1ED-4F3C-8525-F0A9D3235386}" srcOrd="0" destOrd="0" presId="urn:microsoft.com/office/officeart/2008/layout/VerticalCurvedList"/>
    <dgm:cxn modelId="{FBC2BF59-544F-4F2D-A520-B467A9CCBF39}" srcId="{A4D34CC0-6C6D-4CB3-8244-9EE67981B45D}" destId="{6D32C6F6-F4B9-4F74-82E9-AED54405035D}" srcOrd="3" destOrd="0" parTransId="{B8BC1751-E1E4-4402-AD73-8645C7CA478A}" sibTransId="{8B57E94F-690D-44A0-AC19-91C60F6E4E01}"/>
    <dgm:cxn modelId="{FBEA3428-3913-4557-88FF-60437A43FD7B}" type="presOf" srcId="{6A249CCD-8D2D-4582-A154-61F7B64A23A3}" destId="{0F498890-0928-4612-B57F-FE1FD4EE4143}" srcOrd="0" destOrd="0" presId="urn:microsoft.com/office/officeart/2008/layout/VerticalCurvedList"/>
    <dgm:cxn modelId="{9A2A60CE-FF23-4091-919A-7D0D249D8A11}" srcId="{A4D34CC0-6C6D-4CB3-8244-9EE67981B45D}" destId="{A4F18FE9-22E9-47AE-B5A3-9AC5F69E6CD6}" srcOrd="2" destOrd="0" parTransId="{F8DBDA84-7290-4CFE-9875-3446A6A0570D}" sibTransId="{F5657981-CCD6-465F-B17F-1B7EED63E978}"/>
    <dgm:cxn modelId="{D8F39DED-7C6D-4301-B505-BBB61D9B9CB5}" type="presOf" srcId="{A4D34CC0-6C6D-4CB3-8244-9EE67981B45D}" destId="{68C55163-1909-4695-8DA0-7055225CADE6}" srcOrd="0" destOrd="0" presId="urn:microsoft.com/office/officeart/2008/layout/VerticalCurvedList"/>
    <dgm:cxn modelId="{5811571C-B72A-4136-AAB9-A8FC78777E32}" srcId="{A4D34CC0-6C6D-4CB3-8244-9EE67981B45D}" destId="{05535FAC-5BED-488F-98F6-7F59F6C57D3A}" srcOrd="0" destOrd="0" parTransId="{E3BAB1F2-3237-425D-952E-4A43D27FC663}" sibTransId="{454211FE-FAA5-43DD-BDB5-4904F07C5594}"/>
    <dgm:cxn modelId="{B20A2D89-094D-488C-B15A-A16395B50216}" srcId="{A4D34CC0-6C6D-4CB3-8244-9EE67981B45D}" destId="{476251D2-8FE0-40C6-A25D-0C49B6D7009F}" srcOrd="1" destOrd="0" parTransId="{577E7FD8-3FFC-41C6-923D-F24A80A7899F}" sibTransId="{FA0801ED-7627-4DC5-B721-1025E2E1CC95}"/>
    <dgm:cxn modelId="{789316A3-E53C-4968-A16A-D18B1D82B65B}" type="presParOf" srcId="{68C55163-1909-4695-8DA0-7055225CADE6}" destId="{CD3B0596-227F-4CE5-90CF-45F23B842DC6}" srcOrd="0" destOrd="0" presId="urn:microsoft.com/office/officeart/2008/layout/VerticalCurvedList"/>
    <dgm:cxn modelId="{BA6CA8E2-3552-4FC3-A2D5-657FF9811C99}" type="presParOf" srcId="{CD3B0596-227F-4CE5-90CF-45F23B842DC6}" destId="{5AE73711-5891-46A3-BE20-19422FA3E415}" srcOrd="0" destOrd="0" presId="urn:microsoft.com/office/officeart/2008/layout/VerticalCurvedList"/>
    <dgm:cxn modelId="{2E735558-FE6C-403E-BE75-17B20C93B59B}" type="presParOf" srcId="{5AE73711-5891-46A3-BE20-19422FA3E415}" destId="{BA3237D6-7EA8-4763-8CF4-2B8194E169BC}" srcOrd="0" destOrd="0" presId="urn:microsoft.com/office/officeart/2008/layout/VerticalCurvedList"/>
    <dgm:cxn modelId="{8202BC71-C9F0-44BA-8D1E-3DA94CA397B0}" type="presParOf" srcId="{5AE73711-5891-46A3-BE20-19422FA3E415}" destId="{7EA54666-6BA5-4C05-8358-F91305445B23}" srcOrd="1" destOrd="0" presId="urn:microsoft.com/office/officeart/2008/layout/VerticalCurvedList"/>
    <dgm:cxn modelId="{E39D44A6-4C10-4C6A-9501-1308B5BBC430}" type="presParOf" srcId="{5AE73711-5891-46A3-BE20-19422FA3E415}" destId="{CC5C30D9-3CBD-43CD-B7A2-B1BC091801A2}" srcOrd="2" destOrd="0" presId="urn:microsoft.com/office/officeart/2008/layout/VerticalCurvedList"/>
    <dgm:cxn modelId="{EDE613B0-B54E-4324-8340-70F5BC2E2470}" type="presParOf" srcId="{5AE73711-5891-46A3-BE20-19422FA3E415}" destId="{9AC08BE2-DCBF-4DFD-88CD-30E3B5230CED}" srcOrd="3" destOrd="0" presId="urn:microsoft.com/office/officeart/2008/layout/VerticalCurvedList"/>
    <dgm:cxn modelId="{AADC2AC1-E006-4C65-A00C-286BDE4072B6}" type="presParOf" srcId="{CD3B0596-227F-4CE5-90CF-45F23B842DC6}" destId="{676A2FB8-E1ED-4F3C-8525-F0A9D3235386}" srcOrd="1" destOrd="0" presId="urn:microsoft.com/office/officeart/2008/layout/VerticalCurvedList"/>
    <dgm:cxn modelId="{471F61D0-2007-4D0C-B739-D41AF8EDD396}" type="presParOf" srcId="{CD3B0596-227F-4CE5-90CF-45F23B842DC6}" destId="{7619CE26-CA42-4451-B6BD-2D81DCB036D6}" srcOrd="2" destOrd="0" presId="urn:microsoft.com/office/officeart/2008/layout/VerticalCurvedList"/>
    <dgm:cxn modelId="{82B43FB9-BBB1-4AF4-85FE-704A0796C163}" type="presParOf" srcId="{7619CE26-CA42-4451-B6BD-2D81DCB036D6}" destId="{19AB8798-E034-49E8-B254-2B8377896AA0}" srcOrd="0" destOrd="0" presId="urn:microsoft.com/office/officeart/2008/layout/VerticalCurvedList"/>
    <dgm:cxn modelId="{8E149DCB-4F8D-4DAC-996F-DB6433D5175C}" type="presParOf" srcId="{CD3B0596-227F-4CE5-90CF-45F23B842DC6}" destId="{BF3197AF-41BE-4420-9079-75601A60087F}" srcOrd="3" destOrd="0" presId="urn:microsoft.com/office/officeart/2008/layout/VerticalCurvedList"/>
    <dgm:cxn modelId="{5E89D577-4C7B-4E05-A820-0252A06DB67B}" type="presParOf" srcId="{CD3B0596-227F-4CE5-90CF-45F23B842DC6}" destId="{05109C40-E855-42A1-B693-4CA42A20AAF0}" srcOrd="4" destOrd="0" presId="urn:microsoft.com/office/officeart/2008/layout/VerticalCurvedList"/>
    <dgm:cxn modelId="{DD2B939A-79BB-4073-B464-0B0F536C4C9A}" type="presParOf" srcId="{05109C40-E855-42A1-B693-4CA42A20AAF0}" destId="{4DCF1E0E-6CC3-43D5-82E5-42CF2CF17CB5}" srcOrd="0" destOrd="0" presId="urn:microsoft.com/office/officeart/2008/layout/VerticalCurvedList"/>
    <dgm:cxn modelId="{0A0BD783-7578-4ED6-86B5-D172E0A45536}" type="presParOf" srcId="{CD3B0596-227F-4CE5-90CF-45F23B842DC6}" destId="{994D66F5-3620-4A85-826E-8F10389B7D4D}" srcOrd="5" destOrd="0" presId="urn:microsoft.com/office/officeart/2008/layout/VerticalCurvedList"/>
    <dgm:cxn modelId="{E0F32EC9-E2A5-467C-97C2-CE019D7BB750}" type="presParOf" srcId="{CD3B0596-227F-4CE5-90CF-45F23B842DC6}" destId="{4E9181BC-05F1-41A0-A028-057F548C3086}" srcOrd="6" destOrd="0" presId="urn:microsoft.com/office/officeart/2008/layout/VerticalCurvedList"/>
    <dgm:cxn modelId="{3443F4DF-CBFD-4BBB-ADEC-59FAA9501C79}" type="presParOf" srcId="{4E9181BC-05F1-41A0-A028-057F548C3086}" destId="{55C63FA5-8623-4328-BF64-449D95C9DC83}" srcOrd="0" destOrd="0" presId="urn:microsoft.com/office/officeart/2008/layout/VerticalCurvedList"/>
    <dgm:cxn modelId="{EF932B08-93DF-4190-9D01-7A7B36523516}" type="presParOf" srcId="{CD3B0596-227F-4CE5-90CF-45F23B842DC6}" destId="{C0F8A6F8-6C61-40BD-A52C-096EA99646C7}" srcOrd="7" destOrd="0" presId="urn:microsoft.com/office/officeart/2008/layout/VerticalCurvedList"/>
    <dgm:cxn modelId="{3C6A59E1-EFEB-4195-9D3C-1642D194DD6B}" type="presParOf" srcId="{CD3B0596-227F-4CE5-90CF-45F23B842DC6}" destId="{028A5223-FACF-4E0D-A8F2-337E2C28055A}" srcOrd="8" destOrd="0" presId="urn:microsoft.com/office/officeart/2008/layout/VerticalCurvedList"/>
    <dgm:cxn modelId="{F30D41DD-71F8-4B84-8141-36A776F136C8}" type="presParOf" srcId="{028A5223-FACF-4E0D-A8F2-337E2C28055A}" destId="{C0617595-513A-42E9-B68C-C297F87FEE03}" srcOrd="0" destOrd="0" presId="urn:microsoft.com/office/officeart/2008/layout/VerticalCurvedList"/>
    <dgm:cxn modelId="{14C3A0B6-B27D-4098-A638-0F2791264DFE}" type="presParOf" srcId="{CD3B0596-227F-4CE5-90CF-45F23B842DC6}" destId="{0F498890-0928-4612-B57F-FE1FD4EE4143}" srcOrd="9" destOrd="0" presId="urn:microsoft.com/office/officeart/2008/layout/VerticalCurvedList"/>
    <dgm:cxn modelId="{C935737E-23CA-4DF3-B678-2261646AA30F}" type="presParOf" srcId="{CD3B0596-227F-4CE5-90CF-45F23B842DC6}" destId="{83148B2E-64AA-4F5C-9644-18F4182F45FF}" srcOrd="10" destOrd="0" presId="urn:microsoft.com/office/officeart/2008/layout/VerticalCurvedList"/>
    <dgm:cxn modelId="{B02E4072-0647-480C-8A9A-E05D442E3092}" type="presParOf" srcId="{83148B2E-64AA-4F5C-9644-18F4182F45FF}" destId="{6B2C05AE-3419-42DC-A21B-A558D60CC02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CE8689-2AF5-43AE-9A3F-B70A49B11A5A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45B70C2A-1AF4-4C46-BD68-B6C543270B3F}">
      <dgm:prSet phldrT="[Текст]" custT="1"/>
      <dgm:spPr/>
      <dgm:t>
        <a:bodyPr/>
        <a:lstStyle/>
        <a:p>
          <a:r>
            <a:rPr lang="ru-RU" sz="4000" b="1" dirty="0" smtClean="0">
              <a:solidFill>
                <a:srgbClr val="FF0000"/>
              </a:solidFill>
            </a:rPr>
            <a:t>Вывод:</a:t>
          </a:r>
          <a:endParaRPr lang="ru-RU" sz="4000" b="1" dirty="0">
            <a:solidFill>
              <a:srgbClr val="FF0000"/>
            </a:solidFill>
          </a:endParaRPr>
        </a:p>
      </dgm:t>
    </dgm:pt>
    <dgm:pt modelId="{5E3A9487-460E-4B8E-9200-9C065EB61796}" type="parTrans" cxnId="{9C157DE4-4E83-41C3-BA7C-FAD7D857C3AE}">
      <dgm:prSet/>
      <dgm:spPr/>
      <dgm:t>
        <a:bodyPr/>
        <a:lstStyle/>
        <a:p>
          <a:endParaRPr lang="ru-RU"/>
        </a:p>
      </dgm:t>
    </dgm:pt>
    <dgm:pt modelId="{36977200-5B2C-4203-A77F-823E04C8C35E}" type="sibTrans" cxnId="{9C157DE4-4E83-41C3-BA7C-FAD7D857C3AE}">
      <dgm:prSet/>
      <dgm:spPr/>
      <dgm:t>
        <a:bodyPr/>
        <a:lstStyle/>
        <a:p>
          <a:endParaRPr lang="ru-RU"/>
        </a:p>
      </dgm:t>
    </dgm:pt>
    <dgm:pt modelId="{692FD91C-1095-4788-B20E-31D6C0FCD3D6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Необходимо большое число специалистов, умеющих грамотно работать с открытыми и закрытыми источниками ионизирующего излучения</a:t>
          </a:r>
          <a:endParaRPr lang="ru-RU" b="1" dirty="0">
            <a:solidFill>
              <a:srgbClr val="FFFF00"/>
            </a:solidFill>
          </a:endParaRPr>
        </a:p>
      </dgm:t>
    </dgm:pt>
    <dgm:pt modelId="{5BE395CF-252C-41D3-B3F8-96BD1EFA2EDC}" type="parTrans" cxnId="{6FA8DCC5-C4F0-4999-B3EA-41F1A0CA0B21}">
      <dgm:prSet/>
      <dgm:spPr/>
      <dgm:t>
        <a:bodyPr/>
        <a:lstStyle/>
        <a:p>
          <a:endParaRPr lang="ru-RU"/>
        </a:p>
      </dgm:t>
    </dgm:pt>
    <dgm:pt modelId="{56553A29-E4C7-43DF-B065-0D85D7C75293}" type="sibTrans" cxnId="{6FA8DCC5-C4F0-4999-B3EA-41F1A0CA0B21}">
      <dgm:prSet/>
      <dgm:spPr/>
      <dgm:t>
        <a:bodyPr/>
        <a:lstStyle/>
        <a:p>
          <a:endParaRPr lang="ru-RU"/>
        </a:p>
      </dgm:t>
    </dgm:pt>
    <dgm:pt modelId="{44D66E3D-0EF7-4657-8EE7-4752C8720875}" type="pres">
      <dgm:prSet presAssocID="{69CE8689-2AF5-43AE-9A3F-B70A49B11A5A}" presName="Name0" presStyleCnt="0">
        <dgm:presLayoutVars>
          <dgm:dir/>
          <dgm:animLvl val="lvl"/>
          <dgm:resizeHandles val="exact"/>
        </dgm:presLayoutVars>
      </dgm:prSet>
      <dgm:spPr/>
    </dgm:pt>
    <dgm:pt modelId="{8F0518B4-7CD6-4D59-91CE-5D905B5E5819}" type="pres">
      <dgm:prSet presAssocID="{69CE8689-2AF5-43AE-9A3F-B70A49B11A5A}" presName="dummy" presStyleCnt="0"/>
      <dgm:spPr/>
    </dgm:pt>
    <dgm:pt modelId="{C15B7051-FDDB-4710-BFE3-9B13C52D634F}" type="pres">
      <dgm:prSet presAssocID="{69CE8689-2AF5-43AE-9A3F-B70A49B11A5A}" presName="linH" presStyleCnt="0"/>
      <dgm:spPr/>
    </dgm:pt>
    <dgm:pt modelId="{948AB09A-E47A-4D7F-B3DC-0CC3A040AF74}" type="pres">
      <dgm:prSet presAssocID="{69CE8689-2AF5-43AE-9A3F-B70A49B11A5A}" presName="padding1" presStyleCnt="0"/>
      <dgm:spPr/>
    </dgm:pt>
    <dgm:pt modelId="{36314703-5971-4D91-A02D-79AC36A9BF9A}" type="pres">
      <dgm:prSet presAssocID="{45B70C2A-1AF4-4C46-BD68-B6C543270B3F}" presName="linV" presStyleCnt="0"/>
      <dgm:spPr/>
    </dgm:pt>
    <dgm:pt modelId="{626E1F7A-081E-4A6F-BC7C-1CA9DD2F4093}" type="pres">
      <dgm:prSet presAssocID="{45B70C2A-1AF4-4C46-BD68-B6C543270B3F}" presName="spVertical1" presStyleCnt="0"/>
      <dgm:spPr/>
    </dgm:pt>
    <dgm:pt modelId="{B48D234F-5A37-410C-80F0-048BB8CCA72D}" type="pres">
      <dgm:prSet presAssocID="{45B70C2A-1AF4-4C46-BD68-B6C543270B3F}" presName="parTx" presStyleLbl="revTx" presStyleIdx="0" presStyleCnt="2" custScaleX="160009" custLinFactNeighborX="-34627" custLinFactNeighborY="-809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35B9E2-2564-4AD6-8004-372D6B582F7C}" type="pres">
      <dgm:prSet presAssocID="{45B70C2A-1AF4-4C46-BD68-B6C543270B3F}" presName="spVertical2" presStyleCnt="0"/>
      <dgm:spPr/>
    </dgm:pt>
    <dgm:pt modelId="{836EDCF1-1181-428C-B3EA-35606677DC0B}" type="pres">
      <dgm:prSet presAssocID="{45B70C2A-1AF4-4C46-BD68-B6C543270B3F}" presName="spVertical3" presStyleCnt="0"/>
      <dgm:spPr/>
    </dgm:pt>
    <dgm:pt modelId="{04200BC7-E840-4513-AF61-FCC768BD40D5}" type="pres">
      <dgm:prSet presAssocID="{36977200-5B2C-4203-A77F-823E04C8C35E}" presName="space" presStyleCnt="0"/>
      <dgm:spPr/>
    </dgm:pt>
    <dgm:pt modelId="{C4FACCB8-8E10-4C8E-95A8-1FA78B8993CE}" type="pres">
      <dgm:prSet presAssocID="{692FD91C-1095-4788-B20E-31D6C0FCD3D6}" presName="linV" presStyleCnt="0"/>
      <dgm:spPr/>
    </dgm:pt>
    <dgm:pt modelId="{28E926BC-2F2B-4948-A547-EBA33D8078E4}" type="pres">
      <dgm:prSet presAssocID="{692FD91C-1095-4788-B20E-31D6C0FCD3D6}" presName="spVertical1" presStyleCnt="0"/>
      <dgm:spPr/>
    </dgm:pt>
    <dgm:pt modelId="{C1682D46-25DF-4F0F-8A76-1954033E0CC7}" type="pres">
      <dgm:prSet presAssocID="{692FD91C-1095-4788-B20E-31D6C0FCD3D6}" presName="parTx" presStyleLbl="revTx" presStyleIdx="1" presStyleCnt="2" custScaleX="480958" custLinFactNeighborX="-8314" custLinFactNeighborY="-836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DABB31-BB94-4415-90F5-46FAD2EE3A7C}" type="pres">
      <dgm:prSet presAssocID="{692FD91C-1095-4788-B20E-31D6C0FCD3D6}" presName="spVertical2" presStyleCnt="0"/>
      <dgm:spPr/>
    </dgm:pt>
    <dgm:pt modelId="{EFB766C4-F4E8-4FF7-9F7E-BE2AC2837549}" type="pres">
      <dgm:prSet presAssocID="{692FD91C-1095-4788-B20E-31D6C0FCD3D6}" presName="spVertical3" presStyleCnt="0"/>
      <dgm:spPr/>
    </dgm:pt>
    <dgm:pt modelId="{5630F9FD-1C10-47EB-8F1A-59C7320CCD81}" type="pres">
      <dgm:prSet presAssocID="{69CE8689-2AF5-43AE-9A3F-B70A49B11A5A}" presName="padding2" presStyleCnt="0"/>
      <dgm:spPr/>
    </dgm:pt>
    <dgm:pt modelId="{816696CE-369B-4CC4-A369-5E14EBC96884}" type="pres">
      <dgm:prSet presAssocID="{69CE8689-2AF5-43AE-9A3F-B70A49B11A5A}" presName="negArrow" presStyleCnt="0"/>
      <dgm:spPr/>
    </dgm:pt>
    <dgm:pt modelId="{77A83443-49D0-4307-964D-1AB0E7A6324D}" type="pres">
      <dgm:prSet presAssocID="{69CE8689-2AF5-43AE-9A3F-B70A49B11A5A}" presName="backgroundArrow" presStyleLbl="node1" presStyleIdx="0" presStyleCnt="1" custLinFactNeighborY="-20897"/>
      <dgm:spPr/>
    </dgm:pt>
  </dgm:ptLst>
  <dgm:cxnLst>
    <dgm:cxn modelId="{88389F49-8DDD-4EBD-8B03-5B846128D399}" type="presOf" srcId="{692FD91C-1095-4788-B20E-31D6C0FCD3D6}" destId="{C1682D46-25DF-4F0F-8A76-1954033E0CC7}" srcOrd="0" destOrd="0" presId="urn:microsoft.com/office/officeart/2005/8/layout/hProcess3"/>
    <dgm:cxn modelId="{6FA8DCC5-C4F0-4999-B3EA-41F1A0CA0B21}" srcId="{69CE8689-2AF5-43AE-9A3F-B70A49B11A5A}" destId="{692FD91C-1095-4788-B20E-31D6C0FCD3D6}" srcOrd="1" destOrd="0" parTransId="{5BE395CF-252C-41D3-B3F8-96BD1EFA2EDC}" sibTransId="{56553A29-E4C7-43DF-B065-0D85D7C75293}"/>
    <dgm:cxn modelId="{E9F78BB3-73BF-4639-B8AD-404AD4EE7B96}" type="presOf" srcId="{69CE8689-2AF5-43AE-9A3F-B70A49B11A5A}" destId="{44D66E3D-0EF7-4657-8EE7-4752C8720875}" srcOrd="0" destOrd="0" presId="urn:microsoft.com/office/officeart/2005/8/layout/hProcess3"/>
    <dgm:cxn modelId="{9C157DE4-4E83-41C3-BA7C-FAD7D857C3AE}" srcId="{69CE8689-2AF5-43AE-9A3F-B70A49B11A5A}" destId="{45B70C2A-1AF4-4C46-BD68-B6C543270B3F}" srcOrd="0" destOrd="0" parTransId="{5E3A9487-460E-4B8E-9200-9C065EB61796}" sibTransId="{36977200-5B2C-4203-A77F-823E04C8C35E}"/>
    <dgm:cxn modelId="{CE7ACFD9-9C82-4B06-BE37-CF4FA463699E}" type="presOf" srcId="{45B70C2A-1AF4-4C46-BD68-B6C543270B3F}" destId="{B48D234F-5A37-410C-80F0-048BB8CCA72D}" srcOrd="0" destOrd="0" presId="urn:microsoft.com/office/officeart/2005/8/layout/hProcess3"/>
    <dgm:cxn modelId="{9029F493-F783-4181-BDFF-10F166E83A2D}" type="presParOf" srcId="{44D66E3D-0EF7-4657-8EE7-4752C8720875}" destId="{8F0518B4-7CD6-4D59-91CE-5D905B5E5819}" srcOrd="0" destOrd="0" presId="urn:microsoft.com/office/officeart/2005/8/layout/hProcess3"/>
    <dgm:cxn modelId="{4CBD390D-521C-4857-A0CA-B7780746805B}" type="presParOf" srcId="{44D66E3D-0EF7-4657-8EE7-4752C8720875}" destId="{C15B7051-FDDB-4710-BFE3-9B13C52D634F}" srcOrd="1" destOrd="0" presId="urn:microsoft.com/office/officeart/2005/8/layout/hProcess3"/>
    <dgm:cxn modelId="{73BC19CF-2EBF-4856-8A7E-E2380F922773}" type="presParOf" srcId="{C15B7051-FDDB-4710-BFE3-9B13C52D634F}" destId="{948AB09A-E47A-4D7F-B3DC-0CC3A040AF74}" srcOrd="0" destOrd="0" presId="urn:microsoft.com/office/officeart/2005/8/layout/hProcess3"/>
    <dgm:cxn modelId="{35F0D0B6-3034-481B-86DC-B2A2B9A72045}" type="presParOf" srcId="{C15B7051-FDDB-4710-BFE3-9B13C52D634F}" destId="{36314703-5971-4D91-A02D-79AC36A9BF9A}" srcOrd="1" destOrd="0" presId="urn:microsoft.com/office/officeart/2005/8/layout/hProcess3"/>
    <dgm:cxn modelId="{A469DFAD-01BC-4CF7-9F7D-8C3811C26D2D}" type="presParOf" srcId="{36314703-5971-4D91-A02D-79AC36A9BF9A}" destId="{626E1F7A-081E-4A6F-BC7C-1CA9DD2F4093}" srcOrd="0" destOrd="0" presId="urn:microsoft.com/office/officeart/2005/8/layout/hProcess3"/>
    <dgm:cxn modelId="{60C34DA3-0590-4D81-8691-56DF5795F36D}" type="presParOf" srcId="{36314703-5971-4D91-A02D-79AC36A9BF9A}" destId="{B48D234F-5A37-410C-80F0-048BB8CCA72D}" srcOrd="1" destOrd="0" presId="urn:microsoft.com/office/officeart/2005/8/layout/hProcess3"/>
    <dgm:cxn modelId="{D18C2D73-89AA-428B-BAB7-AB6A0FC47F8C}" type="presParOf" srcId="{36314703-5971-4D91-A02D-79AC36A9BF9A}" destId="{EF35B9E2-2564-4AD6-8004-372D6B582F7C}" srcOrd="2" destOrd="0" presId="urn:microsoft.com/office/officeart/2005/8/layout/hProcess3"/>
    <dgm:cxn modelId="{BA8B25FC-BF28-4571-89C1-2472C762F47A}" type="presParOf" srcId="{36314703-5971-4D91-A02D-79AC36A9BF9A}" destId="{836EDCF1-1181-428C-B3EA-35606677DC0B}" srcOrd="3" destOrd="0" presId="urn:microsoft.com/office/officeart/2005/8/layout/hProcess3"/>
    <dgm:cxn modelId="{8E741E5B-5840-4FC7-B5EA-5CD877D3EFC1}" type="presParOf" srcId="{C15B7051-FDDB-4710-BFE3-9B13C52D634F}" destId="{04200BC7-E840-4513-AF61-FCC768BD40D5}" srcOrd="2" destOrd="0" presId="urn:microsoft.com/office/officeart/2005/8/layout/hProcess3"/>
    <dgm:cxn modelId="{A96A2ED3-8CF5-496C-AD7A-A372358914BE}" type="presParOf" srcId="{C15B7051-FDDB-4710-BFE3-9B13C52D634F}" destId="{C4FACCB8-8E10-4C8E-95A8-1FA78B8993CE}" srcOrd="3" destOrd="0" presId="urn:microsoft.com/office/officeart/2005/8/layout/hProcess3"/>
    <dgm:cxn modelId="{36140FB4-AB99-4396-B85E-6A8004B2D974}" type="presParOf" srcId="{C4FACCB8-8E10-4C8E-95A8-1FA78B8993CE}" destId="{28E926BC-2F2B-4948-A547-EBA33D8078E4}" srcOrd="0" destOrd="0" presId="urn:microsoft.com/office/officeart/2005/8/layout/hProcess3"/>
    <dgm:cxn modelId="{6036375E-52C7-42F9-A274-0BEAB59EAB47}" type="presParOf" srcId="{C4FACCB8-8E10-4C8E-95A8-1FA78B8993CE}" destId="{C1682D46-25DF-4F0F-8A76-1954033E0CC7}" srcOrd="1" destOrd="0" presId="urn:microsoft.com/office/officeart/2005/8/layout/hProcess3"/>
    <dgm:cxn modelId="{F56A6492-74C4-4BA4-AD97-B94A63B64025}" type="presParOf" srcId="{C4FACCB8-8E10-4C8E-95A8-1FA78B8993CE}" destId="{48DABB31-BB94-4415-90F5-46FAD2EE3A7C}" srcOrd="2" destOrd="0" presId="urn:microsoft.com/office/officeart/2005/8/layout/hProcess3"/>
    <dgm:cxn modelId="{AB31EC73-FB3B-493C-AE20-6AB929338FF4}" type="presParOf" srcId="{C4FACCB8-8E10-4C8E-95A8-1FA78B8993CE}" destId="{EFB766C4-F4E8-4FF7-9F7E-BE2AC2837549}" srcOrd="3" destOrd="0" presId="urn:microsoft.com/office/officeart/2005/8/layout/hProcess3"/>
    <dgm:cxn modelId="{86C79981-2996-4DDC-9ACA-A6B60F6B14DE}" type="presParOf" srcId="{C15B7051-FDDB-4710-BFE3-9B13C52D634F}" destId="{5630F9FD-1C10-47EB-8F1A-59C7320CCD81}" srcOrd="4" destOrd="0" presId="urn:microsoft.com/office/officeart/2005/8/layout/hProcess3"/>
    <dgm:cxn modelId="{09D150BA-40A9-4587-A7F7-84E3B8C581D8}" type="presParOf" srcId="{C15B7051-FDDB-4710-BFE3-9B13C52D634F}" destId="{816696CE-369B-4CC4-A369-5E14EBC96884}" srcOrd="5" destOrd="0" presId="urn:microsoft.com/office/officeart/2005/8/layout/hProcess3"/>
    <dgm:cxn modelId="{0AC89819-6944-4285-A4A6-A66DB1E222F8}" type="presParOf" srcId="{C15B7051-FDDB-4710-BFE3-9B13C52D634F}" destId="{77A83443-49D0-4307-964D-1AB0E7A6324D}" srcOrd="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54666-6BA5-4C05-8358-F91305445B23}">
      <dsp:nvSpPr>
        <dsp:cNvPr id="0" name=""/>
        <dsp:cNvSpPr/>
      </dsp:nvSpPr>
      <dsp:spPr bwMode="auto">
        <a:xfrm>
          <a:off x="-5770760" y="-883255"/>
          <a:ext cx="6870323" cy="6870323"/>
        </a:xfrm>
        <a:prstGeom prst="blockArc">
          <a:avLst>
            <a:gd name="adj1" fmla="val 18900000"/>
            <a:gd name="adj2" fmla="val 2700000"/>
            <a:gd name="adj3" fmla="val 31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676A2FB8-E1ED-4F3C-8525-F0A9D3235386}">
      <dsp:nvSpPr>
        <dsp:cNvPr id="0" name=""/>
        <dsp:cNvSpPr/>
      </dsp:nvSpPr>
      <dsp:spPr bwMode="auto">
        <a:xfrm>
          <a:off x="480623" y="318886"/>
          <a:ext cx="10501530" cy="638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50655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800" b="1" i="0" kern="1200">
              <a:solidFill>
                <a:schemeClr val="bg1"/>
              </a:solidFill>
              <a:latin typeface="Times New Roman"/>
              <a:cs typeface="Times New Roman"/>
            </a:rPr>
            <a:t>в металлургии применяются рентгеновские аппараты, аппараты для γ-дефектоскопии, радиоизотопные приборы (уровнемеры)</a:t>
          </a:r>
          <a:endParaRPr lang="ru-RU" sz="1800" b="1" kern="1200">
            <a:solidFill>
              <a:schemeClr val="bg1"/>
            </a:solidFill>
            <a:latin typeface="Times New Roman"/>
            <a:cs typeface="Times New Roman"/>
          </a:endParaRPr>
        </a:p>
      </dsp:txBody>
      <dsp:txXfrm>
        <a:off x="480623" y="318886"/>
        <a:ext cx="10501530" cy="638180"/>
      </dsp:txXfrm>
    </dsp:sp>
    <dsp:sp modelId="{19AB8798-E034-49E8-B254-2B8377896AA0}">
      <dsp:nvSpPr>
        <dsp:cNvPr id="0" name=""/>
        <dsp:cNvSpPr/>
      </dsp:nvSpPr>
      <dsp:spPr bwMode="auto">
        <a:xfrm>
          <a:off x="81760" y="239113"/>
          <a:ext cx="797725" cy="797725"/>
        </a:xfrm>
        <a:prstGeom prst="ellipse">
          <a:avLst/>
        </a:prstGeom>
        <a:blipFill>
          <a:blip xmlns:r="http://schemas.openxmlformats.org/officeDocument/2006/relationships" r:embed="rId1"/>
          <a:stretch/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BF3197AF-41BE-4420-9079-75601A60087F}">
      <dsp:nvSpPr>
        <dsp:cNvPr id="0" name=""/>
        <dsp:cNvSpPr/>
      </dsp:nvSpPr>
      <dsp:spPr bwMode="auto">
        <a:xfrm>
          <a:off x="937924" y="1275850"/>
          <a:ext cx="10044228" cy="638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50655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800" b="1" i="0" kern="1200" dirty="0">
              <a:solidFill>
                <a:schemeClr val="bg1"/>
              </a:solidFill>
              <a:latin typeface="Times New Roman"/>
              <a:cs typeface="Times New Roman"/>
            </a:rPr>
            <a:t>в строительной индустрии применяются рентгеновские аппараты, аппараты для γ-дефектоскопии</a:t>
          </a:r>
          <a:endParaRPr kern="1200" dirty="0"/>
        </a:p>
      </dsp:txBody>
      <dsp:txXfrm>
        <a:off x="937924" y="1275850"/>
        <a:ext cx="10044228" cy="638180"/>
      </dsp:txXfrm>
    </dsp:sp>
    <dsp:sp modelId="{4DCF1E0E-6CC3-43D5-82E5-42CF2CF17CB5}">
      <dsp:nvSpPr>
        <dsp:cNvPr id="0" name=""/>
        <dsp:cNvSpPr/>
      </dsp:nvSpPr>
      <dsp:spPr bwMode="auto">
        <a:xfrm>
          <a:off x="539061" y="1196078"/>
          <a:ext cx="797725" cy="797725"/>
        </a:xfrm>
        <a:prstGeom prst="ellipse">
          <a:avLst/>
        </a:prstGeom>
        <a:blipFill>
          <a:blip xmlns:r="http://schemas.openxmlformats.org/officeDocument/2006/relationships" r:embed="rId2"/>
          <a:stretch/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994D66F5-3620-4A85-826E-8F10389B7D4D}">
      <dsp:nvSpPr>
        <dsp:cNvPr id="0" name=""/>
        <dsp:cNvSpPr/>
      </dsp:nvSpPr>
      <dsp:spPr bwMode="auto">
        <a:xfrm>
          <a:off x="1149686" y="2232815"/>
          <a:ext cx="9903874" cy="638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50655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800" b="1" i="0" kern="1200">
              <a:solidFill>
                <a:schemeClr val="bg1"/>
              </a:solidFill>
              <a:latin typeface="Times New Roman"/>
              <a:cs typeface="Times New Roman"/>
            </a:rPr>
            <a:t>в химической промышленности применяются мощные γ-установки, радиоизотопные приборы (уровнемеры, толщиномеры, приборы для снятия электростатических зарядов)</a:t>
          </a:r>
          <a:endParaRPr kern="1200"/>
        </a:p>
      </dsp:txBody>
      <dsp:txXfrm>
        <a:off x="1149686" y="2232815"/>
        <a:ext cx="9903874" cy="638180"/>
      </dsp:txXfrm>
    </dsp:sp>
    <dsp:sp modelId="{55C63FA5-8623-4328-BF64-449D95C9DC83}">
      <dsp:nvSpPr>
        <dsp:cNvPr id="0" name=""/>
        <dsp:cNvSpPr/>
      </dsp:nvSpPr>
      <dsp:spPr bwMode="auto">
        <a:xfrm>
          <a:off x="679416" y="2153043"/>
          <a:ext cx="797725" cy="797725"/>
        </a:xfrm>
        <a:prstGeom prst="ellipse">
          <a:avLst/>
        </a:prstGeom>
        <a:blipFill>
          <a:blip xmlns:r="http://schemas.openxmlformats.org/officeDocument/2006/relationships" r:embed="rId3"/>
          <a:stretch/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C0F8A6F8-6C61-40BD-A52C-096EA99646C7}">
      <dsp:nvSpPr>
        <dsp:cNvPr id="0" name=""/>
        <dsp:cNvSpPr/>
      </dsp:nvSpPr>
      <dsp:spPr bwMode="auto">
        <a:xfrm>
          <a:off x="937924" y="3189780"/>
          <a:ext cx="9785087" cy="638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50655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800" b="1" i="0" kern="1200">
              <a:solidFill>
                <a:schemeClr val="bg1"/>
              </a:solidFill>
              <a:latin typeface="Times New Roman"/>
              <a:cs typeface="Times New Roman"/>
            </a:rPr>
            <a:t>     в легкой промышленности применяются радиоизотопные приборы, такие как                                    уровнемеры, толщиномеры, приборы для снятия электростатических зарядов</a:t>
          </a:r>
          <a:endParaRPr kern="1200"/>
        </a:p>
      </dsp:txBody>
      <dsp:txXfrm>
        <a:off x="937924" y="3189780"/>
        <a:ext cx="9785087" cy="638180"/>
      </dsp:txXfrm>
    </dsp:sp>
    <dsp:sp modelId="{C0617595-513A-42E9-B68C-C297F87FEE03}">
      <dsp:nvSpPr>
        <dsp:cNvPr id="0" name=""/>
        <dsp:cNvSpPr/>
      </dsp:nvSpPr>
      <dsp:spPr bwMode="auto">
        <a:xfrm>
          <a:off x="539061" y="3110007"/>
          <a:ext cx="797725" cy="797725"/>
        </a:xfrm>
        <a:prstGeom prst="ellipse">
          <a:avLst/>
        </a:prstGeom>
        <a:blipFill>
          <a:blip xmlns:r="http://schemas.openxmlformats.org/officeDocument/2006/relationships" r:embed="rId4"/>
          <a:stretch/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F1D55588-935B-401B-991F-FE6344264BD2}">
      <dsp:nvSpPr>
        <dsp:cNvPr id="0" name=""/>
        <dsp:cNvSpPr/>
      </dsp:nvSpPr>
      <dsp:spPr bwMode="auto">
        <a:xfrm>
          <a:off x="552232" y="4120369"/>
          <a:ext cx="10501530" cy="638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50655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800" b="1" i="0" kern="1200">
              <a:solidFill>
                <a:schemeClr val="bg1"/>
              </a:solidFill>
              <a:latin typeface="Times New Roman"/>
              <a:cs typeface="Times New Roman"/>
            </a:rPr>
            <a:t>в пищевой промышленности применяются мощные γ-установки, радиоизотопные уровнемеры</a:t>
          </a:r>
          <a:endParaRPr kern="1200"/>
        </a:p>
      </dsp:txBody>
      <dsp:txXfrm>
        <a:off x="552232" y="4120369"/>
        <a:ext cx="10501530" cy="638180"/>
      </dsp:txXfrm>
    </dsp:sp>
    <dsp:sp modelId="{FB842ECB-3461-429D-BFB2-0F1C7670CADA}">
      <dsp:nvSpPr>
        <dsp:cNvPr id="0" name=""/>
        <dsp:cNvSpPr/>
      </dsp:nvSpPr>
      <dsp:spPr bwMode="auto">
        <a:xfrm>
          <a:off x="81760" y="4066972"/>
          <a:ext cx="797725" cy="797725"/>
        </a:xfrm>
        <a:prstGeom prst="ellipse">
          <a:avLst/>
        </a:prstGeom>
        <a:blipFill>
          <a:blip xmlns:r="http://schemas.openxmlformats.org/officeDocument/2006/relationships" r:embed="rId5"/>
          <a:stretch/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54666-6BA5-4C05-8358-F91305445B23}">
      <dsp:nvSpPr>
        <dsp:cNvPr id="0" name=""/>
        <dsp:cNvSpPr/>
      </dsp:nvSpPr>
      <dsp:spPr bwMode="auto">
        <a:xfrm>
          <a:off x="-5770760" y="-883255"/>
          <a:ext cx="6870323" cy="6870323"/>
        </a:xfrm>
        <a:prstGeom prst="blockArc">
          <a:avLst>
            <a:gd name="adj1" fmla="val 18900000"/>
            <a:gd name="adj2" fmla="val 2700000"/>
            <a:gd name="adj3" fmla="val 31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676A2FB8-E1ED-4F3C-8525-F0A9D3235386}">
      <dsp:nvSpPr>
        <dsp:cNvPr id="0" name=""/>
        <dsp:cNvSpPr/>
      </dsp:nvSpPr>
      <dsp:spPr bwMode="auto">
        <a:xfrm>
          <a:off x="480623" y="318886"/>
          <a:ext cx="10501530" cy="638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50655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800" b="1" i="0" kern="1200">
              <a:solidFill>
                <a:schemeClr val="bg1"/>
              </a:solidFill>
              <a:latin typeface="Times New Roman"/>
              <a:cs typeface="Times New Roman"/>
            </a:rPr>
            <a:t>в геологии — нейтронные и γ-источники, радиоизотопные уровнемеры</a:t>
          </a:r>
          <a:endParaRPr lang="ru-RU" sz="1800" b="1" kern="1200">
            <a:solidFill>
              <a:schemeClr val="bg1"/>
            </a:solidFill>
            <a:latin typeface="Times New Roman"/>
            <a:cs typeface="Times New Roman"/>
          </a:endParaRPr>
        </a:p>
      </dsp:txBody>
      <dsp:txXfrm>
        <a:off x="480623" y="318886"/>
        <a:ext cx="10501530" cy="638180"/>
      </dsp:txXfrm>
    </dsp:sp>
    <dsp:sp modelId="{19AB8798-E034-49E8-B254-2B8377896AA0}">
      <dsp:nvSpPr>
        <dsp:cNvPr id="0" name=""/>
        <dsp:cNvSpPr/>
      </dsp:nvSpPr>
      <dsp:spPr bwMode="auto">
        <a:xfrm>
          <a:off x="81760" y="239113"/>
          <a:ext cx="797725" cy="797725"/>
        </a:xfrm>
        <a:prstGeom prst="ellipse">
          <a:avLst/>
        </a:prstGeom>
        <a:blipFill>
          <a:blip xmlns:r="http://schemas.openxmlformats.org/officeDocument/2006/relationships" r:embed="rId1"/>
          <a:stretch/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BF3197AF-41BE-4420-9079-75601A60087F}">
      <dsp:nvSpPr>
        <dsp:cNvPr id="0" name=""/>
        <dsp:cNvSpPr/>
      </dsp:nvSpPr>
      <dsp:spPr bwMode="auto">
        <a:xfrm>
          <a:off x="937924" y="1275850"/>
          <a:ext cx="10044228" cy="638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50655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800" b="1" i="0" kern="1200" dirty="0">
              <a:solidFill>
                <a:schemeClr val="bg1"/>
              </a:solidFill>
              <a:latin typeface="Times New Roman"/>
              <a:cs typeface="Times New Roman"/>
            </a:rPr>
            <a:t>в медицине и биологии применяются рентгеновские и γ-аппараты, γ — и β-источники.</a:t>
          </a:r>
          <a:endParaRPr kern="1200" dirty="0"/>
        </a:p>
      </dsp:txBody>
      <dsp:txXfrm>
        <a:off x="937924" y="1275850"/>
        <a:ext cx="10044228" cy="638180"/>
      </dsp:txXfrm>
    </dsp:sp>
    <dsp:sp modelId="{4DCF1E0E-6CC3-43D5-82E5-42CF2CF17CB5}">
      <dsp:nvSpPr>
        <dsp:cNvPr id="0" name=""/>
        <dsp:cNvSpPr/>
      </dsp:nvSpPr>
      <dsp:spPr bwMode="auto">
        <a:xfrm>
          <a:off x="539061" y="1196078"/>
          <a:ext cx="797725" cy="797725"/>
        </a:xfrm>
        <a:prstGeom prst="ellipse">
          <a:avLst/>
        </a:prstGeom>
        <a:blipFill>
          <a:blip xmlns:r="http://schemas.openxmlformats.org/officeDocument/2006/relationships" r:embed="rId2"/>
          <a:stretch/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994D66F5-3620-4A85-826E-8F10389B7D4D}">
      <dsp:nvSpPr>
        <dsp:cNvPr id="0" name=""/>
        <dsp:cNvSpPr/>
      </dsp:nvSpPr>
      <dsp:spPr bwMode="auto">
        <a:xfrm>
          <a:off x="1149686" y="2232815"/>
          <a:ext cx="9903874" cy="638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50655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800" b="1" i="0" kern="1200" dirty="0">
              <a:solidFill>
                <a:schemeClr val="bg1"/>
              </a:solidFill>
              <a:latin typeface="Times New Roman"/>
              <a:cs typeface="Times New Roman"/>
            </a:rPr>
            <a:t>в сельском хозяйстве возможно применение мощных γ-установки</a:t>
          </a:r>
          <a:endParaRPr kern="1200" dirty="0"/>
        </a:p>
      </dsp:txBody>
      <dsp:txXfrm>
        <a:off x="1149686" y="2232815"/>
        <a:ext cx="9903874" cy="638180"/>
      </dsp:txXfrm>
    </dsp:sp>
    <dsp:sp modelId="{55C63FA5-8623-4328-BF64-449D95C9DC83}">
      <dsp:nvSpPr>
        <dsp:cNvPr id="0" name=""/>
        <dsp:cNvSpPr/>
      </dsp:nvSpPr>
      <dsp:spPr bwMode="auto">
        <a:xfrm>
          <a:off x="679416" y="2153043"/>
          <a:ext cx="797725" cy="797725"/>
        </a:xfrm>
        <a:prstGeom prst="ellipse">
          <a:avLst/>
        </a:prstGeom>
        <a:blipFill>
          <a:blip xmlns:r="http://schemas.openxmlformats.org/officeDocument/2006/relationships" r:embed="rId3"/>
          <a:stretch/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C0F8A6F8-6C61-40BD-A52C-096EA99646C7}">
      <dsp:nvSpPr>
        <dsp:cNvPr id="0" name=""/>
        <dsp:cNvSpPr/>
      </dsp:nvSpPr>
      <dsp:spPr bwMode="auto">
        <a:xfrm>
          <a:off x="808354" y="3189780"/>
          <a:ext cx="10044228" cy="638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50655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800" b="1" i="0" kern="1200" dirty="0">
              <a:solidFill>
                <a:schemeClr val="bg1"/>
              </a:solidFill>
              <a:latin typeface="Times New Roman"/>
              <a:cs typeface="Times New Roman"/>
            </a:rPr>
            <a:t>    в научно-исследовательских институтах применяют ускорители заряженных частиц,                            рентгеновские аппараты, мощные γ-установки, нейтронные, γ- и β-источники</a:t>
          </a:r>
          <a:endParaRPr kern="1200" dirty="0"/>
        </a:p>
      </dsp:txBody>
      <dsp:txXfrm>
        <a:off x="808354" y="3189780"/>
        <a:ext cx="10044228" cy="638180"/>
      </dsp:txXfrm>
    </dsp:sp>
    <dsp:sp modelId="{C0617595-513A-42E9-B68C-C297F87FEE03}">
      <dsp:nvSpPr>
        <dsp:cNvPr id="0" name=""/>
        <dsp:cNvSpPr/>
      </dsp:nvSpPr>
      <dsp:spPr bwMode="auto">
        <a:xfrm>
          <a:off x="539061" y="3110007"/>
          <a:ext cx="797725" cy="797725"/>
        </a:xfrm>
        <a:prstGeom prst="ellipse">
          <a:avLst/>
        </a:prstGeom>
        <a:blipFill>
          <a:blip xmlns:r="http://schemas.openxmlformats.org/officeDocument/2006/relationships" r:embed="rId4"/>
          <a:stretch/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0F498890-0928-4612-B57F-FE1FD4EE4143}">
      <dsp:nvSpPr>
        <dsp:cNvPr id="0" name=""/>
        <dsp:cNvSpPr/>
      </dsp:nvSpPr>
      <dsp:spPr bwMode="auto">
        <a:xfrm>
          <a:off x="480623" y="4146745"/>
          <a:ext cx="10501530" cy="638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50655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800" b="1" kern="1200" dirty="0"/>
            <a:t>ядерная </a:t>
          </a:r>
          <a:r>
            <a:rPr lang="ru-RU" sz="1800" b="1" kern="1200" dirty="0" smtClean="0"/>
            <a:t>медицина; </a:t>
          </a:r>
          <a:r>
            <a:rPr lang="ru-RU" sz="1800" b="1" kern="1200" dirty="0" smtClean="0">
              <a:solidFill>
                <a:srgbClr val="FFFF00"/>
              </a:solidFill>
            </a:rPr>
            <a:t>ТЕРАНОСТИКА</a:t>
          </a:r>
          <a:r>
            <a:rPr lang="ru-RU" sz="1800" b="1" kern="1200" dirty="0" smtClean="0"/>
            <a:t> – термин объединяет два слова «терапия» и «диагностика» - </a:t>
          </a:r>
          <a:r>
            <a:rPr lang="ru-RU" sz="1800" b="1" kern="1200" dirty="0" err="1" smtClean="0"/>
            <a:t>радиофармпрепараты</a:t>
          </a:r>
          <a:r>
            <a:rPr lang="ru-RU" sz="1800" b="1" kern="1200" dirty="0" smtClean="0"/>
            <a:t> </a:t>
          </a:r>
          <a:endParaRPr sz="1800" b="1" kern="1200" dirty="0"/>
        </a:p>
      </dsp:txBody>
      <dsp:txXfrm>
        <a:off x="480623" y="4146745"/>
        <a:ext cx="10501530" cy="638180"/>
      </dsp:txXfrm>
    </dsp:sp>
    <dsp:sp modelId="{6B2C05AE-3419-42DC-A21B-A558D60CC026}">
      <dsp:nvSpPr>
        <dsp:cNvPr id="0" name=""/>
        <dsp:cNvSpPr/>
      </dsp:nvSpPr>
      <dsp:spPr>
        <a:xfrm>
          <a:off x="81760" y="4066972"/>
          <a:ext cx="797725" cy="797725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6000" r="-2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83443-49D0-4307-964D-1AB0E7A6324D}">
      <dsp:nvSpPr>
        <dsp:cNvPr id="0" name=""/>
        <dsp:cNvSpPr/>
      </dsp:nvSpPr>
      <dsp:spPr>
        <a:xfrm>
          <a:off x="0" y="3"/>
          <a:ext cx="9639069" cy="38215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82D46-25DF-4F0F-8A76-1954033E0CC7}">
      <dsp:nvSpPr>
        <dsp:cNvPr id="0" name=""/>
        <dsp:cNvSpPr/>
      </dsp:nvSpPr>
      <dsp:spPr>
        <a:xfrm>
          <a:off x="2826059" y="954853"/>
          <a:ext cx="5749710" cy="191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0" rIns="0" bIns="2540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FFFF00"/>
              </a:solidFill>
            </a:rPr>
            <a:t>Необходимо большое число специалистов, умеющих грамотно работать с открытыми и закрытыми источниками ионизирующего излучения</a:t>
          </a:r>
          <a:endParaRPr lang="ru-RU" sz="2500" b="1" kern="1200" dirty="0">
            <a:solidFill>
              <a:srgbClr val="FFFF00"/>
            </a:solidFill>
          </a:endParaRPr>
        </a:p>
      </dsp:txBody>
      <dsp:txXfrm>
        <a:off x="2826059" y="954853"/>
        <a:ext cx="5749710" cy="1910750"/>
      </dsp:txXfrm>
    </dsp:sp>
    <dsp:sp modelId="{B48D234F-5A37-410C-80F0-048BB8CCA72D}">
      <dsp:nvSpPr>
        <dsp:cNvPr id="0" name=""/>
        <dsp:cNvSpPr/>
      </dsp:nvSpPr>
      <dsp:spPr>
        <a:xfrm>
          <a:off x="359541" y="980218"/>
          <a:ext cx="1912860" cy="191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0" rIns="0" bIns="406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rgbClr val="FF0000"/>
              </a:solidFill>
            </a:rPr>
            <a:t>Вывод:</a:t>
          </a:r>
          <a:endParaRPr lang="ru-RU" sz="4000" b="1" kern="1200" dirty="0">
            <a:solidFill>
              <a:srgbClr val="FF0000"/>
            </a:solidFill>
          </a:endParaRPr>
        </a:p>
      </dsp:txBody>
      <dsp:txXfrm>
        <a:off x="359541" y="980218"/>
        <a:ext cx="1912860" cy="1910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bg>
      <p:bgPr>
        <a:blipFill>
          <a:blip r:embed="rId2">
            <a:lum/>
          </a:blip>
          <a:srcRect l="12686" r="12686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 bwMode="auto">
          <a:xfrm>
            <a:off x="0" y="2141316"/>
            <a:ext cx="12192000" cy="2453838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914400" y="2271347"/>
            <a:ext cx="10363200" cy="1652467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2400" b="1" i="0">
                <a:solidFill>
                  <a:srgbClr val="37B34A"/>
                </a:solidFill>
                <a:latin typeface="PT San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914400" y="4051141"/>
            <a:ext cx="10363200" cy="416689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>
                <a:solidFill>
                  <a:srgbClr val="37B34A"/>
                </a:solidFill>
                <a:latin typeface="PT San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Прямоугольник 6"/>
          <p:cNvSpPr/>
          <p:nvPr userDrawn="1"/>
        </p:nvSpPr>
        <p:spPr bwMode="auto">
          <a:xfrm>
            <a:off x="0" y="3"/>
            <a:ext cx="12192000" cy="902821"/>
          </a:xfrm>
          <a:prstGeom prst="rect">
            <a:avLst/>
          </a:prstGeom>
          <a:solidFill>
            <a:srgbClr val="21A649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800"/>
          </a:p>
        </p:txBody>
      </p:sp>
      <p:pic>
        <p:nvPicPr>
          <p:cNvPr id="8" name="Объект 5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658559" y="4337"/>
            <a:ext cx="10515600" cy="898484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76564" y="204759"/>
            <a:ext cx="2577293" cy="502887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 bwMode="auto">
          <a:xfrm>
            <a:off x="0" y="6414227"/>
            <a:ext cx="12192000" cy="468775"/>
          </a:xfrm>
          <a:prstGeom prst="rect">
            <a:avLst/>
          </a:prstGeom>
          <a:solidFill>
            <a:srgbClr val="21A649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 bwMode="auto">
          <a:xfrm>
            <a:off x="4724399" y="6436854"/>
            <a:ext cx="2743200" cy="365125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  <a:latin typeface="PT Sans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МИПК СПбПУ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9966960-6B93-4140-A1BD-AAC5C5B60ED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2_Титульный слайд">
    <p:bg>
      <p:bgPr>
        <a:blipFill>
          <a:blip r:embed="rId2">
            <a:lum/>
          </a:blip>
          <a:srcRect l="12686" r="12686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 bwMode="auto">
          <a:xfrm>
            <a:off x="0" y="1944548"/>
            <a:ext cx="12192000" cy="3044143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914400" y="2271344"/>
            <a:ext cx="10363200" cy="1895538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2400" b="1" i="0">
                <a:solidFill>
                  <a:srgbClr val="37B34A"/>
                </a:solidFill>
                <a:latin typeface="PT San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914400" y="4247908"/>
            <a:ext cx="10363200" cy="46299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>
                <a:solidFill>
                  <a:srgbClr val="37B34A"/>
                </a:solidFill>
                <a:latin typeface="PT San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Прямоугольник 6"/>
          <p:cNvSpPr/>
          <p:nvPr userDrawn="1"/>
        </p:nvSpPr>
        <p:spPr bwMode="auto">
          <a:xfrm>
            <a:off x="0" y="3"/>
            <a:ext cx="12192000" cy="902821"/>
          </a:xfrm>
          <a:prstGeom prst="rect">
            <a:avLst/>
          </a:prstGeom>
          <a:solidFill>
            <a:srgbClr val="21A649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800"/>
          </a:p>
        </p:txBody>
      </p:sp>
      <p:pic>
        <p:nvPicPr>
          <p:cNvPr id="8" name="Объект 5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658559" y="4337"/>
            <a:ext cx="10515600" cy="898484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450699" y="284589"/>
            <a:ext cx="2577293" cy="502887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 bwMode="auto">
          <a:xfrm>
            <a:off x="0" y="6414227"/>
            <a:ext cx="12192000" cy="468775"/>
          </a:xfrm>
          <a:prstGeom prst="rect">
            <a:avLst/>
          </a:prstGeom>
          <a:solidFill>
            <a:srgbClr val="21A649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 bwMode="auto">
          <a:xfrm>
            <a:off x="4724399" y="6436854"/>
            <a:ext cx="2743200" cy="365125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  <a:latin typeface="PT Sans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итульный слайд">
    <p:bg>
      <p:bgPr>
        <a:blipFill>
          <a:blip r:embed="rId2">
            <a:lum/>
          </a:blip>
          <a:srcRect l="12686" r="12686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 bwMode="auto">
          <a:xfrm>
            <a:off x="0" y="0"/>
            <a:ext cx="12192000" cy="6882999"/>
          </a:xfrm>
          <a:prstGeom prst="rect">
            <a:avLst/>
          </a:prstGeom>
          <a:solidFill>
            <a:srgbClr val="434343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 bwMode="auto">
          <a:xfrm>
            <a:off x="4724399" y="6436854"/>
            <a:ext cx="2743200" cy="421149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  <a:latin typeface="PT San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 bwMode="auto">
          <a:xfrm>
            <a:off x="914400" y="2271344"/>
            <a:ext cx="10363200" cy="1895538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2400" b="1" i="0">
                <a:solidFill>
                  <a:schemeClr val="bg1"/>
                </a:solidFill>
                <a:latin typeface="PT San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 bwMode="auto">
          <a:xfrm>
            <a:off x="914400" y="4247908"/>
            <a:ext cx="10363200" cy="46299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T San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pic>
        <p:nvPicPr>
          <p:cNvPr id="18" name="Изображение 1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5" y="1"/>
            <a:ext cx="12192000" cy="18256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Титульный слайд">
    <p:bg>
      <p:bgPr>
        <a:blipFill>
          <a:blip r:embed="rId2">
            <a:lum/>
          </a:blip>
          <a:srcRect l="12686" r="12686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 bwMode="auto">
          <a:xfrm>
            <a:off x="0" y="1944547"/>
            <a:ext cx="12192000" cy="2060294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914400" y="2201899"/>
            <a:ext cx="10363200" cy="1513577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2400" b="1" i="0">
                <a:solidFill>
                  <a:schemeClr val="tx1"/>
                </a:solidFill>
                <a:latin typeface="PT San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10" name="Изображение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560381" y="179931"/>
            <a:ext cx="1418385" cy="2183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Обычная_страница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 bwMode="auto">
          <a:xfrm>
            <a:off x="0" y="-249"/>
            <a:ext cx="12192000" cy="7477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800"/>
          </a:p>
        </p:txBody>
      </p:sp>
      <p:pic>
        <p:nvPicPr>
          <p:cNvPr id="17" name="Изображение 1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37367" y="230287"/>
            <a:ext cx="1515211" cy="233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589943" y="87085"/>
            <a:ext cx="9000175" cy="57794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2000" b="1" i="0">
                <a:latin typeface="PT San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37366" y="972457"/>
            <a:ext cx="11052751" cy="5104252"/>
          </a:xfrm>
          <a:effectLst>
            <a:outerShdw blurRad="50800" dist="50800" dir="5400000" algn="ctr" rotWithShape="0">
              <a:srgbClr val="EBEBEB"/>
            </a:outerShdw>
          </a:effectLst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0" y="6462614"/>
            <a:ext cx="12192000" cy="3953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162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4724399" y="6483679"/>
            <a:ext cx="2743200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PT Sans"/>
              </a:defRPr>
            </a:lvl1pPr>
          </a:lstStyle>
          <a:p>
            <a:pPr>
              <a:defRPr/>
            </a:pPr>
            <a:fld id="{47E8B3EB-C589-314F-BBE8-5A42F2EA375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траница_2_колонки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 bwMode="auto">
          <a:xfrm>
            <a:off x="0" y="6462614"/>
            <a:ext cx="12192000" cy="3953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162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4724399" y="6483679"/>
            <a:ext cx="2743200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PT Sans"/>
              </a:defRPr>
            </a:lvl1pPr>
          </a:lstStyle>
          <a:p>
            <a:pPr>
              <a:defRPr/>
            </a:pPr>
            <a:fld id="{47E8B3EB-C589-314F-BBE8-5A42F2EA3755}" type="slidenum">
              <a:rPr lang="ru-RU"/>
              <a:t>‹#›</a:t>
            </a:fld>
            <a:endParaRPr lang="ru-RU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537365" y="863593"/>
            <a:ext cx="5482435" cy="5313373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199" y="863593"/>
            <a:ext cx="5417916" cy="5313373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0" y="-249"/>
            <a:ext cx="12192000" cy="7477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800"/>
          </a:p>
        </p:txBody>
      </p:sp>
      <p:pic>
        <p:nvPicPr>
          <p:cNvPr id="14" name="Изображение 1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37367" y="230287"/>
            <a:ext cx="1515211" cy="233237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 bwMode="auto">
          <a:xfrm>
            <a:off x="2589943" y="87085"/>
            <a:ext cx="9000175" cy="57794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2000" b="1" i="0">
                <a:latin typeface="PT San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">
    <p:bg>
      <p:bgPr>
        <a:blipFill>
          <a:blip r:embed="rId2">
            <a:lum/>
          </a:blip>
          <a:srcRect l="12686" r="12686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МИПК СПбПУ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7E8B3EB-C589-314F-BBE8-5A42F2EA3755}" type="slidenum">
              <a:rPr lang="ru-RU"/>
              <a:t>‹#›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560381" y="179931"/>
            <a:ext cx="1418385" cy="2183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ользовательский макет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 bwMode="auto">
          <a:xfrm>
            <a:off x="0" y="6462614"/>
            <a:ext cx="12192000" cy="3953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162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838094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>
          <a:xfrm>
            <a:off x="838200" y="648367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PT Sans"/>
                <a:ea typeface="PT Sans"/>
                <a:cs typeface="PT San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483679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PT Sans"/>
                <a:ea typeface="PT Sans"/>
                <a:cs typeface="PT Sans"/>
              </a:defRPr>
            </a:lvl1pPr>
          </a:lstStyle>
          <a:p>
            <a:pPr>
              <a:defRPr/>
            </a:pPr>
            <a:r>
              <a:rPr lang="ru-RU"/>
              <a:t>МИПК СПбПУ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495254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PT Sans"/>
                <a:ea typeface="PT Sans"/>
                <a:cs typeface="PT Sans"/>
              </a:defRPr>
            </a:lvl1pPr>
          </a:lstStyle>
          <a:p>
            <a:pPr>
              <a:defRPr/>
            </a:pPr>
            <a:fld id="{47E8B3EB-C589-314F-BBE8-5A42F2EA3755}" type="slidenum">
              <a:rPr lang="ru-RU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 bwMode="auto">
          <a:xfrm>
            <a:off x="0" y="-249"/>
            <a:ext cx="12192000" cy="7477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800"/>
          </a:p>
        </p:txBody>
      </p:sp>
      <p:pic>
        <p:nvPicPr>
          <p:cNvPr id="12" name="Изображение 1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37367" y="230287"/>
            <a:ext cx="1515211" cy="233237"/>
          </a:xfrm>
          <a:prstGeom prst="rect">
            <a:avLst/>
          </a:prstGeom>
        </p:spPr>
      </p:pic>
      <p:sp>
        <p:nvSpPr>
          <p:cNvPr id="13" name="Title 1"/>
          <p:cNvSpPr txBox="1"/>
          <p:nvPr userDrawn="1"/>
        </p:nvSpPr>
        <p:spPr bwMode="auto">
          <a:xfrm>
            <a:off x="2589943" y="87085"/>
            <a:ext cx="9000175" cy="57794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 b="1" i="0">
                <a:solidFill>
                  <a:schemeClr val="tx1"/>
                </a:solidFill>
                <a:latin typeface="PT Sans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/>
              <a:t>Образец заголовка</a:t>
            </a:r>
            <a:endParaRPr lang="en-US" sz="20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пасибо_за_внимание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МИПК СПбПУ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7E8B3EB-C589-314F-BBE8-5A42F2EA3755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mipk.org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 bwMode="auto">
          <a:xfrm>
            <a:off x="914400" y="2271347"/>
            <a:ext cx="10363200" cy="7877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квалификации в области радиационной безопасности в современных условиях: новые вызовы и адаптивные подходы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 bwMode="auto">
          <a:xfrm>
            <a:off x="1113905" y="3552788"/>
            <a:ext cx="10363200" cy="722686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Директор Центра межотраслевых инженерно-производственных компетенций Дирекции дополнительного образования Санкт-Петербургского политехнического университета Петра Великого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Бухарин Николай Алексеевич, к.т.н., доцент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Немного статистики </a:t>
            </a:r>
            <a:r>
              <a:rPr lang="ru-RU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СПбПУ</a:t>
            </a:r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 Петра Великого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7366" y="1169324"/>
            <a:ext cx="10596147" cy="4361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С 2008 </a:t>
            </a:r>
            <a:r>
              <a:rPr lang="ru-RU" b="1" dirty="0">
                <a:solidFill>
                  <a:schemeClr val="bg1"/>
                </a:solidFill>
              </a:rPr>
              <a:t>г. п</a:t>
            </a:r>
            <a:r>
              <a:rPr lang="ru-RU" b="1" dirty="0" smtClean="0">
                <a:solidFill>
                  <a:schemeClr val="bg1"/>
                </a:solidFill>
              </a:rPr>
              <a:t>о настоящее время программы, связанные </a:t>
            </a:r>
            <a:r>
              <a:rPr lang="ru-RU" b="1" dirty="0">
                <a:solidFill>
                  <a:schemeClr val="bg1"/>
                </a:solidFill>
              </a:rPr>
              <a:t>с радиационной безопасностью </a:t>
            </a:r>
            <a:r>
              <a:rPr lang="ru-RU" b="1" dirty="0" smtClean="0">
                <a:solidFill>
                  <a:schemeClr val="bg1"/>
                </a:solidFill>
              </a:rPr>
              <a:t>прослушали 11 </a:t>
            </a:r>
            <a:r>
              <a:rPr lang="ru-RU" b="1" dirty="0">
                <a:solidFill>
                  <a:schemeClr val="bg1"/>
                </a:solidFill>
              </a:rPr>
              <a:t>011 </a:t>
            </a:r>
            <a:r>
              <a:rPr lang="ru-RU" b="1" dirty="0" smtClean="0">
                <a:solidFill>
                  <a:schemeClr val="bg1"/>
                </a:solidFill>
              </a:rPr>
              <a:t>слушателей, в </a:t>
            </a:r>
            <a:r>
              <a:rPr lang="ru-RU" b="1" dirty="0">
                <a:solidFill>
                  <a:schemeClr val="bg1"/>
                </a:solidFill>
              </a:rPr>
              <a:t>том числе</a:t>
            </a:r>
            <a:r>
              <a:rPr lang="ru-RU" b="1" dirty="0" smtClean="0">
                <a:solidFill>
                  <a:schemeClr val="bg1"/>
                </a:solidFill>
              </a:rPr>
              <a:t>:</a:t>
            </a:r>
            <a:endParaRPr lang="ru-RU" b="1" dirty="0">
              <a:solidFill>
                <a:schemeClr val="bg1"/>
              </a:solidFill>
            </a:endParaRPr>
          </a:p>
          <a:p>
            <a:pPr lvl="1"/>
            <a:endParaRPr lang="ru-RU" sz="800" b="1" dirty="0" smtClean="0">
              <a:solidFill>
                <a:schemeClr val="bg1"/>
              </a:solidFill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</a:rPr>
              <a:t>профессиональную переподготовку –  49 слушателей</a:t>
            </a:r>
          </a:p>
          <a:p>
            <a:pPr lvl="1"/>
            <a:r>
              <a:rPr lang="ru-RU" b="1" dirty="0" smtClean="0">
                <a:solidFill>
                  <a:schemeClr val="bg1"/>
                </a:solidFill>
              </a:rPr>
              <a:t>дистанционное обучение – 1 980 слушателей</a:t>
            </a:r>
          </a:p>
          <a:p>
            <a:pPr lvl="1"/>
            <a:endParaRPr lang="ru-RU" sz="800" b="1" dirty="0" smtClean="0">
              <a:solidFill>
                <a:schemeClr val="bg1"/>
              </a:solidFill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</a:rPr>
              <a:t>проектировщики </a:t>
            </a:r>
            <a:r>
              <a:rPr lang="ru-RU" b="1" dirty="0">
                <a:solidFill>
                  <a:schemeClr val="bg1"/>
                </a:solidFill>
              </a:rPr>
              <a:t>помещений с </a:t>
            </a:r>
            <a:r>
              <a:rPr lang="ru-RU" b="1" dirty="0" smtClean="0">
                <a:solidFill>
                  <a:schemeClr val="bg1"/>
                </a:solidFill>
              </a:rPr>
              <a:t>источниками ионизирующего излучения – 416 слушателей в том числе:</a:t>
            </a:r>
          </a:p>
          <a:p>
            <a:pPr lvl="2"/>
            <a:r>
              <a:rPr lang="ru-RU" b="1" dirty="0" smtClean="0">
                <a:solidFill>
                  <a:schemeClr val="bg1"/>
                </a:solidFill>
              </a:rPr>
              <a:t>дистанционное обучение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– 68 слушателей</a:t>
            </a:r>
          </a:p>
          <a:p>
            <a:r>
              <a:rPr lang="ru-RU" b="1" dirty="0">
                <a:solidFill>
                  <a:schemeClr val="bg1"/>
                </a:solidFill>
              </a:rPr>
              <a:t>Дистанционная форма обучения развилась в связи с </a:t>
            </a:r>
            <a:r>
              <a:rPr lang="ru-RU" b="1" dirty="0" smtClean="0">
                <a:solidFill>
                  <a:schemeClr val="bg1"/>
                </a:solidFill>
              </a:rPr>
              <a:t>пандемией. </a:t>
            </a:r>
          </a:p>
          <a:p>
            <a:pPr lvl="1"/>
            <a:r>
              <a:rPr lang="ru-RU" b="1" dirty="0" smtClean="0">
                <a:solidFill>
                  <a:schemeClr val="bg1"/>
                </a:solidFill>
              </a:rPr>
              <a:t>Есть положительные и </a:t>
            </a:r>
            <a:r>
              <a:rPr lang="ru-RU" b="1" dirty="0" err="1" smtClean="0">
                <a:solidFill>
                  <a:schemeClr val="bg1"/>
                </a:solidFill>
              </a:rPr>
              <a:t>отрицателные</a:t>
            </a:r>
            <a:r>
              <a:rPr lang="ru-RU" b="1" dirty="0" smtClean="0">
                <a:solidFill>
                  <a:schemeClr val="bg1"/>
                </a:solidFill>
              </a:rPr>
              <a:t> факторы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E8B3EB-C589-314F-BBE8-5A42F2EA375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12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Законодательная база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7366" y="1169324"/>
            <a:ext cx="11052752" cy="4361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endParaRPr lang="ru-RU" dirty="0" smtClean="0"/>
          </a:p>
          <a:p>
            <a:r>
              <a:rPr lang="ru-RU" b="1" dirty="0">
                <a:solidFill>
                  <a:schemeClr val="bg1"/>
                </a:solidFill>
              </a:rPr>
              <a:t>Федеральный закон от </a:t>
            </a:r>
            <a:r>
              <a:rPr lang="ru-RU" b="1" dirty="0" smtClean="0">
                <a:solidFill>
                  <a:schemeClr val="bg1"/>
                </a:solidFill>
              </a:rPr>
              <a:t>29.12.2012</a:t>
            </a:r>
            <a:r>
              <a:rPr lang="ru-RU" b="1" dirty="0">
                <a:solidFill>
                  <a:schemeClr val="bg1"/>
                </a:solidFill>
              </a:rPr>
              <a:t> </a:t>
            </a:r>
            <a:r>
              <a:rPr lang="ru-RU" b="1" dirty="0" smtClean="0">
                <a:solidFill>
                  <a:schemeClr val="bg1"/>
                </a:solidFill>
              </a:rPr>
              <a:t>г. </a:t>
            </a:r>
            <a:r>
              <a:rPr lang="ru-RU" b="1" dirty="0">
                <a:solidFill>
                  <a:schemeClr val="bg1"/>
                </a:solidFill>
              </a:rPr>
              <a:t>№ 273-ФЗ «Об образовании в Российской Федерации» </a:t>
            </a:r>
            <a:r>
              <a:rPr lang="ru-RU" b="1" dirty="0" smtClean="0">
                <a:solidFill>
                  <a:schemeClr val="bg1"/>
                </a:solidFill>
              </a:rPr>
              <a:t>- </a:t>
            </a:r>
            <a:r>
              <a:rPr lang="ru-RU" b="1" dirty="0" smtClean="0">
                <a:solidFill>
                  <a:srgbClr val="FFFF00"/>
                </a:solidFill>
              </a:rPr>
              <a:t>заниматься образованием можно «всем»</a:t>
            </a:r>
          </a:p>
          <a:p>
            <a:endParaRPr lang="ru-RU" sz="800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Федеральный </a:t>
            </a:r>
            <a:r>
              <a:rPr lang="ru-RU" b="1" dirty="0">
                <a:solidFill>
                  <a:schemeClr val="bg1"/>
                </a:solidFill>
              </a:rPr>
              <a:t>закон от </a:t>
            </a:r>
            <a:r>
              <a:rPr lang="ru-RU" b="1" dirty="0" smtClean="0">
                <a:solidFill>
                  <a:schemeClr val="bg1"/>
                </a:solidFill>
              </a:rPr>
              <a:t>05.04.2013 г. </a:t>
            </a:r>
            <a:r>
              <a:rPr lang="ru-RU" b="1" dirty="0">
                <a:solidFill>
                  <a:schemeClr val="bg1"/>
                </a:solidFill>
              </a:rPr>
              <a:t>№ 44-ФЗ «О контрактной системе в сфере закупок товаров, работ, услуг для обеспечения государственных и муниципальных нужд</a:t>
            </a:r>
            <a:r>
              <a:rPr lang="ru-RU" b="1" dirty="0" smtClean="0">
                <a:solidFill>
                  <a:schemeClr val="bg1"/>
                </a:solidFill>
              </a:rPr>
              <a:t>» - </a:t>
            </a:r>
            <a:r>
              <a:rPr lang="ru-RU" b="1" dirty="0" smtClean="0">
                <a:solidFill>
                  <a:srgbClr val="FFFF00"/>
                </a:solidFill>
              </a:rPr>
              <a:t>главный параметр цена</a:t>
            </a:r>
          </a:p>
          <a:p>
            <a:endParaRPr lang="ru-RU" sz="800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Федеральный закон </a:t>
            </a:r>
            <a:r>
              <a:rPr lang="ru-RU" b="1" dirty="0">
                <a:solidFill>
                  <a:schemeClr val="bg1"/>
                </a:solidFill>
              </a:rPr>
              <a:t>от 18.07.2011 «О закупках товаров, работ, услуг отдельными видами юридических лиц» - </a:t>
            </a:r>
            <a:r>
              <a:rPr lang="ru-RU" b="1" dirty="0">
                <a:solidFill>
                  <a:srgbClr val="FFFF00"/>
                </a:solidFill>
              </a:rPr>
              <a:t>главный параметр цена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rgbClr val="FFFF00"/>
                </a:solidFill>
              </a:rPr>
              <a:t>Недобросовестная конкуренция!!!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E8B3EB-C589-314F-BBE8-5A42F2EA375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732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Законодательная база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7366" y="1169324"/>
            <a:ext cx="11052752" cy="4361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endParaRPr lang="ru-RU" dirty="0" smtClean="0"/>
          </a:p>
          <a:p>
            <a:r>
              <a:rPr lang="ru-RU" b="1" dirty="0"/>
              <a:t>Постановление правительства РФ № 45 от </a:t>
            </a:r>
            <a:r>
              <a:rPr lang="ru-RU" b="1" dirty="0" smtClean="0"/>
              <a:t>25.01.2022</a:t>
            </a:r>
            <a:r>
              <a:rPr lang="en-US" b="1" dirty="0" smtClean="0"/>
              <a:t> </a:t>
            </a:r>
            <a:r>
              <a:rPr lang="ru-RU" b="1" dirty="0" smtClean="0"/>
              <a:t>«О </a:t>
            </a:r>
            <a:r>
              <a:rPr lang="ru-RU" b="1" dirty="0"/>
              <a:t>лицензировании деятельности в области использования источников ионизирующего излучения (генерирующих) (за исключением случая, если эти источники используются в медицинской деятельности)» (с изменениями на 14 апреля 2025 года)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П.4. Лицензионными </a:t>
            </a:r>
            <a:r>
              <a:rPr lang="ru-RU" b="1" dirty="0"/>
              <a:t>требованиями, предъявляемыми к соискателю лицензии (лицензиату) на осуществление лицензируемой деятельности, являются</a:t>
            </a:r>
            <a:r>
              <a:rPr lang="ru-RU" b="1" dirty="0" smtClean="0"/>
              <a:t>: …</a:t>
            </a:r>
            <a:endParaRPr lang="ru-RU" b="1" dirty="0"/>
          </a:p>
          <a:p>
            <a:pPr lvl="1"/>
            <a:r>
              <a:rPr lang="ru-RU" b="1" dirty="0" smtClean="0"/>
              <a:t>г) наличие </a:t>
            </a:r>
            <a:r>
              <a:rPr lang="ru-RU" b="1" dirty="0"/>
              <a:t>в штате соискателя лицензии (лицензиата) работников, деятельность которых непосредственно связана с источниками ионизирующего излучения (генерирующими), имеющих высшее образование или среднее профессиональное образование и дополнительное профессиональное образование по программам повышения квалификации в объеме не менее 72 часов по радиационной безопасности, соответствующих требованиям и характеру заявленных работ (услуг</a:t>
            </a:r>
            <a:r>
              <a:rPr lang="ru-RU" b="1" dirty="0" smtClean="0"/>
              <a:t>)</a:t>
            </a:r>
          </a:p>
          <a:p>
            <a:pPr lvl="1"/>
            <a:r>
              <a:rPr lang="ru-RU" b="1" dirty="0"/>
              <a:t>е) повышение квалификации работников лицензиата, деятельность которых непосредственно связана с источниками ионизирующего излучения (генерирующими), не реже одного раза в 5 лет.</a:t>
            </a:r>
          </a:p>
          <a:p>
            <a:pPr lvl="1"/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E8B3EB-C589-314F-BBE8-5A42F2EA375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549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Немного статистики </a:t>
            </a:r>
            <a:r>
              <a:rPr lang="ru-RU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СПбПУ</a:t>
            </a:r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 Петра Великого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7366" y="1169324"/>
            <a:ext cx="10596147" cy="4361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Основные составляющие программ повышения квалификации</a:t>
            </a:r>
          </a:p>
          <a:p>
            <a:pPr lvl="1"/>
            <a:r>
              <a:rPr lang="ru-RU" b="1" dirty="0" smtClean="0">
                <a:solidFill>
                  <a:schemeClr val="bg1"/>
                </a:solidFill>
              </a:rPr>
              <a:t>Основы ядерной физики</a:t>
            </a:r>
          </a:p>
          <a:p>
            <a:pPr lvl="1"/>
            <a:r>
              <a:rPr lang="ru-RU" b="1" dirty="0" smtClean="0">
                <a:solidFill>
                  <a:schemeClr val="bg1"/>
                </a:solidFill>
              </a:rPr>
              <a:t>Биологическое действие ионизирующего излучения</a:t>
            </a:r>
          </a:p>
          <a:p>
            <a:pPr lvl="1"/>
            <a:r>
              <a:rPr lang="ru-RU" b="1" dirty="0">
                <a:solidFill>
                  <a:schemeClr val="bg1"/>
                </a:solidFill>
              </a:rPr>
              <a:t>Государственное регулирование безопасности при использовании источников ионизирующего излучения</a:t>
            </a:r>
            <a:endParaRPr lang="ru-RU" b="1" dirty="0" smtClean="0">
              <a:solidFill>
                <a:schemeClr val="bg1"/>
              </a:solidFill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</a:rPr>
              <a:t>Практические навыки работы с приборами</a:t>
            </a:r>
          </a:p>
          <a:p>
            <a:r>
              <a:rPr lang="ru-RU" b="1" dirty="0">
                <a:solidFill>
                  <a:schemeClr val="bg1"/>
                </a:solidFill>
              </a:rPr>
              <a:t>Дистанционная форма обучения развилась в связи с </a:t>
            </a:r>
            <a:r>
              <a:rPr lang="ru-RU" b="1" dirty="0" smtClean="0">
                <a:solidFill>
                  <a:schemeClr val="bg1"/>
                </a:solidFill>
              </a:rPr>
              <a:t>пандемией </a:t>
            </a:r>
            <a:endParaRPr lang="ru-RU" b="1" dirty="0">
              <a:solidFill>
                <a:schemeClr val="bg1"/>
              </a:solidFill>
            </a:endParaRPr>
          </a:p>
          <a:p>
            <a:pPr lvl="2"/>
            <a:r>
              <a:rPr lang="ru-RU" b="1" dirty="0" smtClean="0">
                <a:solidFill>
                  <a:schemeClr val="bg1"/>
                </a:solidFill>
              </a:rPr>
              <a:t>Плюсы: занятия в свободном режиме в любое время суток, в любом месте, где есть доступ к интернету. Слушатели получают доступ на платформе </a:t>
            </a:r>
            <a:r>
              <a:rPr lang="ru-RU" b="1" dirty="0" err="1" smtClean="0">
                <a:solidFill>
                  <a:schemeClr val="bg1"/>
                </a:solidFill>
              </a:rPr>
              <a:t>Политеха</a:t>
            </a:r>
            <a:r>
              <a:rPr lang="ru-RU" b="1" dirty="0" smtClean="0">
                <a:solidFill>
                  <a:schemeClr val="bg1"/>
                </a:solidFill>
              </a:rPr>
              <a:t> к </a:t>
            </a:r>
            <a:r>
              <a:rPr lang="ru-RU" b="1" dirty="0">
                <a:solidFill>
                  <a:schemeClr val="bg1"/>
                </a:solidFill>
              </a:rPr>
              <a:t>видео </a:t>
            </a:r>
            <a:r>
              <a:rPr lang="ru-RU" b="1" dirty="0" smtClean="0">
                <a:solidFill>
                  <a:schemeClr val="bg1"/>
                </a:solidFill>
              </a:rPr>
              <a:t>лекциям и текстовым материалам. При необходимости имеют возможность связаться с преподавателями по электронной почте. Многих удовлетворят эта форма</a:t>
            </a:r>
          </a:p>
          <a:p>
            <a:pPr lvl="2"/>
            <a:r>
              <a:rPr lang="ru-RU" b="1" dirty="0" smtClean="0">
                <a:solidFill>
                  <a:schemeClr val="bg1"/>
                </a:solidFill>
              </a:rPr>
              <a:t>Минусы: качество повышения квалификации целиком зависит от слушателя. У преподавателей слабая обратная связь. Не видна реакция слушателя. Наши слушатели не стремятся задавать вопросы, особенно удаленно</a:t>
            </a:r>
          </a:p>
          <a:p>
            <a:pPr lvl="2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E8B3EB-C589-314F-BBE8-5A42F2EA375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540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 lvl="2" algn="l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20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  <a:latin typeface="PT Sans"/>
                <a:ea typeface="+mj-ea"/>
                <a:cs typeface="+mj-cs"/>
              </a:rPr>
              <a:t>Н</a:t>
            </a:r>
            <a:r>
              <a:rPr sz="20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  <a:latin typeface="PT Sans"/>
                <a:ea typeface="+mj-ea"/>
                <a:cs typeface="+mj-cs"/>
              </a:rPr>
              <a:t>ормируемые дозиметрические величины</a:t>
            </a:r>
            <a:endParaRPr lang="ru-RU" sz="20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 scaled="1"/>
              </a:gradFill>
              <a:latin typeface="PT Sans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5"/>
              <p:cNvGraphicFramePr>
                <a:graphicFrameLocks noGrp="1"/>
              </p:cNvGraphicFramePr>
              <p:nvPr/>
            </p:nvGraphicFramePr>
            <p:xfrm>
              <a:off x="695696" y="971399"/>
              <a:ext cx="10894422" cy="495565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10322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1350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65611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:r>
                            <a:rPr lang="ru-RU" sz="1800"/>
                            <a:t>Величина</a:t>
                          </a:r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:r>
                            <a:rPr lang="ru-RU" sz="1800"/>
                            <a:t>Единица СИ</a:t>
                          </a:r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:r>
                            <a:rPr lang="ru-RU" sz="1800"/>
                            <a:t>Примечания</a:t>
                          </a:r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366129">
                    <a:tc>
                      <a:txBody>
                        <a:bodyPr/>
                        <a:lstStyle/>
                        <a:p>
                          <a:pPr marR="50165"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 b="1">
                              <a:solidFill>
                                <a:srgbClr val="0070C0"/>
                              </a:solidFill>
                            </a:rPr>
                            <a:t>Поглощенная</a:t>
                          </a:r>
                          <a:r>
                            <a:rPr lang="ru-RU" sz="1600"/>
                            <a:t> </a:t>
                          </a:r>
                          <a:r>
                            <a:rPr lang="ru-RU" sz="1600" b="1">
                              <a:solidFill>
                                <a:srgbClr val="FF0000"/>
                              </a:solidFill>
                            </a:rPr>
                            <a:t>доза</a:t>
                          </a:r>
                          <a:r>
                            <a:rPr lang="ru-RU" sz="1600"/>
                            <a:t> — </a:t>
                          </a:r>
                          <a:r>
                            <a:rPr lang="en-US" sz="1600" i="1"/>
                            <a:t>D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/>
                                    </a:rPr>
                                    <m:t>Δ</m:t>
                                  </m:r>
                                  <m:r>
                                    <a:rPr lang="en-US" sz="1600" b="0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/>
                                    </a:rPr>
                                    <m:t>Δ</m:t>
                                  </m:r>
                                  <m:r>
                                    <a:rPr lang="en-US" sz="1600" b="0" i="1">
                                      <a:latin typeface="Cambria Math"/>
                                    </a:rPr>
                                    <m:t>𝑚</m:t>
                                  </m:r>
                                </m:den>
                              </m:f>
                            </m:oMath>
                          </a14:m>
                          <a:r>
                            <a:rPr lang="ru-RU" sz="1600"/>
                            <a:t>,</a:t>
                          </a:r>
                          <a:endParaRPr/>
                        </a:p>
                        <a:p>
                          <a:pPr marL="3810" marR="50165"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/>
                            <a:t>где ∆Е - средняя энергия, переданная ионизирующим излучением веществу элементарной массы ∆m </a:t>
                          </a:r>
                          <a:endParaRPr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3810" marR="50165" indent="-31750"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 b="1">
                              <a:solidFill>
                                <a:srgbClr val="FF0000"/>
                              </a:solidFill>
                            </a:rPr>
                            <a:t>Грей</a:t>
                          </a:r>
                          <a:r>
                            <a:rPr lang="ru-RU" sz="1600"/>
                            <a:t> (Гр)</a:t>
                          </a:r>
                          <a:endParaRPr/>
                        </a:p>
                        <a:p>
                          <a:pPr marL="3810" marR="50165" indent="-3810"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/>
                            <a:t>1 Гр = 1 Дж/кг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:r>
                            <a:rPr lang="ru-RU" sz="1600"/>
                            <a:t>Основная дозиметрическая величина → мера энергии, переданной ионизирующим излучением веществу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3810" marR="635" indent="-3810" algn="ctr" defTabSz="914400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ru-RU" sz="1600" b="1">
                              <a:solidFill>
                                <a:srgbClr val="0070C0"/>
                              </a:solidFill>
                            </a:rPr>
                            <a:t>Эквивалентная</a:t>
                          </a:r>
                          <a:r>
                            <a:rPr lang="ru-RU" sz="1600" b="1"/>
                            <a:t> </a:t>
                          </a:r>
                          <a:r>
                            <a:rPr lang="ru-RU" sz="1600" b="1">
                              <a:solidFill>
                                <a:srgbClr val="FF0000"/>
                              </a:solidFill>
                            </a:rPr>
                            <a:t>доза</a:t>
                          </a:r>
                          <a:r>
                            <a:rPr lang="ru-RU" sz="1600" b="1"/>
                            <a:t> </a:t>
                          </a:r>
                          <a:r>
                            <a:rPr lang="ru-RU" sz="1600"/>
                            <a:t> — 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>
                                  <a:latin typeface="Cambria Math"/>
                                </a:rPr>
                                <m:t>𝐻</m:t>
                              </m:r>
                              <m:r>
                                <a:rPr lang="en-US" sz="1600" b="0" i="1" baseline="-25000">
                                  <a:latin typeface="Cambria Math"/>
                                </a:rPr>
                                <m:t>𝑇𝑅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sz="1600" i="1"/>
                            <a:t>w</a:t>
                          </a:r>
                          <a:r>
                            <a:rPr lang="en-US" sz="1600" i="1" baseline="-25000"/>
                            <a:t>R</a:t>
                          </a:r>
                          <a:r>
                            <a:rPr lang="en-US" sz="1600" i="1"/>
                            <a:t>D</a:t>
                          </a:r>
                          <a:r>
                            <a:rPr lang="en-US" sz="1600" i="1" baseline="-25000"/>
                            <a:t>TR</a:t>
                          </a:r>
                          <a:r>
                            <a:rPr lang="ru-RU" sz="1600"/>
                            <a:t>,</a:t>
                          </a:r>
                          <a:endParaRPr/>
                        </a:p>
                        <a:p>
                          <a:pPr marL="3810" marR="635" indent="-3810"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/>
                            <a:t>где: </a:t>
                          </a:r>
                          <a:r>
                            <a:rPr lang="ru-RU" sz="1600" i="1"/>
                            <a:t>D</a:t>
                          </a:r>
                          <a:r>
                            <a:rPr lang="ru-RU" sz="1600" i="1" baseline="-25000"/>
                            <a:t>TR</a:t>
                          </a:r>
                          <a:r>
                            <a:rPr lang="ru-RU" sz="1600"/>
                            <a:t> — средняя поглощенная доза излучения вида </a:t>
                          </a:r>
                          <a:r>
                            <a:rPr lang="ru-RU" sz="1600" i="1"/>
                            <a:t>R</a:t>
                          </a:r>
                          <a:r>
                            <a:rPr lang="ru-RU" sz="1600"/>
                            <a:t> в органе или ткани </a:t>
                          </a:r>
                          <a:r>
                            <a:rPr lang="ru-RU" sz="1600" i="1"/>
                            <a:t>Т</a:t>
                          </a:r>
                          <a:r>
                            <a:rPr lang="ru-RU" sz="1600"/>
                            <a:t>;</a:t>
                          </a:r>
                          <a:endParaRPr/>
                        </a:p>
                        <a:p>
                          <a:pPr marL="3810" marR="635" indent="-3810"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en-US" sz="1600"/>
                            <a:t>w</a:t>
                          </a:r>
                          <a:r>
                            <a:rPr lang="ru-RU" sz="1600" baseline="-25000"/>
                            <a:t>R</a:t>
                          </a:r>
                          <a:r>
                            <a:rPr lang="ru-RU" sz="1600"/>
                            <a:t> — взвешивающий коэффициент для излучения вида </a:t>
                          </a:r>
                          <a:r>
                            <a:rPr lang="ru-RU" sz="1600" i="1"/>
                            <a:t>R</a:t>
                          </a:r>
                          <a:r>
                            <a:rPr lang="ru-RU" sz="1600"/>
                            <a:t>;</a:t>
                          </a:r>
                          <a:endParaRPr/>
                        </a:p>
                        <a:p>
                          <a:pPr marL="3810" marR="635" indent="-3810"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sz="1600" b="0" i="1">
                                  <a:latin typeface="Cambria Math"/>
                                </a:rPr>
                                <m:t>=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600" b="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600" b="0" i="1" baseline="-25000">
                                      <a:latin typeface="Cambria Math"/>
                                    </a:rPr>
                                    <m:t>𝑅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1600" b="0" i="1">
                                          <a:latin typeface="Cambria Math" panose="02040503050406030204" pitchFamily="18" charset="0"/>
                                          <a:ea typeface="Cambria Math"/>
                                          <a:cs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600" b="0" i="1">
                                          <a:latin typeface="Cambria Math" panose="02040503050406030204" pitchFamily="18" charset="0"/>
                                          <a:ea typeface="Cambria Math"/>
                                          <a:cs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/>
                                        </a:rPr>
                                        <m:t>𝑇𝑅</m:t>
                                      </m:r>
                                    </m:sub>
                                  </m:sSub>
                                </m:e>
                              </m:nary>
                            </m:oMath>
                          </a14:m>
                          <a:r>
                            <a:rPr lang="ru-RU" sz="1600">
                              <a:latin typeface="Times New Roman"/>
                              <a:ea typeface="Times New Roman"/>
                            </a:rPr>
                            <a:t> - для смешанного излучения</a:t>
                          </a:r>
                          <a:endParaRPr/>
                        </a:p>
                      </a:txBody>
                      <a:tcPr marL="8179" marR="8179" marT="0" marB="0" anchor="ctr"/>
                    </a:tc>
                    <a:tc>
                      <a:txBody>
                        <a:bodyPr/>
                        <a:lstStyle/>
                        <a:p>
                          <a:pPr marL="3810" marR="50165" indent="-3810"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 b="1">
                              <a:solidFill>
                                <a:srgbClr val="FF0000"/>
                              </a:solidFill>
                            </a:rPr>
                            <a:t>Зиверт</a:t>
                          </a:r>
                          <a:r>
                            <a:rPr lang="ru-RU" sz="1600"/>
                            <a:t> (Зв)</a:t>
                          </a:r>
                          <a:endParaRPr/>
                        </a:p>
                        <a:p>
                          <a:pPr marL="3810" marR="50165" indent="-3810"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/>
                            <a:t>1 Зв = 1 Дж/кг</a:t>
                          </a:r>
                          <a:endParaRPr lang="ru-RU" sz="1600">
                            <a:latin typeface="Times New Roman"/>
                            <a:ea typeface="Times New Roman"/>
                          </a:endParaRPr>
                        </a:p>
                      </a:txBody>
                      <a:tcPr marL="8179" marR="8179" marT="0" marB="0" anchor="ctr"/>
                    </a:tc>
                    <a:tc>
                      <a:txBody>
                        <a:bodyPr/>
                        <a:lstStyle/>
                        <a:p>
                          <a:pPr marL="0" marR="50165" algn="ctr" defTabSz="914400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Мера неблагоприятных последствий при облучении ионизирующим излучением определенного вида</a:t>
                          </a:r>
                          <a:endParaRPr/>
                        </a:p>
                      </a:txBody>
                      <a:tcPr marL="8179" marR="817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3810" marR="635" indent="-3810"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 b="1">
                              <a:solidFill>
                                <a:srgbClr val="0070C0"/>
                              </a:solidFill>
                            </a:rPr>
                            <a:t>Эффективная</a:t>
                          </a:r>
                          <a:r>
                            <a:rPr lang="ru-RU" sz="1600"/>
                            <a:t> </a:t>
                          </a:r>
                          <a:r>
                            <a:rPr lang="ru-RU" sz="1600" b="1">
                              <a:solidFill>
                                <a:srgbClr val="FF0000"/>
                              </a:solidFill>
                            </a:rPr>
                            <a:t>доза</a:t>
                          </a:r>
                          <a:r>
                            <a:rPr lang="ru-RU" sz="1600" b="0">
                              <a:solidFill>
                                <a:schemeClr val="dk1"/>
                              </a:solidFill>
                            </a:rPr>
                            <a:t> </a:t>
                          </a:r>
                          <a:r>
                            <a:rPr lang="ru-RU" sz="1600" i="1"/>
                            <a:t> </a:t>
                          </a:r>
                          <a:r>
                            <a:rPr lang="ru-RU" sz="1600"/>
                            <a:t>— </a:t>
                          </a:r>
                          <a:r>
                            <a:rPr lang="ru-RU" sz="1600" i="1"/>
                            <a:t> </a:t>
                          </a:r>
                          <a:r>
                            <a:rPr lang="en-US" sz="1600" i="1"/>
                            <a:t>E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>
                                  <a:latin typeface="Cambria Math"/>
                                </a:rPr>
                                <m:t>=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 b="0" i="1" baseline="-2500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</m:e>
                              </m:nary>
                            </m:oMath>
                          </a14:m>
                          <a:r>
                            <a:rPr lang="ru-RU" sz="1600"/>
                            <a:t>,</a:t>
                          </a:r>
                          <a:endParaRPr/>
                        </a:p>
                        <a:p>
                          <a:pPr marL="3810" marR="635" indent="-3810"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/>
                            <a:t>где </a:t>
                          </a:r>
                          <a:r>
                            <a:rPr lang="ru-RU" sz="1600" i="1"/>
                            <a:t>H</a:t>
                          </a:r>
                          <a:r>
                            <a:rPr lang="ru-RU" sz="1600" i="1" baseline="-25000"/>
                            <a:t>Т</a:t>
                          </a:r>
                          <a:r>
                            <a:rPr lang="ru-RU" sz="1600"/>
                            <a:t> — эквивалентная доза в органе или ткани </a:t>
                          </a:r>
                          <a:r>
                            <a:rPr lang="ru-RU" sz="1600" i="1"/>
                            <a:t>T</a:t>
                          </a:r>
                          <a:r>
                            <a:rPr lang="ru-RU" sz="1600"/>
                            <a:t>, </a:t>
                          </a:r>
                          <a:br>
                            <a:rPr lang="ru-RU" sz="1600"/>
                          </a:br>
                          <a:r>
                            <a:rPr lang="en-US" sz="1600" i="1"/>
                            <a:t>w</a:t>
                          </a:r>
                          <a:r>
                            <a:rPr lang="ru-RU" sz="1600" i="1" baseline="-25000"/>
                            <a:t>Т</a:t>
                          </a:r>
                          <a:r>
                            <a:rPr lang="ru-RU" sz="1600" baseline="-25000"/>
                            <a:t> </a:t>
                          </a:r>
                          <a:r>
                            <a:rPr lang="ru-RU" sz="1600"/>
                            <a:t> — взвешивающий коэффициент для органа </a:t>
                          </a:r>
                          <a:endParaRPr/>
                        </a:p>
                        <a:p>
                          <a:pPr marL="3810" marR="635" indent="-3810"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/>
                            <a:t>или ткани </a:t>
                          </a:r>
                          <a:r>
                            <a:rPr lang="ru-RU" sz="1600" i="1"/>
                            <a:t>Т</a:t>
                          </a:r>
                          <a:endParaRPr lang="ru-RU" sz="1600">
                            <a:latin typeface="Times New Roman"/>
                            <a:ea typeface="Times New Roman"/>
                          </a:endParaRPr>
                        </a:p>
                      </a:txBody>
                      <a:tcPr marL="8179" marR="8179" marT="0" marB="0" anchor="ctr"/>
                    </a:tc>
                    <a:tc>
                      <a:txBody>
                        <a:bodyPr/>
                        <a:lstStyle/>
                        <a:p>
                          <a:pPr marL="3810" marR="50165"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 b="1">
                              <a:solidFill>
                                <a:srgbClr val="FF0000"/>
                              </a:solidFill>
                            </a:rPr>
                            <a:t>Зиверт</a:t>
                          </a:r>
                          <a:r>
                            <a:rPr lang="ru-RU" sz="1600"/>
                            <a:t> (Зв)</a:t>
                          </a:r>
                          <a:endParaRPr/>
                        </a:p>
                        <a:p>
                          <a:pPr marL="3810" marR="50165"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/>
                            <a:t>1 Зв = 1 Дж/кг</a:t>
                          </a:r>
                          <a:endParaRPr lang="ru-RU" sz="1600">
                            <a:latin typeface="Times New Roman"/>
                            <a:ea typeface="Times New Roman"/>
                          </a:endParaRPr>
                        </a:p>
                      </a:txBody>
                      <a:tcPr marL="8179" marR="8179" marT="0" marB="0" anchor="ctr"/>
                    </a:tc>
                    <a:tc>
                      <a:txBody>
                        <a:bodyPr/>
                        <a:lstStyle/>
                        <a:p>
                          <a:pPr marL="0" marR="50165" algn="ctr" defTabSz="914400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Мера риска возникновения отдаленных последствий облучения всего тела человека и отдельных его органов и тканей с учетом их радиочувствительности</a:t>
                          </a:r>
                          <a:endParaRPr/>
                        </a:p>
                      </a:txBody>
                      <a:tcPr marL="8179" marR="817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5"/>
              <p:cNvGraphicFramePr>
                <a:graphicFrameLocks noGrp="1"/>
              </p:cNvGraphicFramePr>
              <p:nvPr/>
            </p:nvGraphicFramePr>
            <p:xfrm>
              <a:off x="695696" y="971399"/>
              <a:ext cx="10894422" cy="495565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10322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1350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65611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:r>
                            <a:rPr lang="ru-RU" sz="1800"/>
                            <a:t>Величина</a:t>
                          </a:r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:r>
                            <a:rPr lang="ru-RU" sz="1800"/>
                            <a:t>Единица СИ</a:t>
                          </a:r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:r>
                            <a:rPr lang="ru-RU" sz="1800"/>
                            <a:t>Примечания</a:t>
                          </a:r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36612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19" t="-29464" r="-113842" b="-243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3810" marR="50165" indent="-31750"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 b="1">
                              <a:solidFill>
                                <a:srgbClr val="FF0000"/>
                              </a:solidFill>
                            </a:rPr>
                            <a:t>Грей</a:t>
                          </a:r>
                          <a:r>
                            <a:rPr lang="ru-RU" sz="1600"/>
                            <a:t> (Гр)</a:t>
                          </a:r>
                          <a:endParaRPr/>
                        </a:p>
                        <a:p>
                          <a:pPr marL="3810" marR="50165" indent="-3810"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/>
                            <a:t>1 Гр = 1 Дж/кг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:r>
                            <a:rPr lang="ru-RU" sz="1600"/>
                            <a:t>Основная дозиметрическая величина → мера энергии, переданной ионизирующим излучением веществу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4630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8179" marR="8179" marT="0" marB="0" anchor="ctr">
                        <a:blipFill>
                          <a:blip r:embed="rId2"/>
                          <a:stretch>
                            <a:fillRect l="-119" t="-120332" r="-113842" b="-126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3810" marR="50165" indent="-3810"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 b="1">
                              <a:solidFill>
                                <a:srgbClr val="FF0000"/>
                              </a:solidFill>
                            </a:rPr>
                            <a:t>Зиверт</a:t>
                          </a:r>
                          <a:r>
                            <a:rPr lang="ru-RU" sz="1600"/>
                            <a:t> (Зв)</a:t>
                          </a:r>
                          <a:endParaRPr/>
                        </a:p>
                        <a:p>
                          <a:pPr marL="3810" marR="50165" indent="-3810"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/>
                            <a:t>1 Зв = 1 Дж/кг</a:t>
                          </a:r>
                          <a:endParaRPr lang="ru-RU" sz="1600">
                            <a:latin typeface="Times New Roman"/>
                            <a:ea typeface="Times New Roman"/>
                          </a:endParaRPr>
                        </a:p>
                      </a:txBody>
                      <a:tcPr marL="8179" marR="8179" marT="0" marB="0" anchor="ctr"/>
                    </a:tc>
                    <a:tc>
                      <a:txBody>
                        <a:bodyPr/>
                        <a:lstStyle/>
                        <a:p>
                          <a:pPr marL="0" marR="50165" algn="ctr" defTabSz="914400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Мера неблагоприятных последствий при облучении ионизирующим излучением определенного вида</a:t>
                          </a:r>
                          <a:endParaRPr/>
                        </a:p>
                      </a:txBody>
                      <a:tcPr marL="8179" marR="817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75564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8179" marR="8179" marT="0" marB="0" anchor="ctr">
                        <a:blipFill>
                          <a:blip r:embed="rId2"/>
                          <a:stretch>
                            <a:fillRect l="-119" t="-184375" r="-113842" b="-5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3810" marR="50165"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 b="1">
                              <a:solidFill>
                                <a:srgbClr val="FF0000"/>
                              </a:solidFill>
                            </a:rPr>
                            <a:t>Зиверт</a:t>
                          </a:r>
                          <a:r>
                            <a:rPr lang="ru-RU" sz="1600"/>
                            <a:t> (Зв)</a:t>
                          </a:r>
                          <a:endParaRPr/>
                        </a:p>
                        <a:p>
                          <a:pPr marL="3810" marR="50165"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/>
                            <a:t>1 Зв = 1 Дж/кг</a:t>
                          </a:r>
                          <a:endParaRPr lang="ru-RU" sz="1600">
                            <a:latin typeface="Times New Roman"/>
                            <a:ea typeface="Times New Roman"/>
                          </a:endParaRPr>
                        </a:p>
                      </a:txBody>
                      <a:tcPr marL="8179" marR="8179" marT="0" marB="0" anchor="ctr"/>
                    </a:tc>
                    <a:tc>
                      <a:txBody>
                        <a:bodyPr/>
                        <a:lstStyle/>
                        <a:p>
                          <a:pPr marL="0" marR="50165" algn="ctr" defTabSz="914400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defRPr/>
                          </a:pPr>
                          <a:r>
                            <a:rPr lang="ru-RU" sz="16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Мера риска возникновения отдаленных последствий облучения всего тела человека и отдельных его органов и тканей с учетом их радиочувствительности</a:t>
                          </a:r>
                          <a:endParaRPr/>
                        </a:p>
                      </a:txBody>
                      <a:tcPr marL="8179" marR="817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7E8B3EB-C589-314F-BBE8-5A42F2EA3755}" type="slidenum">
              <a:rPr lang="ru-RU"/>
              <a:t>14</a:t>
            </a:fld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Острая лучевая болезнь</a:t>
            </a:r>
            <a:endParaRPr lang="ru-RU" dirty="0">
              <a:solidFill>
                <a:srgbClr val="4E9335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072643" y="847767"/>
          <a:ext cx="8143945" cy="542058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6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24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414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3917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Tahoma"/>
                          <a:ea typeface="Tahoma"/>
                          <a:cs typeface="Tahoma"/>
                        </a:rPr>
                        <a:t>Доза </a:t>
                      </a:r>
                      <a:r>
                        <a:rPr lang="ru-RU" sz="1300" b="1">
                          <a:solidFill>
                            <a:schemeClr val="bg1"/>
                          </a:solidFill>
                          <a:latin typeface="Tahoma"/>
                          <a:ea typeface="Tahoma"/>
                          <a:cs typeface="Tahoma"/>
                        </a:rPr>
                        <a:t>облучения, гамма </a:t>
                      </a: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Tahoma"/>
                          <a:ea typeface="Tahoma"/>
                          <a:cs typeface="Tahoma"/>
                        </a:rPr>
                        <a:t>(Гр)</a:t>
                      </a:r>
                    </a:p>
                  </a:txBody>
                  <a:tcPr marL="9126" marR="9126" marT="9126" marB="9126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Степень лучевой болезни</a:t>
                      </a:r>
                    </a:p>
                  </a:txBody>
                  <a:tcPr marL="9126" marR="9126" marT="9126" marB="9126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Начало проявления первичной реакции</a:t>
                      </a:r>
                    </a:p>
                  </a:txBody>
                  <a:tcPr marL="9126" marR="9126" marT="9126" marB="9126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Характер первичной реакции</a:t>
                      </a:r>
                    </a:p>
                  </a:txBody>
                  <a:tcPr marL="9126" marR="9126" marT="9126" marB="9126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Последствия облучения</a:t>
                      </a:r>
                    </a:p>
                  </a:txBody>
                  <a:tcPr marL="9126" marR="9126" marT="9126" marB="9126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501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 0,25</a:t>
                      </a:r>
                    </a:p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0,25 - 0,5</a:t>
                      </a:r>
                    </a:p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0,5 - 1,0</a:t>
                      </a:r>
                    </a:p>
                  </a:txBody>
                  <a:tcPr marL="9126" marR="9126" marT="9126" marB="9126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Видимых нарушений нет.</a:t>
                      </a:r>
                      <a:b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Возможны изменения в крови.</a:t>
                      </a:r>
                      <a:b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Изменения в крови, трудоспособность нарушена</a:t>
                      </a:r>
                    </a:p>
                  </a:txBody>
                  <a:tcPr marL="9126" marR="9126" marT="9126" marB="9126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9582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1 - 2</a:t>
                      </a:r>
                    </a:p>
                  </a:txBody>
                  <a:tcPr marL="9126" marR="9126" marT="9126" marB="9126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Лёгкая (1)</a:t>
                      </a:r>
                    </a:p>
                  </a:txBody>
                  <a:tcPr marL="9126" marR="9126" marT="9126" marB="9126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300" b="1">
                          <a:latin typeface="Tahoma"/>
                          <a:ea typeface="Tahoma"/>
                          <a:cs typeface="Tahoma"/>
                        </a:rPr>
                        <a:t>До 48 часов</a:t>
                      </a:r>
                      <a:endParaRPr lang="ru-RU" sz="13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26" marR="9126" marT="9126" marB="9126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/>
                          <a:ea typeface="Tahoma"/>
                          <a:cs typeface="Tahoma"/>
                        </a:rPr>
                        <a:t>Возможна тошнота с рвотой</a:t>
                      </a:r>
                    </a:p>
                  </a:txBody>
                  <a:tcPr marL="9126" marR="9126" marT="9126" marB="9126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/>
                          <a:ea typeface="Tahoma"/>
                          <a:cs typeface="Tahoma"/>
                        </a:rPr>
                        <a:t>Проходит в день облучения Как правило, 100% -</a:t>
                      </a:r>
                      <a:r>
                        <a:rPr lang="ru-RU" sz="1300" b="1" err="1">
                          <a:latin typeface="Tahoma"/>
                          <a:ea typeface="Tahoma"/>
                          <a:cs typeface="Tahoma"/>
                        </a:rPr>
                        <a:t>ное</a:t>
                      </a:r>
                      <a:r>
                        <a:rPr lang="ru-RU" sz="1300" b="1" dirty="0">
                          <a:latin typeface="Tahoma"/>
                          <a:ea typeface="Tahoma"/>
                          <a:cs typeface="Tahoma"/>
                        </a:rPr>
                        <a:t> выздоровление даже при отсутствии лечения</a:t>
                      </a:r>
                    </a:p>
                  </a:txBody>
                  <a:tcPr marL="9126" marR="9126" marT="9126" marB="9126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333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2 - 4</a:t>
                      </a:r>
                    </a:p>
                  </a:txBody>
                  <a:tcPr marL="9126" marR="9126" marT="9126" marB="9126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Средняя (2)</a:t>
                      </a:r>
                    </a:p>
                  </a:txBody>
                  <a:tcPr marL="9126" marR="9126" marT="9126" marB="9126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Через 1-2 ч</a:t>
                      </a:r>
                      <a:b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Длится 1 сутки</a:t>
                      </a:r>
                    </a:p>
                  </a:txBody>
                  <a:tcPr marL="9126" marR="9126" marT="9126" marB="9126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Рвота, слабость, недомогание</a:t>
                      </a:r>
                    </a:p>
                  </a:txBody>
                  <a:tcPr marL="9126" marR="9126" marT="9126" marB="9126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Выздоровление у 100% пострадавших при условии лечения</a:t>
                      </a:r>
                    </a:p>
                  </a:txBody>
                  <a:tcPr marL="9126" marR="9126" marT="9126" marB="9126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5333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4 - 6</a:t>
                      </a:r>
                    </a:p>
                  </a:txBody>
                  <a:tcPr marL="9126" marR="9126" marT="9126" marB="912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Тяжёлая (3)</a:t>
                      </a:r>
                    </a:p>
                  </a:txBody>
                  <a:tcPr marL="9126" marR="9126" marT="9126" marB="912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Через 20-40 мин</a:t>
                      </a:r>
                    </a:p>
                  </a:txBody>
                  <a:tcPr marL="9126" marR="9126" marT="9126" marB="912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Многократная рвота, сильное недомогание, температура -до 38</a:t>
                      </a:r>
                    </a:p>
                  </a:txBody>
                  <a:tcPr marL="9126" marR="9126" marT="9126" marB="912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Выздоровление у 50-80% пострадавших при условии спец. лечения</a:t>
                      </a:r>
                    </a:p>
                  </a:txBody>
                  <a:tcPr marL="9126" marR="9126" marT="9126" marB="9126"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5333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Более 6</a:t>
                      </a:r>
                    </a:p>
                  </a:txBody>
                  <a:tcPr marL="9126" marR="9126" marT="9126" marB="9126"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Крайне тяжёлая (4)</a:t>
                      </a:r>
                    </a:p>
                  </a:txBody>
                  <a:tcPr marL="9126" marR="9126" marT="9126" marB="9126"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Через 20-30 мин</a:t>
                      </a:r>
                    </a:p>
                  </a:txBody>
                  <a:tcPr marL="9126" marR="9126" marT="9126" marB="9126"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/>
                          <a:ea typeface="Tahoma"/>
                          <a:cs typeface="Tahoma"/>
                        </a:rPr>
                        <a:t>Эритема кожи и </a:t>
                      </a:r>
                      <a:r>
                        <a:rPr lang="ru-RU" sz="1300" b="1">
                          <a:latin typeface="Tahoma"/>
                          <a:ea typeface="Tahoma"/>
                          <a:cs typeface="Tahoma"/>
                        </a:rPr>
                        <a:t>слизистых, кровавый понос</a:t>
                      </a:r>
                      <a:r>
                        <a:rPr lang="ru-RU" sz="1300" b="1" dirty="0">
                          <a:latin typeface="Tahoma"/>
                          <a:ea typeface="Tahoma"/>
                          <a:cs typeface="Tahoma"/>
                        </a:rPr>
                        <a:t>, температура -выше 38</a:t>
                      </a:r>
                    </a:p>
                  </a:txBody>
                  <a:tcPr marL="9126" marR="9126" marT="9126" marB="9126"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Выздоровление у 30-50% пострадавших при условии спец. лечения</a:t>
                      </a:r>
                    </a:p>
                  </a:txBody>
                  <a:tcPr marL="9126" marR="9126" marT="9126" marB="9126" anchor="ctr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9669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6-10</a:t>
                      </a:r>
                    </a:p>
                  </a:txBody>
                  <a:tcPr marL="9126" marR="9126" marT="9126" marB="9126" anchor="ctr">
                    <a:solidFill>
                      <a:srgbClr val="FF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Переходная форма (исход непредсказуем)</a:t>
                      </a:r>
                    </a:p>
                  </a:txBody>
                  <a:tcPr marL="9126" marR="9126" marT="9126" marB="9126" anchor="ctr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9669">
                <a:tc>
                  <a:txBody>
                    <a:bodyPr/>
                    <a:lstStyle/>
                    <a:p>
                      <a:pPr algn="ctr"/>
                      <a:r>
                        <a:rPr lang="ru-RU" sz="13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Более 10</a:t>
                      </a:r>
                    </a:p>
                  </a:txBody>
                  <a:tcPr marL="9126" marR="9126" marT="9126" marB="9126" anchor="ctr">
                    <a:solidFill>
                      <a:srgbClr val="FF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ahoma"/>
                          <a:ea typeface="Tahoma"/>
                          <a:cs typeface="Tahoma"/>
                        </a:rPr>
                        <a:t>Встречается крайне редко (100%-</a:t>
                      </a:r>
                      <a:r>
                        <a:rPr lang="ru-RU" sz="1300" b="1" dirty="0" err="1">
                          <a:latin typeface="Tahoma"/>
                          <a:ea typeface="Tahoma"/>
                          <a:cs typeface="Tahoma"/>
                        </a:rPr>
                        <a:t>ный</a:t>
                      </a:r>
                      <a:r>
                        <a:rPr lang="ru-RU" sz="1300" b="1" dirty="0">
                          <a:latin typeface="Tahoma"/>
                          <a:ea typeface="Tahoma"/>
                          <a:cs typeface="Tahoma"/>
                        </a:rPr>
                        <a:t> смертельный исход)</a:t>
                      </a:r>
                    </a:p>
                  </a:txBody>
                  <a:tcPr marL="9126" marR="9126" marT="9126" marB="9126" anchor="ctr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DC7181-303A-4E5A-920A-69592BDF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B3EB-C589-314F-BBE8-5A42F2EA3755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6374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Некоторые соотношения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7366" y="1169324"/>
            <a:ext cx="11052752" cy="4361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ru-RU" dirty="0" smtClean="0"/>
              </a:p>
              <a:p>
                <a:r>
                  <a:rPr lang="ru-RU" b="1" dirty="0">
                    <a:ea typeface="+mn-lt"/>
                    <a:cs typeface="+mn-lt"/>
                  </a:rPr>
                  <a:t>Поглощенная доза в 10 Гр – </a:t>
                </a:r>
                <a:r>
                  <a:rPr lang="ru-RU" b="1" dirty="0" smtClean="0">
                    <a:ea typeface="+mn-lt"/>
                    <a:cs typeface="+mn-lt"/>
                  </a:rPr>
                  <a:t>смертельная для человека</a:t>
                </a:r>
                <a:endParaRPr lang="ru-RU" b="1" dirty="0">
                  <a:ea typeface="+mn-lt"/>
                  <a:cs typeface="+mn-lt"/>
                </a:endParaRPr>
              </a:p>
              <a:p>
                <a:endParaRPr lang="ru-RU" b="1" dirty="0" smtClean="0">
                  <a:ea typeface="+mn-lt"/>
                  <a:cs typeface="+mn-lt"/>
                </a:endParaRPr>
              </a:p>
              <a:p>
                <a:r>
                  <a:rPr lang="ru-RU" b="1" dirty="0" smtClean="0">
                    <a:ea typeface="+mn-lt"/>
                    <a:cs typeface="+mn-lt"/>
                  </a:rPr>
                  <a:t>В </a:t>
                </a:r>
                <a:r>
                  <a:rPr lang="ru-RU" b="1" dirty="0">
                    <a:ea typeface="+mn-lt"/>
                    <a:cs typeface="+mn-lt"/>
                  </a:rPr>
                  <a:t>энергетическом смысле это малая величина </a:t>
                </a:r>
              </a:p>
              <a:p>
                <a:pPr lvl="1"/>
                <a:r>
                  <a:rPr lang="ru-RU" b="1" dirty="0">
                    <a:ea typeface="+mn-lt"/>
                    <a:cs typeface="+mn-lt"/>
                  </a:rPr>
                  <a:t>10</a:t>
                </a:r>
                <a:r>
                  <a:rPr lang="en-US" b="1" dirty="0">
                    <a:ea typeface="+mn-lt"/>
                    <a:cs typeface="+mn-lt"/>
                  </a:rPr>
                  <a:t> </a:t>
                </a:r>
                <a:r>
                  <a:rPr lang="ru-RU" b="1" dirty="0">
                    <a:ea typeface="+mn-lt"/>
                    <a:cs typeface="+mn-lt"/>
                  </a:rPr>
                  <a:t>Гр =10 Дж/кг </a:t>
                </a:r>
              </a:p>
              <a:p>
                <a:pPr lvl="1"/>
                <a:r>
                  <a:rPr lang="ru-RU" b="1" dirty="0">
                    <a:ea typeface="+mn-lt"/>
                    <a:cs typeface="+mn-lt"/>
                  </a:rPr>
                  <a:t>Теплоемкость воды 4 200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fPr>
                      <m:num>
                        <m:r>
                          <a:rPr lang="ru-RU" b="1" i="1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Дж</m:t>
                        </m:r>
                      </m:num>
                      <m:den>
                        <m:r>
                          <a:rPr lang="ru-RU" b="1" i="1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кг</m:t>
                        </m:r>
                        <m:r>
                          <a:rPr lang="ru-RU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∙градус</m:t>
                        </m:r>
                      </m:den>
                    </m:f>
                  </m:oMath>
                </a14:m>
                <a:endParaRPr lang="ru-RU" b="1" dirty="0">
                  <a:ea typeface="+mn-lt"/>
                  <a:cs typeface="+mn-lt"/>
                </a:endParaRPr>
              </a:p>
              <a:p>
                <a:endParaRPr lang="ru-RU" b="1" dirty="0" smtClean="0">
                  <a:ea typeface="+mn-lt"/>
                  <a:cs typeface="+mn-lt"/>
                </a:endParaRPr>
              </a:p>
              <a:p>
                <a:r>
                  <a:rPr lang="ru-RU" b="1" dirty="0" smtClean="0">
                    <a:ea typeface="+mn-lt"/>
                    <a:cs typeface="+mn-lt"/>
                  </a:rPr>
                  <a:t>Тепловой </a:t>
                </a:r>
                <a:r>
                  <a:rPr lang="ru-RU" b="1" dirty="0">
                    <a:ea typeface="+mn-lt"/>
                    <a:cs typeface="+mn-lt"/>
                  </a:rPr>
                  <a:t>эквивалент 10 Дж/кг вызывает повышение температуры 1 л воды на 0,0024</a:t>
                </a:r>
                <a:r>
                  <a:rPr lang="ru-RU" b="1" baseline="30000" dirty="0">
                    <a:ea typeface="+mn-lt"/>
                    <a:cs typeface="+mn-lt"/>
                  </a:rPr>
                  <a:t>0</a:t>
                </a:r>
                <a:r>
                  <a:rPr lang="ru-RU" b="1" dirty="0">
                    <a:ea typeface="+mn-lt"/>
                    <a:cs typeface="+mn-lt"/>
                  </a:rPr>
                  <a:t>С</a:t>
                </a: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E8B3EB-C589-314F-BBE8-5A42F2EA375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144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Немного статистики </a:t>
            </a:r>
            <a:r>
              <a:rPr lang="ru-RU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СПбПУ</a:t>
            </a:r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 Петра Великого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7366" y="1169324"/>
            <a:ext cx="10596147" cy="4361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Новое в регулирующих документах</a:t>
            </a:r>
          </a:p>
          <a:p>
            <a:r>
              <a:rPr lang="ru-RU" b="1" dirty="0">
                <a:solidFill>
                  <a:schemeClr val="bg1"/>
                </a:solidFill>
              </a:rPr>
              <a:t> ГЛАВНЫЙ ГОСУДАРСТВЕННЫЙ САНИТАРНЫЙ ВРАЧ РОССИЙСКОЙ ФЕДЕРАЦИИ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ПОСТАНОВЛЕНИЕ  </a:t>
            </a:r>
            <a:r>
              <a:rPr lang="ru-RU" b="1" dirty="0">
                <a:solidFill>
                  <a:schemeClr val="bg1"/>
                </a:solidFill>
              </a:rPr>
              <a:t>от 27 марта 2025 года № 6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Об утверждении санитарно-эпидемиологических правил и норм СанПиН 2.6.4115-25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«Санитарно-эпидемиологические </a:t>
            </a:r>
            <a:r>
              <a:rPr lang="ru-RU" b="1" dirty="0">
                <a:solidFill>
                  <a:schemeClr val="bg1"/>
                </a:solidFill>
              </a:rPr>
              <a:t>требования в области радиационной безопасности населения при обращении источников ионизирующего </a:t>
            </a:r>
            <a:r>
              <a:rPr lang="ru-RU" b="1" dirty="0" smtClean="0">
                <a:solidFill>
                  <a:schemeClr val="bg1"/>
                </a:solidFill>
              </a:rPr>
              <a:t>излучения»</a:t>
            </a:r>
          </a:p>
          <a:p>
            <a:pPr lvl="1"/>
            <a:r>
              <a:rPr lang="ru-RU" b="1" dirty="0">
                <a:solidFill>
                  <a:schemeClr val="bg1"/>
                </a:solidFill>
              </a:rPr>
              <a:t>Настоящее постановление вступает в силу с 01.09.2025 и действует до 01.09.2031. </a:t>
            </a:r>
            <a:endParaRPr lang="ru-RU" b="1" dirty="0" smtClean="0">
              <a:solidFill>
                <a:schemeClr val="bg1"/>
              </a:solidFill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</a:rPr>
              <a:t>Отменяет действие 20 документов</a:t>
            </a:r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pPr lvl="2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E8B3EB-C589-314F-BBE8-5A42F2EA375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672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Немного статистики </a:t>
            </a:r>
            <a:r>
              <a:rPr lang="ru-RU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СПбПУ</a:t>
            </a:r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 Петра Великого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7366" y="1169324"/>
            <a:ext cx="10596147" cy="4361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Развитие повышения квалификации работников с источниками ионизирующего излучения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Следить за изменением законодательства и вовремя обновлять регулирующие документы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Раз от дистанционного обучения не уйти, необходимо найти пути его совершенствования с точки зрения повышения качества обучения. Расширять возможности этого обучения.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Совершенствовать методы контроля полученных знаний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Внедрять интерактивные методы обучения. Нужны инвестиции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Найти методы борьбы с недобросовестными конкурентами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pPr lvl="2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E8B3EB-C589-314F-BBE8-5A42F2EA375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349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Координаты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en-US" dirty="0" smtClean="0"/>
              <a:t>mipk.org</a:t>
            </a:r>
          </a:p>
          <a:p>
            <a:r>
              <a:rPr lang="en-US" dirty="0" smtClean="0">
                <a:hlinkClick r:id="rId2"/>
              </a:rPr>
              <a:t>info@mipk.org</a:t>
            </a:r>
            <a:endParaRPr lang="en-US" dirty="0" smtClean="0"/>
          </a:p>
          <a:p>
            <a:r>
              <a:rPr lang="en-US" dirty="0" smtClean="0"/>
              <a:t>8(812)534</a:t>
            </a:r>
            <a:r>
              <a:rPr lang="ru-RU" dirty="0" smtClean="0"/>
              <a:t>-</a:t>
            </a:r>
            <a:r>
              <a:rPr lang="en-US" dirty="0" smtClean="0"/>
              <a:t>03</a:t>
            </a:r>
            <a:r>
              <a:rPr lang="ru-RU" dirty="0" smtClean="0"/>
              <a:t>-</a:t>
            </a:r>
            <a:r>
              <a:rPr lang="en-US" dirty="0" smtClean="0"/>
              <a:t>34</a:t>
            </a:r>
            <a:endParaRPr lang="ru-RU" dirty="0" smtClean="0"/>
          </a:p>
          <a:p>
            <a:r>
              <a:rPr lang="ru-RU" dirty="0" smtClean="0"/>
              <a:t>8(812)775-05-30 доб.1404</a:t>
            </a:r>
            <a:endParaRPr lang="en-US" dirty="0" smtClean="0"/>
          </a:p>
          <a:p>
            <a:r>
              <a:rPr lang="ru-RU" dirty="0" smtClean="0"/>
              <a:t>Координатор направления: Яковлева Ирина Вадимовна</a:t>
            </a:r>
          </a:p>
          <a:p>
            <a:r>
              <a:rPr lang="ru-RU" dirty="0" smtClean="0"/>
              <a:t>+7(921)956-34-53</a:t>
            </a:r>
          </a:p>
          <a:p>
            <a:r>
              <a:rPr lang="ru-RU" dirty="0" smtClean="0"/>
              <a:t>Санкт-Петербург, Политехническая ул. д. 29, 4 учебный корпус, ауд. 311</a:t>
            </a:r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E8B3EB-C589-314F-BBE8-5A42F2EA375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71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0BEF5-7BE9-4395-A3EF-4195CAABE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Этапы применения атомной энергетики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24CBA1-5653-4E16-AD1B-959367AAF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4430" y="1103726"/>
            <a:ext cx="3431025" cy="205211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8095D0-E875-4389-8FDC-BF14152D0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E8B3EB-C589-314F-BBE8-5A42F2EA3755}" type="slidenum">
              <a:rPr lang="ru-RU" smtClean="0"/>
              <a:t>2</a:t>
            </a:fld>
            <a:endParaRPr lang="ru-RU"/>
          </a:p>
        </p:txBody>
      </p:sp>
      <p:pic>
        <p:nvPicPr>
          <p:cNvPr id="1026" name="Picture 2" descr="Здание первой в мире АЭС в г. Обнинске">
            <a:extLst>
              <a:ext uri="{FF2B5EF4-FFF2-40B4-BE49-F238E27FC236}">
                <a16:creationId xmlns:a16="http://schemas.microsoft.com/office/drawing/2014/main" id="{C35B743F-392A-4E79-8FFA-7FF959035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33" y="1056249"/>
            <a:ext cx="3085702" cy="204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13CE16AB-37E3-410F-AC94-8565529FC1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805" y="1056248"/>
            <a:ext cx="1188477" cy="204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Советская субмарина К-3">
            <a:extLst>
              <a:ext uri="{FF2B5EF4-FFF2-40B4-BE49-F238E27FC236}">
                <a16:creationId xmlns:a16="http://schemas.microsoft.com/office/drawing/2014/main" id="{63CDA484-07B6-4775-84E3-C543D4927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29758" y="3429000"/>
            <a:ext cx="5798861" cy="2562287"/>
          </a:xfrm>
          <a:prstGeom prst="rect">
            <a:avLst/>
          </a:prstGeom>
          <a:noFill/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8A837428-2F1A-4739-B8A8-884246B98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431" y="3378318"/>
            <a:ext cx="3921904" cy="261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10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1524000" y="19738777"/>
            <a:ext cx="9144000" cy="3362470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284894" y="3581549"/>
            <a:ext cx="1553308" cy="16589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Применение источников ионизирующего излучения</a:t>
            </a:r>
            <a:endParaRPr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536575" y="973138"/>
          <a:ext cx="11053763" cy="5103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7E8B3EB-C589-314F-BBE8-5A42F2EA3755}" type="slidenum">
              <a:rPr lang="ru-RU"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Применение источников ионизирующего излучения</a:t>
            </a:r>
            <a:endParaRPr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3808405"/>
              </p:ext>
            </p:extLst>
          </p:nvPr>
        </p:nvGraphicFramePr>
        <p:xfrm>
          <a:off x="536575" y="973138"/>
          <a:ext cx="11053763" cy="5103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7E8B3EB-C589-314F-BBE8-5A42F2EA3755}" type="slidenum">
              <a:rPr lang="ru-RU"/>
              <a:t>4</a:t>
            </a:fld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Применение источников ионизирующего излучения</a:t>
            </a:r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7E8B3EB-C589-314F-BBE8-5A42F2EA3755}" type="slidenum">
              <a:rPr lang="ru-RU"/>
              <a:t>5</a:t>
            </a:fld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10868823"/>
              </p:ext>
            </p:extLst>
          </p:nvPr>
        </p:nvGraphicFramePr>
        <p:xfrm>
          <a:off x="1156392" y="813877"/>
          <a:ext cx="963906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56149" y="4754880"/>
            <a:ext cx="98395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Причиной большинства аварий с источниками ионизирующего излучения так или иначе </a:t>
            </a:r>
          </a:p>
          <a:p>
            <a:r>
              <a:rPr lang="ru-RU" b="1" dirty="0" smtClean="0"/>
              <a:t>является человеческий фактор. В ряде случаев причина аварий – невыполнение элементарных</a:t>
            </a:r>
          </a:p>
          <a:p>
            <a:r>
              <a:rPr lang="ru-RU" b="1" dirty="0" smtClean="0"/>
              <a:t>правил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83000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Немного статистики </a:t>
            </a:r>
            <a:r>
              <a:rPr lang="ru-RU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СПбПУ</a:t>
            </a:r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 Петра Великого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7366" y="1169324"/>
            <a:ext cx="10596147" cy="4361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536" y="882595"/>
            <a:ext cx="11052751" cy="549435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После аварии в Чернобыле стало активно развиваться направление повышения квалификации специалистов, работающих с источниками ионизирующего излучения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 ЛПИ им. М.И. Калинина (ныне </a:t>
            </a:r>
            <a:r>
              <a:rPr lang="ru-RU" b="1" dirty="0" err="1" smtClean="0">
                <a:solidFill>
                  <a:schemeClr val="bg1"/>
                </a:solidFill>
              </a:rPr>
              <a:t>СПбПУ</a:t>
            </a:r>
            <a:r>
              <a:rPr lang="ru-RU" b="1" dirty="0" smtClean="0">
                <a:solidFill>
                  <a:schemeClr val="bg1"/>
                </a:solidFill>
              </a:rPr>
              <a:t> Петра Великого) – кафедра «Экспериментальная ядерная физика»</a:t>
            </a:r>
          </a:p>
          <a:p>
            <a:pPr lvl="1"/>
            <a:r>
              <a:rPr lang="ru-RU" b="1" dirty="0" smtClean="0">
                <a:solidFill>
                  <a:schemeClr val="bg1"/>
                </a:solidFill>
              </a:rPr>
              <a:t>образована в 1945 (подразделение Высшей школы </a:t>
            </a:r>
            <a:r>
              <a:rPr lang="ru-RU" b="1" dirty="0">
                <a:solidFill>
                  <a:schemeClr val="bg1"/>
                </a:solidFill>
              </a:rPr>
              <a:t>фундаментальных физических исследований). </a:t>
            </a:r>
            <a:r>
              <a:rPr lang="ru-RU" b="1" dirty="0" smtClean="0">
                <a:solidFill>
                  <a:schemeClr val="bg1"/>
                </a:solidFill>
              </a:rPr>
              <a:t>Первая </a:t>
            </a:r>
            <a:r>
              <a:rPr lang="ru-RU" b="1" dirty="0">
                <a:solidFill>
                  <a:schemeClr val="bg1"/>
                </a:solidFill>
              </a:rPr>
              <a:t>в </a:t>
            </a:r>
            <a:r>
              <a:rPr lang="ru-RU" b="1" dirty="0" smtClean="0">
                <a:solidFill>
                  <a:schemeClr val="bg1"/>
                </a:solidFill>
              </a:rPr>
              <a:t>СССР кафедра </a:t>
            </a:r>
            <a:r>
              <a:rPr lang="ru-RU" b="1" dirty="0">
                <a:solidFill>
                  <a:schemeClr val="bg1"/>
                </a:solidFill>
              </a:rPr>
              <a:t>ядерно-физического профиля. </a:t>
            </a:r>
            <a:r>
              <a:rPr lang="ru-RU" b="1" dirty="0" smtClean="0">
                <a:solidFill>
                  <a:schemeClr val="bg1"/>
                </a:solidFill>
              </a:rPr>
              <a:t>Первый руководитель – академик </a:t>
            </a:r>
            <a:r>
              <a:rPr lang="ru-RU" b="1" dirty="0" err="1">
                <a:solidFill>
                  <a:schemeClr val="bg1"/>
                </a:solidFill>
              </a:rPr>
              <a:t>А.Ф.Иоффе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smtClean="0">
                <a:solidFill>
                  <a:schemeClr val="bg1"/>
                </a:solidFill>
              </a:rPr>
              <a:t>затем – профессор </a:t>
            </a:r>
            <a:r>
              <a:rPr lang="ru-RU" b="1" dirty="0" err="1" smtClean="0">
                <a:solidFill>
                  <a:schemeClr val="bg1"/>
                </a:solidFill>
              </a:rPr>
              <a:t>Б.П.Константинов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>
                <a:solidFill>
                  <a:schemeClr val="bg1"/>
                </a:solidFill>
              </a:rPr>
              <a:t>будущему </a:t>
            </a:r>
            <a:r>
              <a:rPr lang="ru-RU" b="1" dirty="0" smtClean="0">
                <a:solidFill>
                  <a:schemeClr val="bg1"/>
                </a:solidFill>
              </a:rPr>
              <a:t>академик </a:t>
            </a:r>
            <a:r>
              <a:rPr lang="ru-RU" b="1" dirty="0">
                <a:solidFill>
                  <a:schemeClr val="bg1"/>
                </a:solidFill>
              </a:rPr>
              <a:t>и </a:t>
            </a:r>
            <a:r>
              <a:rPr lang="ru-RU" b="1" dirty="0" smtClean="0">
                <a:solidFill>
                  <a:schemeClr val="bg1"/>
                </a:solidFill>
              </a:rPr>
              <a:t>вице-президент </a:t>
            </a:r>
            <a:r>
              <a:rPr lang="ru-RU" b="1" dirty="0">
                <a:solidFill>
                  <a:schemeClr val="bg1"/>
                </a:solidFill>
              </a:rPr>
              <a:t>Академии </a:t>
            </a:r>
            <a:r>
              <a:rPr lang="ru-RU" b="1" dirty="0" smtClean="0">
                <a:solidFill>
                  <a:schemeClr val="bg1"/>
                </a:solidFill>
              </a:rPr>
              <a:t>наук</a:t>
            </a:r>
          </a:p>
          <a:p>
            <a:pPr lvl="3"/>
            <a:r>
              <a:rPr lang="ru-RU" b="1" dirty="0">
                <a:solidFill>
                  <a:schemeClr val="bg1"/>
                </a:solidFill>
              </a:rPr>
              <a:t>20 августа 1945 года </a:t>
            </a:r>
            <a:r>
              <a:rPr lang="ru-RU" b="1" dirty="0" err="1" smtClean="0">
                <a:solidFill>
                  <a:schemeClr val="bg1"/>
                </a:solidFill>
              </a:rPr>
              <a:t>содзан</a:t>
            </a:r>
            <a:r>
              <a:rPr lang="ru-RU" b="1" dirty="0" smtClean="0">
                <a:solidFill>
                  <a:schemeClr val="bg1"/>
                </a:solidFill>
              </a:rPr>
              <a:t> Специальный комитет </a:t>
            </a:r>
            <a:r>
              <a:rPr lang="ru-RU" b="1" dirty="0">
                <a:solidFill>
                  <a:schemeClr val="bg1"/>
                </a:solidFill>
              </a:rPr>
              <a:t>по использованию атомной </a:t>
            </a:r>
            <a:r>
              <a:rPr lang="ru-RU" b="1" dirty="0" smtClean="0">
                <a:solidFill>
                  <a:schemeClr val="bg1"/>
                </a:solidFill>
              </a:rPr>
              <a:t>энергии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E8B3EB-C589-314F-BBE8-5A42F2EA3755}" type="slidenum">
              <a:rPr lang="ru-RU" smtClean="0"/>
              <a:t>6</a:t>
            </a:fld>
            <a:endParaRPr lang="ru-RU"/>
          </a:p>
        </p:txBody>
      </p:sp>
      <p:pic>
        <p:nvPicPr>
          <p:cNvPr id="1028" name="Picture 4" descr="Иоффе, Абрам Федорович - ПЕРСОНА Т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670" y="4753052"/>
            <a:ext cx="1044725" cy="142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i?id=5dda236aa232492b774f1fb31b9cb7d1f58ef416-9181120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095" y="4753052"/>
            <a:ext cx="1026942" cy="142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5819" y="5192202"/>
            <a:ext cx="279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Абрам Федорович </a:t>
            </a:r>
            <a:r>
              <a:rPr lang="ru-RU" b="1" dirty="0">
                <a:solidFill>
                  <a:srgbClr val="FFFF00"/>
                </a:solidFill>
              </a:rPr>
              <a:t>И</a:t>
            </a:r>
            <a:r>
              <a:rPr lang="ru-RU" b="1" dirty="0" smtClean="0">
                <a:solidFill>
                  <a:srgbClr val="FFFF00"/>
                </a:solidFill>
              </a:rPr>
              <a:t>оффе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0623" y="5192202"/>
            <a:ext cx="3251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Борис Павлович Константинов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18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Немного статистики </a:t>
            </a:r>
            <a:r>
              <a:rPr lang="ru-RU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СПбПУ</a:t>
            </a:r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 Петра Великого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7366" y="1169324"/>
            <a:ext cx="10596147" cy="4361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536" y="1024140"/>
            <a:ext cx="11052751" cy="510425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sz="800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Повышением квалификации в разные годы активно занимались и продолжают заниматься преподаватели:</a:t>
            </a:r>
          </a:p>
          <a:p>
            <a:pPr lvl="1"/>
            <a:r>
              <a:rPr lang="ru-RU" b="1" dirty="0">
                <a:solidFill>
                  <a:schemeClr val="bg1"/>
                </a:solidFill>
              </a:rPr>
              <a:t>Богданов Сергей </a:t>
            </a:r>
            <a:r>
              <a:rPr lang="ru-RU" b="1" dirty="0" smtClean="0">
                <a:solidFill>
                  <a:schemeClr val="bg1"/>
                </a:solidFill>
              </a:rPr>
              <a:t>Дмитриевич, д. ф-м. н., </a:t>
            </a:r>
            <a:r>
              <a:rPr lang="ru-RU" b="1" dirty="0">
                <a:solidFill>
                  <a:schemeClr val="bg1"/>
                </a:solidFill>
              </a:rPr>
              <a:t>профессор</a:t>
            </a:r>
            <a:endParaRPr lang="ru-RU" b="1" dirty="0" smtClean="0">
              <a:solidFill>
                <a:schemeClr val="bg1"/>
              </a:solidFill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</a:rPr>
              <a:t>Леонов Николай Николаевич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smtClean="0">
                <a:solidFill>
                  <a:schemeClr val="bg1"/>
                </a:solidFill>
              </a:rPr>
              <a:t>к. </a:t>
            </a:r>
            <a:r>
              <a:rPr lang="ru-RU" b="1" dirty="0">
                <a:solidFill>
                  <a:schemeClr val="bg1"/>
                </a:solidFill>
              </a:rPr>
              <a:t>ф-м. н., </a:t>
            </a:r>
            <a:r>
              <a:rPr lang="ru-RU" b="1" dirty="0" smtClean="0">
                <a:solidFill>
                  <a:schemeClr val="bg1"/>
                </a:solidFill>
              </a:rPr>
              <a:t>доцент</a:t>
            </a:r>
            <a:endParaRPr lang="ru-RU" b="1" dirty="0">
              <a:solidFill>
                <a:schemeClr val="bg1"/>
              </a:solidFill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</a:rPr>
              <a:t>Голиков Игорь Григорьевич, </a:t>
            </a:r>
            <a:r>
              <a:rPr lang="ru-RU" b="1" dirty="0">
                <a:solidFill>
                  <a:schemeClr val="bg1"/>
                </a:solidFill>
              </a:rPr>
              <a:t>к. ф-м. н., доцент</a:t>
            </a:r>
            <a:endParaRPr lang="ru-RU" b="1" dirty="0" smtClean="0">
              <a:solidFill>
                <a:schemeClr val="bg1"/>
              </a:solidFill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</a:rPr>
              <a:t>Бакаев Виктор </a:t>
            </a:r>
            <a:r>
              <a:rPr lang="ru-RU" b="1" dirty="0">
                <a:solidFill>
                  <a:schemeClr val="bg1"/>
                </a:solidFill>
              </a:rPr>
              <a:t>Анатольевич, к. ф-м. н., </a:t>
            </a:r>
            <a:r>
              <a:rPr lang="ru-RU" b="1" dirty="0" smtClean="0">
                <a:solidFill>
                  <a:schemeClr val="bg1"/>
                </a:solidFill>
              </a:rPr>
              <a:t>доцент</a:t>
            </a:r>
          </a:p>
          <a:p>
            <a:pPr lvl="1"/>
            <a:r>
              <a:rPr lang="ru-RU" b="1" dirty="0" smtClean="0">
                <a:solidFill>
                  <a:schemeClr val="bg1"/>
                </a:solidFill>
              </a:rPr>
              <a:t>и другие специалисты, привлекаемые из промышленности и надзорных органов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К сожалению, преподавательский состав не молодеет. Практика показывает, что только 10% преподавателей высшей школы успешно работают со взрослыми слушателями. Поэтому ведем работу по выявлению и привлечению способных преподавателей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E8B3EB-C589-314F-BBE8-5A42F2EA3755}" type="slidenum">
              <a:rPr lang="ru-RU" smtClean="0"/>
              <a:t>7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240403" y="2122998"/>
            <a:ext cx="4090947" cy="3776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12004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История повышения квалификации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7366" y="1169324"/>
            <a:ext cx="10596147" cy="4361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Повышение </a:t>
            </a:r>
            <a:r>
              <a:rPr lang="ru-RU" b="1" dirty="0">
                <a:solidFill>
                  <a:schemeClr val="bg1"/>
                </a:solidFill>
              </a:rPr>
              <a:t>квалификации </a:t>
            </a:r>
            <a:r>
              <a:rPr lang="ru-RU" b="1" dirty="0" smtClean="0">
                <a:solidFill>
                  <a:schemeClr val="bg1"/>
                </a:solidFill>
              </a:rPr>
              <a:t>до 1988 </a:t>
            </a:r>
            <a:r>
              <a:rPr lang="ru-RU" b="1" dirty="0">
                <a:solidFill>
                  <a:schemeClr val="bg1"/>
                </a:solidFill>
              </a:rPr>
              <a:t>г. </a:t>
            </a:r>
            <a:endParaRPr lang="ru-RU" b="1" dirty="0" smtClean="0">
              <a:solidFill>
                <a:schemeClr val="bg1"/>
              </a:solidFill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</a:rPr>
              <a:t>продолжительность 2 месяца</a:t>
            </a:r>
          </a:p>
          <a:p>
            <a:pPr lvl="1"/>
            <a:r>
              <a:rPr lang="ru-RU" b="1" dirty="0">
                <a:solidFill>
                  <a:schemeClr val="bg1"/>
                </a:solidFill>
              </a:rPr>
              <a:t>ф</a:t>
            </a:r>
            <a:r>
              <a:rPr lang="ru-RU" b="1" dirty="0" smtClean="0">
                <a:solidFill>
                  <a:schemeClr val="bg1"/>
                </a:solidFill>
              </a:rPr>
              <a:t>инансировали министерства</a:t>
            </a:r>
          </a:p>
          <a:p>
            <a:pPr lvl="1"/>
            <a:r>
              <a:rPr lang="ru-RU" b="1" dirty="0" smtClean="0">
                <a:solidFill>
                  <a:schemeClr val="bg1"/>
                </a:solidFill>
              </a:rPr>
              <a:t>программы </a:t>
            </a:r>
            <a:r>
              <a:rPr lang="ru-RU" b="1" dirty="0">
                <a:solidFill>
                  <a:schemeClr val="bg1"/>
                </a:solidFill>
              </a:rPr>
              <a:t>утверждало Министерство высшего и среднего специального </a:t>
            </a:r>
            <a:r>
              <a:rPr lang="ru-RU" b="1" dirty="0" smtClean="0">
                <a:solidFill>
                  <a:schemeClr val="bg1"/>
                </a:solidFill>
              </a:rPr>
              <a:t>образования</a:t>
            </a:r>
          </a:p>
          <a:p>
            <a:pPr lvl="1"/>
            <a:r>
              <a:rPr lang="ru-RU" b="1" dirty="0" smtClean="0">
                <a:solidFill>
                  <a:schemeClr val="bg1"/>
                </a:solidFill>
              </a:rPr>
              <a:t>25</a:t>
            </a:r>
            <a:r>
              <a:rPr lang="ru-RU" b="1" dirty="0">
                <a:solidFill>
                  <a:schemeClr val="bg1"/>
                </a:solidFill>
              </a:rPr>
              <a:t>% программы </a:t>
            </a:r>
            <a:r>
              <a:rPr lang="ru-RU" b="1" dirty="0" smtClean="0">
                <a:solidFill>
                  <a:schemeClr val="bg1"/>
                </a:solidFill>
              </a:rPr>
              <a:t>занимали общественно-политические науки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Далее: </a:t>
            </a:r>
          </a:p>
          <a:p>
            <a:pPr lvl="1"/>
            <a:r>
              <a:rPr lang="ru-RU" b="1" dirty="0" smtClean="0">
                <a:solidFill>
                  <a:schemeClr val="bg1"/>
                </a:solidFill>
              </a:rPr>
              <a:t>прямые контакты с предприятиями</a:t>
            </a:r>
          </a:p>
          <a:p>
            <a:pPr lvl="1"/>
            <a:r>
              <a:rPr lang="ru-RU" b="1" dirty="0">
                <a:solidFill>
                  <a:schemeClr val="bg1"/>
                </a:solidFill>
              </a:rPr>
              <a:t>п</a:t>
            </a:r>
            <a:r>
              <a:rPr lang="ru-RU" b="1" dirty="0" smtClean="0">
                <a:solidFill>
                  <a:schemeClr val="bg1"/>
                </a:solidFill>
              </a:rPr>
              <a:t>рограммы составляет учебное заведение</a:t>
            </a:r>
          </a:p>
          <a:p>
            <a:pPr lvl="1"/>
            <a:r>
              <a:rPr lang="ru-RU" b="1" dirty="0">
                <a:solidFill>
                  <a:schemeClr val="bg1"/>
                </a:solidFill>
              </a:rPr>
              <a:t>п</a:t>
            </a:r>
            <a:r>
              <a:rPr lang="ru-RU" b="1" dirty="0" smtClean="0">
                <a:solidFill>
                  <a:schemeClr val="bg1"/>
                </a:solidFill>
              </a:rPr>
              <a:t>ри необходимости программы согласуются с регуляторами и организациями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pPr lvl="1"/>
            <a:endParaRPr lang="ru-RU" b="1" dirty="0">
              <a:solidFill>
                <a:schemeClr val="bg1"/>
              </a:solidFill>
            </a:endParaRPr>
          </a:p>
          <a:p>
            <a:pPr lvl="1"/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E8B3EB-C589-314F-BBE8-5A42F2EA375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257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</a:gradFill>
              </a:rPr>
              <a:t>Программы курсов переподготовки и повышения квалификации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5258" y="967437"/>
            <a:ext cx="5671181" cy="515882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E8B3EB-C589-314F-BBE8-5A42F2EA3755}" type="slidenum">
              <a:rPr lang="ru-RU" smtClean="0"/>
              <a:t>9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97" y="4499955"/>
            <a:ext cx="5709595" cy="1626303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58696" y="967437"/>
            <a:ext cx="5709595" cy="3570863"/>
          </a:xfrm>
          <a:prstGeom prst="rect">
            <a:avLst/>
          </a:prstGeom>
          <a:effectLst>
            <a:outerShdw blurRad="50800" dist="50800" dir="5400000" algn="ctr" rotWithShape="0">
              <a:srgbClr val="EBEBEB"/>
            </a:outerShdw>
          </a:effectLst>
        </p:spPr>
      </p:pic>
    </p:spTree>
    <p:extLst>
      <p:ext uri="{BB962C8B-B14F-4D97-AF65-F5344CB8AC3E}">
        <p14:creationId xmlns:p14="http://schemas.microsoft.com/office/powerpoint/2010/main" val="2241120633"/>
      </p:ext>
    </p:extLst>
  </p:cSld>
  <p:clrMapOvr>
    <a:masterClrMapping/>
  </p:clrMapOvr>
</p:sld>
</file>

<file path=ppt/theme/theme1.xml><?xml version="1.0" encoding="utf-8"?>
<a:theme xmlns:a="http://schemas.openxmlformats.org/drawingml/2006/main" name="Polytech_them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Тема 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1353</TotalTime>
  <Words>1171</Words>
  <Application>Microsoft Office PowerPoint</Application>
  <DocSecurity>0</DocSecurity>
  <PresentationFormat>Широкоэкранный</PresentationFormat>
  <Paragraphs>195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PT Sans</vt:lpstr>
      <vt:lpstr>Tahoma</vt:lpstr>
      <vt:lpstr>Times New Roman</vt:lpstr>
      <vt:lpstr>Polytech_theme</vt:lpstr>
      <vt:lpstr>Повышение квалификации в области радиационной безопасности в современных условиях: новые вызовы и адаптивные подходы  </vt:lpstr>
      <vt:lpstr>Этапы применения атомной энергетики</vt:lpstr>
      <vt:lpstr>Применение источников ионизирующего излучения</vt:lpstr>
      <vt:lpstr>Применение источников ионизирующего излучения</vt:lpstr>
      <vt:lpstr>Применение источников ионизирующего излучения</vt:lpstr>
      <vt:lpstr>Немного статистики СПбПУ Петра Великого</vt:lpstr>
      <vt:lpstr>Немного статистики СПбПУ Петра Великого</vt:lpstr>
      <vt:lpstr>История повышения квалификации</vt:lpstr>
      <vt:lpstr>Программы курсов переподготовки и повышения квалификации</vt:lpstr>
      <vt:lpstr>Немного статистики СПбПУ Петра Великого</vt:lpstr>
      <vt:lpstr>Законодательная база</vt:lpstr>
      <vt:lpstr>Законодательная база</vt:lpstr>
      <vt:lpstr>Немного статистики СПбПУ Петра Великого</vt:lpstr>
      <vt:lpstr>Нормируемые дозиметрические величины</vt:lpstr>
      <vt:lpstr>Острая лучевая болезнь</vt:lpstr>
      <vt:lpstr>Некоторые соотношения</vt:lpstr>
      <vt:lpstr>Немного статистики СПбПУ Петра Великого</vt:lpstr>
      <vt:lpstr>Немного статистики СПбПУ Петра Великого</vt:lpstr>
      <vt:lpstr>Координаты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Представление Санкт-Петербургского политехнического университета Петра Великого в интернете и в социальных ресурсах</dc:title>
  <dc:subject/>
  <dc:creator>пользователь Microsoft Office</dc:creator>
  <cp:keywords/>
  <dc:description/>
  <cp:lastModifiedBy>nab</cp:lastModifiedBy>
  <cp:revision>437</cp:revision>
  <dcterms:created xsi:type="dcterms:W3CDTF">2016-02-02T13:12:08Z</dcterms:created>
  <dcterms:modified xsi:type="dcterms:W3CDTF">2025-10-15T06:03:40Z</dcterms:modified>
  <cp:category/>
  <dc:identifier/>
  <cp:contentStatus/>
  <dc:language/>
  <cp:version/>
</cp:coreProperties>
</file>