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8" r:id="rId2"/>
    <p:sldId id="267" r:id="rId3"/>
    <p:sldId id="269" r:id="rId4"/>
    <p:sldId id="270" r:id="rId5"/>
    <p:sldId id="273" r:id="rId6"/>
    <p:sldId id="284" r:id="rId7"/>
    <p:sldId id="271" r:id="rId8"/>
    <p:sldId id="274" r:id="rId9"/>
    <p:sldId id="282" r:id="rId10"/>
    <p:sldId id="285" r:id="rId11"/>
    <p:sldId id="279" r:id="rId12"/>
    <p:sldId id="286" r:id="rId13"/>
    <p:sldId id="293" r:id="rId14"/>
    <p:sldId id="292" r:id="rId15"/>
    <p:sldId id="283" r:id="rId16"/>
    <p:sldId id="287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D"/>
    <a:srgbClr val="FFFF93"/>
    <a:srgbClr val="FFF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580" autoAdjust="0"/>
  </p:normalViewPr>
  <p:slideViewPr>
    <p:cSldViewPr>
      <p:cViewPr varScale="1">
        <p:scale>
          <a:sx n="84" d="100"/>
          <a:sy n="84" d="100"/>
        </p:scale>
        <p:origin x="157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65E10-2A07-4D15-8ECD-FF9AF8782134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A26A1-B26F-4627-BCA5-2E45CC4AA7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17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464-3008x2000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0" y="1571612"/>
            <a:ext cx="9144000" cy="35399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50030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88" y="6291298"/>
            <a:ext cx="9115412" cy="49528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0" y="40280"/>
            <a:ext cx="9144000" cy="1245580"/>
            <a:chOff x="0" y="980728"/>
            <a:chExt cx="9144000" cy="1245580"/>
          </a:xfrm>
        </p:grpSpPr>
        <p:grpSp>
          <p:nvGrpSpPr>
            <p:cNvPr id="9" name="Группа 12"/>
            <p:cNvGrpSpPr/>
            <p:nvPr userDrawn="1"/>
          </p:nvGrpSpPr>
          <p:grpSpPr>
            <a:xfrm>
              <a:off x="0" y="1124744"/>
              <a:ext cx="9144000" cy="1008112"/>
              <a:chOff x="0" y="1124744"/>
              <a:chExt cx="9144000" cy="1008112"/>
            </a:xfrm>
          </p:grpSpPr>
          <p:sp>
            <p:nvSpPr>
              <p:cNvPr id="11" name="Прямоугольник 10"/>
              <p:cNvSpPr/>
              <p:nvPr userDrawn="1"/>
            </p:nvSpPr>
            <p:spPr>
              <a:xfrm>
                <a:off x="0" y="1124744"/>
                <a:ext cx="9144000" cy="1008112"/>
              </a:xfrm>
              <a:prstGeom prst="rect">
                <a:avLst/>
              </a:prstGeom>
              <a:ln w="8890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073150" indent="0" algn="ctr">
                  <a:tabLst>
                    <a:tab pos="1073150" algn="l"/>
                  </a:tabLst>
                </a:pPr>
                <a:r>
                  <a:rPr lang="ru-RU" dirty="0" smtClean="0">
                    <a:solidFill>
                      <a:schemeClr val="tx2">
                        <a:lumMod val="50000"/>
                      </a:schemeClr>
                    </a:solidFill>
                    <a:latin typeface="Arial Black" pitchFamily="34" charset="0"/>
                  </a:rPr>
                  <a:t>ВСЕРОССИЙСКИЙ</a:t>
                </a:r>
                <a:r>
                  <a:rPr lang="ru-RU" baseline="0" dirty="0" smtClean="0">
                    <a:solidFill>
                      <a:schemeClr val="tx2">
                        <a:lumMod val="50000"/>
                      </a:schemeClr>
                    </a:solidFill>
                    <a:latin typeface="Arial Black" pitchFamily="34" charset="0"/>
                  </a:rPr>
                  <a:t> НАУЧНО-ИССЛЕДОВАТЕЛЬСКИЙ ИНСТИТУТ ЛЕСОВОДСТВА И МЕХАНИЗАЦИИ</a:t>
                </a:r>
                <a:br>
                  <a:rPr lang="ru-RU" baseline="0" dirty="0" smtClean="0">
                    <a:solidFill>
                      <a:schemeClr val="tx2">
                        <a:lumMod val="50000"/>
                      </a:schemeClr>
                    </a:solidFill>
                    <a:latin typeface="Arial Black" pitchFamily="34" charset="0"/>
                  </a:rPr>
                </a:br>
                <a:r>
                  <a:rPr lang="ru-RU" baseline="0" dirty="0" smtClean="0">
                    <a:solidFill>
                      <a:schemeClr val="tx2">
                        <a:lumMod val="50000"/>
                      </a:schemeClr>
                    </a:solidFill>
                    <a:latin typeface="Arial Black" pitchFamily="34" charset="0"/>
                  </a:rPr>
                  <a:t>ЛЕСНОГО ХОЗЯЙСТВА</a:t>
                </a:r>
                <a:endParaRPr lang="ru-RU" dirty="0">
                  <a:solidFill>
                    <a:schemeClr val="tx2">
                      <a:lumMod val="50000"/>
                    </a:schemeClr>
                  </a:solidFill>
                  <a:latin typeface="Arial Black" pitchFamily="34" charset="0"/>
                </a:endParaRPr>
              </a:p>
            </p:txBody>
          </p:sp>
          <p:sp>
            <p:nvSpPr>
              <p:cNvPr id="12" name="Прямоугольник 11"/>
              <p:cNvSpPr/>
              <p:nvPr userDrawn="1"/>
            </p:nvSpPr>
            <p:spPr>
              <a:xfrm>
                <a:off x="0" y="1124744"/>
                <a:ext cx="611560" cy="100811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" name="Рисунок 9" descr="VNIILM_Green-bel_tolst abris kontur.png"/>
            <p:cNvPicPr>
              <a:picLocks noChangeAspect="1"/>
            </p:cNvPicPr>
            <p:nvPr userDrawn="1"/>
          </p:nvPicPr>
          <p:blipFill>
            <a:blip r:embed="rId3" cstate="email"/>
            <a:stretch>
              <a:fillRect/>
            </a:stretch>
          </p:blipFill>
          <p:spPr>
            <a:xfrm>
              <a:off x="72008" y="980728"/>
              <a:ext cx="1259632" cy="12455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C37F-9924-460F-A1ED-52665EB4D2C0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6C23-ECBF-4C58-A905-5F7C19B831BF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 лес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5307854"/>
            <a:ext cx="9144000" cy="155017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0" y="40280"/>
            <a:ext cx="9144000" cy="1245580"/>
            <a:chOff x="0" y="980728"/>
            <a:chExt cx="9144000" cy="1245580"/>
          </a:xfrm>
        </p:grpSpPr>
        <p:grpSp>
          <p:nvGrpSpPr>
            <p:cNvPr id="9" name="Группа 12"/>
            <p:cNvGrpSpPr/>
            <p:nvPr userDrawn="1"/>
          </p:nvGrpSpPr>
          <p:grpSpPr>
            <a:xfrm>
              <a:off x="0" y="1124744"/>
              <a:ext cx="9144000" cy="1008112"/>
              <a:chOff x="0" y="1124744"/>
              <a:chExt cx="9144000" cy="1008112"/>
            </a:xfrm>
          </p:grpSpPr>
          <p:sp>
            <p:nvSpPr>
              <p:cNvPr id="11" name="Прямоугольник 10"/>
              <p:cNvSpPr/>
              <p:nvPr userDrawn="1"/>
            </p:nvSpPr>
            <p:spPr>
              <a:xfrm>
                <a:off x="0" y="1124744"/>
                <a:ext cx="9144000" cy="1008112"/>
              </a:xfrm>
              <a:prstGeom prst="rect">
                <a:avLst/>
              </a:prstGeom>
              <a:ln w="8890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 userDrawn="1"/>
            </p:nvSpPr>
            <p:spPr>
              <a:xfrm>
                <a:off x="0" y="1124744"/>
                <a:ext cx="611560" cy="100811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" name="Рисунок 9" descr="VNIILM_Green-bel_tolst abris kontur.png"/>
            <p:cNvPicPr>
              <a:picLocks noChangeAspect="1"/>
            </p:cNvPicPr>
            <p:nvPr userDrawn="1"/>
          </p:nvPicPr>
          <p:blipFill>
            <a:blip r:embed="rId3" cstate="email"/>
            <a:stretch>
              <a:fillRect/>
            </a:stretch>
          </p:blipFill>
          <p:spPr>
            <a:xfrm>
              <a:off x="72008" y="980728"/>
              <a:ext cx="1259632" cy="124558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4348" y="214290"/>
            <a:ext cx="8429652" cy="1000132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653192" y="6488668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EB42CEF-5F62-4F1F-8FDB-2F4A2588A272}" type="slidenum">
              <a:rPr lang="ru-RU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pPr/>
              <a:t>‹#›</a:t>
            </a:fld>
            <a:endParaRPr lang="ru-RU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A9EE-F894-47B0-9E6A-2C8D75C013A9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9CF3-54F2-47DD-AD79-A274E6466ADC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0D8F-60C4-4230-B9EE-1D361B0A67D5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AF40-62EA-48C2-B5BD-C11A653475A6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A64DC-CCF7-484C-8DD4-949166BF3672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AB277-E41E-4637-BA17-608FE4946787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B05D-6A7E-47C8-863D-E049597AC47F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0CA89-0030-46AD-9807-065371C4D770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5.JP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oslesrad.ru" TargetMode="Externa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853588" cy="1296144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Всероссийский научно-исследовательский институт </a:t>
            </a:r>
            <a:r>
              <a:rPr lang="ru-RU" sz="2000" b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лесоводства </a:t>
            </a:r>
            <a:r>
              <a:rPr lang="ru-RU" sz="2000" b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и </a:t>
            </a:r>
            <a:r>
              <a:rPr lang="ru-RU" sz="2000" b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механизации лесного </a:t>
            </a:r>
            <a:r>
              <a:rPr lang="ru-RU" sz="2000" b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хозяйства (ФБУ ВНИИЛМ)</a:t>
            </a:r>
            <a:br>
              <a:rPr lang="ru-RU" sz="2000" b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</a:br>
            <a:endParaRPr lang="ru-RU" sz="2000" u="sng" dirty="0">
              <a:ln w="12700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59" y="1953638"/>
            <a:ext cx="8208912" cy="12464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500" b="1" cap="all" dirty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Проект единой информационной системы радиационного загрязнения окружающей среды на примере Российского лесного хозяйства</a:t>
            </a:r>
            <a:endParaRPr lang="ru-RU" sz="2500" dirty="0">
              <a:ln>
                <a:solidFill>
                  <a:schemeClr val="tx1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082" y="4941168"/>
            <a:ext cx="83529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Докладчик:  			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Карпов Антон Дмитриевич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karpov@vniilm.ru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1880" y="6240794"/>
            <a:ext cx="179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Москва, 2023 г.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1284729"/>
            <a:ext cx="519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Отдел радиоэкологии и </a:t>
            </a:r>
            <a:r>
              <a:rPr lang="ru-RU" sz="2000" u="sng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экотоксикологии</a:t>
            </a:r>
            <a:r>
              <a:rPr lang="ru-RU" sz="2000" u="sng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 леса</a:t>
            </a:r>
            <a:endParaRPr lang="ru-RU" sz="2000" u="sng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6828" y="3425686"/>
            <a:ext cx="5998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XVI Международное совещание имени В.Н. Даниленко </a:t>
            </a:r>
          </a:p>
          <a:p>
            <a:pPr algn="ctr"/>
            <a:r>
              <a:rPr lang="ru-RU" b="1" dirty="0"/>
              <a:t>«Проблемы прикладной спектрометрии и радиометрии»</a:t>
            </a:r>
          </a:p>
          <a:p>
            <a:pPr algn="ctr"/>
            <a:r>
              <a:rPr lang="ru-RU" b="1" dirty="0"/>
              <a:t>16 - 18 октября 2023 г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452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Программное обеспечение для сбора и систематизации информации в базы данных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2764644" cy="21671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54" y="3770007"/>
            <a:ext cx="5372260" cy="2879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42826"/>
            <a:ext cx="4320480" cy="23245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210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Скругленный прямоугольник 129"/>
          <p:cNvSpPr/>
          <p:nvPr/>
        </p:nvSpPr>
        <p:spPr>
          <a:xfrm>
            <a:off x="3203848" y="3573016"/>
            <a:ext cx="2160240" cy="1245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214290"/>
            <a:ext cx="7956376" cy="1000132"/>
          </a:xfrm>
        </p:spPr>
        <p:txBody>
          <a:bodyPr>
            <a:noAutofit/>
          </a:bodyPr>
          <a:lstStyle/>
          <a:p>
            <a:r>
              <a:rPr lang="ru-RU" sz="1800" dirty="0" smtClean="0"/>
              <a:t>Использование системы сбора и хранения информации спектрометрических измерений на примере </a:t>
            </a:r>
            <a:br>
              <a:rPr lang="ru-RU" sz="1800" dirty="0" smtClean="0"/>
            </a:br>
            <a:r>
              <a:rPr lang="ru-RU" sz="1800" dirty="0" smtClean="0"/>
              <a:t>гамма- и бета-спектрометров</a:t>
            </a:r>
            <a:endParaRPr lang="ru-RU" sz="1800" dirty="0"/>
          </a:p>
        </p:txBody>
      </p:sp>
      <p:grpSp>
        <p:nvGrpSpPr>
          <p:cNvPr id="95" name="Группа 94"/>
          <p:cNvGrpSpPr/>
          <p:nvPr/>
        </p:nvGrpSpPr>
        <p:grpSpPr>
          <a:xfrm>
            <a:off x="3203848" y="3930725"/>
            <a:ext cx="1152129" cy="1008112"/>
            <a:chOff x="3020840" y="4352530"/>
            <a:chExt cx="4219727" cy="2790136"/>
          </a:xfrm>
        </p:grpSpPr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840" y="4352530"/>
              <a:ext cx="4219727" cy="2790136"/>
            </a:xfrm>
            <a:prstGeom prst="rect">
              <a:avLst/>
            </a:prstGeom>
          </p:spPr>
        </p:pic>
        <p:grpSp>
          <p:nvGrpSpPr>
            <p:cNvPr id="97" name="Группа 96"/>
            <p:cNvGrpSpPr/>
            <p:nvPr/>
          </p:nvGrpSpPr>
          <p:grpSpPr>
            <a:xfrm>
              <a:off x="3241802" y="4943060"/>
              <a:ext cx="3675833" cy="1733347"/>
              <a:chOff x="3241802" y="4943060"/>
              <a:chExt cx="3675833" cy="1733347"/>
            </a:xfrm>
          </p:grpSpPr>
          <p:pic>
            <p:nvPicPr>
              <p:cNvPr id="98" name="Рисунок 9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8231" y="5205992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9" name="Рисунок 9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0631" y="5358392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0" name="Рисунок 9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3031" y="5510792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1" name="Рисунок 10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5431" y="5663192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2" name="Рисунок 10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7831" y="5815592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3" name="Рисунок 10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0231" y="5967992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4" name="Рисунок 10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2631" y="6120392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5" name="Рисунок 10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5031" y="6272792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6" name="Рисунок 10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1658" y="6382091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7" name="Рисунок 10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5467" y="50986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8" name="Рисунок 10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7867" y="52510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0267" y="54034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0" name="Рисунок 10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2667" y="55558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5067" y="57082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2" name="Рисунок 1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7467" y="58606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9867" y="60130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4" name="Рисунок 1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267" y="61654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5" name="Рисунок 1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3122" y="6323082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6" name="Рисунок 1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8304" y="50986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7" name="Рисунок 1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0704" y="52510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8" name="Рисунок 1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3104" y="54034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9" name="Рисунок 1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5504" y="55558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7904" y="57082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0304" y="58606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2" name="Рисунок 1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2704" y="60130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3" name="Рисунок 1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5104" y="61654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4" name="Рисунок 1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7504" y="6317840"/>
                <a:ext cx="260036" cy="29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5" name="Скругленный прямоугольник 124"/>
              <p:cNvSpPr/>
              <p:nvPr/>
            </p:nvSpPr>
            <p:spPr>
              <a:xfrm>
                <a:off x="3241802" y="4943060"/>
                <a:ext cx="3675833" cy="173334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26" name="Рисунок 1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37" y="3582542"/>
            <a:ext cx="694979" cy="12355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Стрелка вниз 3"/>
          <p:cNvSpPr/>
          <p:nvPr/>
        </p:nvSpPr>
        <p:spPr>
          <a:xfrm rot="18250636">
            <a:off x="2198113" y="3375307"/>
            <a:ext cx="429683" cy="657598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низ 42"/>
          <p:cNvSpPr/>
          <p:nvPr/>
        </p:nvSpPr>
        <p:spPr>
          <a:xfrm rot="3575147">
            <a:off x="5939750" y="3229230"/>
            <a:ext cx="429683" cy="657598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>
            <a:off x="3983923" y="4943436"/>
            <a:ext cx="429683" cy="449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8" y="4456111"/>
            <a:ext cx="1512168" cy="2111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27" y="5524433"/>
            <a:ext cx="6970609" cy="931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6" y="1500128"/>
            <a:ext cx="1300317" cy="17337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4" name="Picture 2" descr="C:\Users\Антон09\YandexDisk\Доклад в Беларуссию об ОЧГ\ochg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94641" y="1455524"/>
            <a:ext cx="2546327" cy="176730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82" y="1491956"/>
            <a:ext cx="1363226" cy="18176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44" name="Стрелка вниз 43"/>
          <p:cNvSpPr/>
          <p:nvPr/>
        </p:nvSpPr>
        <p:spPr>
          <a:xfrm>
            <a:off x="3985156" y="2939369"/>
            <a:ext cx="429683" cy="533861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040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8676456" cy="27294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Программное обеспечение для сбора и систематизации информации в базы данных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142" y="1600533"/>
            <a:ext cx="1463170" cy="2043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0534"/>
            <a:ext cx="3532789" cy="3652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1113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196620"/>
            <a:ext cx="8429652" cy="1000132"/>
          </a:xfrm>
        </p:spPr>
        <p:txBody>
          <a:bodyPr>
            <a:noAutofit/>
          </a:bodyPr>
          <a:lstStyle/>
          <a:p>
            <a:r>
              <a:rPr lang="ru-RU" sz="2000" dirty="0" smtClean="0"/>
              <a:t>Программа для ЭВМ: Радиационная </a:t>
            </a:r>
            <a:r>
              <a:rPr lang="ru-RU" sz="2000" dirty="0"/>
              <a:t>спектрометрия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(</a:t>
            </a:r>
            <a:r>
              <a:rPr lang="ru-RU" sz="2000" dirty="0"/>
              <a:t>Сбор, хранение и анализ данных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 </a:t>
            </a:r>
            <a:r>
              <a:rPr lang="ru-RU" sz="2000" dirty="0"/>
              <a:t>содержании радионуклидов в природных экосистемах).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3384376" cy="47872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427984" y="1595928"/>
            <a:ext cx="41050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just">
              <a:spcBef>
                <a:spcPts val="600"/>
              </a:spcBef>
            </a:pPr>
            <a:r>
              <a:rPr lang="ru-RU" sz="1500" dirty="0"/>
              <a:t>Программа предназначена для работы с результатами измерений различного радиоспектрометрического оборудования. Программа сканирует отчеты спектрометрических приборов и интегрирует их в базы данных. </a:t>
            </a:r>
            <a:endParaRPr lang="ru-RU" sz="1500" dirty="0" smtClean="0"/>
          </a:p>
          <a:p>
            <a:pPr marL="72000" algn="just">
              <a:spcBef>
                <a:spcPts val="600"/>
              </a:spcBef>
            </a:pPr>
            <a:r>
              <a:rPr lang="ru-RU" sz="1500" dirty="0" smtClean="0"/>
              <a:t>Программа является связующим звеном между измерительными приборами и конечным пользователем. </a:t>
            </a:r>
          </a:p>
          <a:p>
            <a:pPr marL="72000" algn="just">
              <a:spcBef>
                <a:spcPts val="600"/>
              </a:spcBef>
            </a:pPr>
            <a:r>
              <a:rPr lang="ru-RU" sz="1500" dirty="0" smtClean="0"/>
              <a:t>Унификация описания данных дает возможность использовать программу в любых лабораториях, занимающихся радиационными обследованиями окружающей среды. </a:t>
            </a:r>
          </a:p>
          <a:p>
            <a:pPr marL="72000" algn="just">
              <a:spcBef>
                <a:spcPts val="600"/>
              </a:spcBef>
            </a:pPr>
            <a:r>
              <a:rPr lang="ru-RU" sz="1500" dirty="0" smtClean="0"/>
              <a:t>Доступ к полученным результатам осуществляется по логину и паролю, что даёт возможность за контролем получаемых данных для конечного пользователя, в соответствии с его правами доступа.</a:t>
            </a:r>
          </a:p>
        </p:txBody>
      </p:sp>
    </p:spTree>
    <p:extLst>
      <p:ext uri="{BB962C8B-B14F-4D97-AF65-F5344CB8AC3E}">
        <p14:creationId xmlns:p14="http://schemas.microsoft.com/office/powerpoint/2010/main" val="614437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67136" y="188640"/>
            <a:ext cx="7776864" cy="1000132"/>
          </a:xfrm>
        </p:spPr>
        <p:txBody>
          <a:bodyPr>
            <a:noAutofit/>
          </a:bodyPr>
          <a:lstStyle/>
          <a:p>
            <a:r>
              <a:rPr lang="ru-RU" sz="2000" dirty="0"/>
              <a:t>Способ цифрового хранения информации </a:t>
            </a:r>
            <a:r>
              <a:rPr lang="ru-RU" sz="2000" dirty="0" smtClean="0"/>
              <a:t>при</a:t>
            </a:r>
            <a:r>
              <a:rPr lang="en-US" sz="2000" dirty="0" smtClean="0"/>
              <a:t> </a:t>
            </a:r>
            <a:r>
              <a:rPr lang="ru-RU" sz="2000" dirty="0" smtClean="0"/>
              <a:t>проведении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радиационных </a:t>
            </a:r>
            <a:r>
              <a:rPr lang="ru-RU" sz="2000" dirty="0"/>
              <a:t>обследований </a:t>
            </a:r>
            <a:r>
              <a:rPr lang="ru-RU" sz="2000" dirty="0" smtClean="0"/>
              <a:t>окружающей </a:t>
            </a:r>
            <a:r>
              <a:rPr lang="ru-RU" sz="2000" dirty="0"/>
              <a:t>среды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29799"/>
            <a:ext cx="3600400" cy="4438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11960" y="1844824"/>
            <a:ext cx="46805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just">
              <a:spcBef>
                <a:spcPts val="600"/>
              </a:spcBef>
            </a:pPr>
            <a:r>
              <a:rPr lang="ru-RU" sz="1500" dirty="0"/>
              <a:t>Способ позволяет создать единую информационную цифровую систему накопления радионуклидов в окружающей среде. </a:t>
            </a:r>
            <a:r>
              <a:rPr lang="ru-RU" sz="1500" dirty="0" smtClean="0"/>
              <a:t>Способ </a:t>
            </a:r>
            <a:r>
              <a:rPr lang="ru-RU" sz="1500" dirty="0"/>
              <a:t>обеспечивает сохранение первичной информации на всех этапах исследований, начиная от журналов отбора и заканчивая результатами радиоспектрометрических измерений. Способ дает возможность дистанционного контроля за работой радиоспектрометрического оборудования, обеспечивает создание резервных копий конфигураций приборов, создание единой базы содержания радионуклидов в объектах окружающей среды. Также способ позволяет организовать настройки доступа к накопленной информации в зависимости от прав доступа пользователя, тем самым обеспечивая безопасность данных пользователя от стороннего доступа. </a:t>
            </a:r>
          </a:p>
          <a:p>
            <a:pPr marL="72000" algn="just">
              <a:spcBef>
                <a:spcPts val="600"/>
              </a:spcBef>
            </a:pP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028339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214290"/>
            <a:ext cx="7884368" cy="1000132"/>
          </a:xfrm>
        </p:spPr>
        <p:txBody>
          <a:bodyPr/>
          <a:lstStyle/>
          <a:p>
            <a:r>
              <a:rPr lang="ru-RU" dirty="0" smtClean="0"/>
              <a:t>Проект </a:t>
            </a:r>
            <a:r>
              <a:rPr lang="ru-RU" dirty="0"/>
              <a:t>создания интерактивной карты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радиационной </a:t>
            </a:r>
            <a:r>
              <a:rPr lang="ru-RU" dirty="0"/>
              <a:t>обстановки в окружающей среде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5328592" cy="3528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C:\Users\Антон\AppData\Local\Microsoft\Windows\INetCache\Content.Word\Снимок экрана 2022-02-18 1046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51" y="2204864"/>
            <a:ext cx="1439545" cy="114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51" y="3983465"/>
            <a:ext cx="1439545" cy="1317743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19" y="2850071"/>
            <a:ext cx="1439545" cy="1373882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19" y="4788676"/>
            <a:ext cx="1439545" cy="13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13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14290"/>
            <a:ext cx="8100392" cy="1000132"/>
          </a:xfrm>
        </p:spPr>
        <p:txBody>
          <a:bodyPr/>
          <a:lstStyle/>
          <a:p>
            <a:r>
              <a:rPr lang="ru-RU" dirty="0" smtClean="0"/>
              <a:t>Проект </a:t>
            </a:r>
            <a:r>
              <a:rPr lang="ru-RU" dirty="0"/>
              <a:t>создания интерактивной карты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радиационной </a:t>
            </a:r>
            <a:r>
              <a:rPr lang="ru-RU" dirty="0"/>
              <a:t>обстановки в окружающей среде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7488832" cy="4176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C:\Users\Антон\AppData\Local\Microsoft\Windows\INetCache\Content.Word\Снимок экрана 2022-02-17 2145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47" y="1988840"/>
            <a:ext cx="2199336" cy="1368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83" y="4131410"/>
            <a:ext cx="1678121" cy="23710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0100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853588" cy="1296144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Всероссийский научно-исследовательский институт </a:t>
            </a:r>
            <a:r>
              <a:rPr lang="ru-RU" sz="2000" b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лесоводства </a:t>
            </a:r>
            <a:r>
              <a:rPr lang="ru-RU" sz="2000" b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и </a:t>
            </a:r>
            <a:r>
              <a:rPr lang="ru-RU" sz="2000" b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механизации лесного </a:t>
            </a:r>
            <a:r>
              <a:rPr lang="ru-RU" sz="2000" b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хозяйства</a:t>
            </a:r>
            <a:br>
              <a:rPr lang="ru-RU" sz="2000" b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</a:br>
            <a:endParaRPr lang="ru-RU" sz="2000" u="sng" dirty="0">
              <a:ln w="12700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6080" y="2217784"/>
            <a:ext cx="6731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658671"/>
            <a:ext cx="2016224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3528" y="4005064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Отдел радиационной экологии и </a:t>
            </a:r>
            <a:r>
              <a:rPr lang="ru-RU" sz="1600" i="1" dirty="0" err="1" smtClean="0"/>
              <a:t>экотоксикологии</a:t>
            </a:r>
            <a:r>
              <a:rPr lang="ru-RU" sz="1600" i="1" dirty="0" smtClean="0"/>
              <a:t> леса </a:t>
            </a:r>
          </a:p>
          <a:p>
            <a:pPr algn="ctr"/>
            <a:r>
              <a:rPr lang="ru-RU" sz="1600" i="1" dirty="0" smtClean="0"/>
              <a:t>ФБУ ВНИИЛМ г. Пушкино </a:t>
            </a:r>
          </a:p>
          <a:p>
            <a:pPr algn="ctr"/>
            <a:r>
              <a:rPr lang="ru-RU" sz="1600" i="1" dirty="0"/>
              <a:t>е</a:t>
            </a:r>
            <a:r>
              <a:rPr lang="en-US" sz="1600" i="1" dirty="0" smtClean="0"/>
              <a:t>-mail</a:t>
            </a:r>
            <a:r>
              <a:rPr lang="ru-RU" sz="1600" i="1" dirty="0" smtClean="0"/>
              <a:t>: </a:t>
            </a:r>
            <a:r>
              <a:rPr lang="en-US" sz="1600" i="1" dirty="0" smtClean="0">
                <a:hlinkClick r:id="rId3"/>
              </a:rPr>
              <a:t>info@roslesrad.ru</a:t>
            </a:r>
            <a:endParaRPr lang="ru-RU" sz="1600" i="1" dirty="0" smtClean="0"/>
          </a:p>
          <a:p>
            <a:pPr algn="ctr"/>
            <a:r>
              <a:rPr lang="ru-RU" sz="1600" i="1" dirty="0"/>
              <a:t>тел.: +7(495) 993-30-54 доб. 130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144" y="573325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/>
              <a:t>Youtube</a:t>
            </a:r>
            <a:r>
              <a:rPr lang="en-US" sz="1600" i="1" dirty="0" smtClean="0"/>
              <a:t>-</a:t>
            </a:r>
            <a:r>
              <a:rPr lang="ru-RU" sz="1600" i="1" dirty="0" smtClean="0"/>
              <a:t>канал </a:t>
            </a:r>
            <a:br>
              <a:rPr lang="ru-RU" sz="1600" i="1" dirty="0" smtClean="0"/>
            </a:br>
            <a:r>
              <a:rPr lang="ru-RU" sz="1600" i="1" dirty="0" smtClean="0"/>
              <a:t>«Радиационная экология"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86769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260648"/>
            <a:ext cx="8429652" cy="1000132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Регионы России, в которых ведется радиационный мониторинг лесов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6792"/>
            <a:ext cx="8078517" cy="40324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7166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214290"/>
            <a:ext cx="7956376" cy="100013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Сцинтилляционные спектрометрические комплексы</a:t>
            </a:r>
            <a:br>
              <a:rPr lang="ru-RU" sz="2200" dirty="0" smtClean="0"/>
            </a:br>
            <a:r>
              <a:rPr lang="ru-RU" sz="2200" dirty="0" smtClean="0"/>
              <a:t>"ПРОГРЕСС" производства НПП Доза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83" y="1476868"/>
            <a:ext cx="2460482" cy="21037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" y="4036466"/>
            <a:ext cx="1571966" cy="20959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97" y="2276872"/>
            <a:ext cx="2069728" cy="1512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276872"/>
            <a:ext cx="2608906" cy="1512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97" y="4005065"/>
            <a:ext cx="2083629" cy="1442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72" y="4005063"/>
            <a:ext cx="2577370" cy="1442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866271" y="1799528"/>
            <a:ext cx="17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 «ПРОГРЕСС"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4850" y="3635151"/>
            <a:ext cx="3256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Сцинтилляционный </a:t>
            </a:r>
            <a:r>
              <a:rPr lang="ru-RU" sz="1400" dirty="0"/>
              <a:t>г</a:t>
            </a:r>
            <a:r>
              <a:rPr lang="ru-RU" sz="1400" dirty="0" smtClean="0"/>
              <a:t>амма-спектрометр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6229" y="6225959"/>
            <a:ext cx="3116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Сцинтилляционный бета-спектрометр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46131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ОЧГ Гамма-спектрометрический комплекс</a:t>
            </a:r>
            <a:endParaRPr lang="ru-RU" dirty="0"/>
          </a:p>
        </p:txBody>
      </p:sp>
      <p:pic>
        <p:nvPicPr>
          <p:cNvPr id="7" name="Picture 2" descr="C:\Users\Антон09\YandexDisk\Доклад в Беларуссию об ОЧГ\ochg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225" y="1478625"/>
            <a:ext cx="3657719" cy="2538671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8" name="Picture 2" descr="C:\Users\Антон09\YandexDisk\Доклад в Беларуссию об ОЧГ\очг-детект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405634"/>
            <a:ext cx="2520280" cy="1903941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9" name="Picture 2" descr="C:\Users\Антон09\YandexDisk\Доклад в Беларуссию об ОЧГ\анализат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3876" y="4405634"/>
            <a:ext cx="2701171" cy="1899034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563636" y="1478625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u="sng" dirty="0">
                <a:solidFill>
                  <a:schemeClr val="tx1">
                    <a:lumMod val="50000"/>
                  </a:schemeClr>
                </a:solidFill>
              </a:rPr>
              <a:t>Состав комплекса: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HPGe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-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детектор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BSI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GCD-40190</a:t>
            </a:r>
            <a:endParaRPr lang="ru-RU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Анализаторный блок СУ-04П1 производства НПЦ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«Аспект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»;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3636" y="2830652"/>
            <a:ext cx="3493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Основные характеристики: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Энерг.диапазон</a:t>
            </a:r>
            <a:r>
              <a:rPr lang="ru-RU" dirty="0" smtClean="0"/>
              <a:t>: 50-3900 </a:t>
            </a:r>
            <a:r>
              <a:rPr lang="ru-RU" dirty="0" err="1" smtClean="0"/>
              <a:t>кЭВ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Разрешение: 2 </a:t>
            </a:r>
            <a:r>
              <a:rPr lang="ru-RU" dirty="0" err="1" smtClean="0"/>
              <a:t>кЭВ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Мин.активность</a:t>
            </a:r>
            <a:r>
              <a:rPr lang="ru-RU" dirty="0" smtClean="0"/>
              <a:t> </a:t>
            </a:r>
            <a:r>
              <a:rPr lang="en-US" dirty="0" smtClean="0"/>
              <a:t>Cs-137</a:t>
            </a:r>
            <a:r>
              <a:rPr lang="ru-RU" dirty="0" smtClean="0"/>
              <a:t>: 0,3 Бк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36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4211960" y="1412776"/>
            <a:ext cx="4787275" cy="50405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Особенность </a:t>
            </a:r>
            <a:r>
              <a:rPr lang="en-US" sz="1600" dirty="0" err="1" smtClean="0"/>
              <a:t>SpectraLineBG</a:t>
            </a:r>
            <a:r>
              <a:rPr lang="en-US" sz="1600" dirty="0" smtClean="0"/>
              <a:t>:</a:t>
            </a:r>
            <a:r>
              <a:rPr lang="ru-RU" sz="1600" dirty="0" smtClean="0"/>
              <a:t> Возможность </a:t>
            </a:r>
            <a:br>
              <a:rPr lang="ru-RU" sz="1600" dirty="0" smtClean="0"/>
            </a:br>
            <a:r>
              <a:rPr lang="ru-RU" sz="1600" u="sng" dirty="0" smtClean="0"/>
              <a:t>разделять</a:t>
            </a:r>
            <a:r>
              <a:rPr lang="en-US" sz="1600" u="sng" dirty="0" smtClean="0"/>
              <a:t> </a:t>
            </a:r>
            <a:r>
              <a:rPr lang="ru-RU" sz="1600" u="sng" dirty="0" smtClean="0"/>
              <a:t>платформу программы и конфигурации приборов,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позволившая удаленно проводить контроль качества измерений</a:t>
            </a:r>
            <a:endParaRPr lang="ru-RU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6" y="2054838"/>
            <a:ext cx="2929292" cy="24542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12063" y="4760175"/>
            <a:ext cx="2435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smtClean="0"/>
              <a:t>Платформа</a:t>
            </a:r>
            <a:r>
              <a:rPr lang="en-US" sz="1600" b="1" i="1" dirty="0" smtClean="0"/>
              <a:t> </a:t>
            </a:r>
            <a:r>
              <a:rPr lang="ru-RU" sz="1600" b="1" i="1" dirty="0" smtClean="0"/>
              <a:t>программы</a:t>
            </a:r>
            <a:br>
              <a:rPr lang="ru-RU" sz="1600" b="1" i="1" dirty="0" smtClean="0"/>
            </a:br>
            <a:r>
              <a:rPr lang="en-US" sz="1600" b="1" i="1" dirty="0" err="1" smtClean="0"/>
              <a:t>SpectraLineBG</a:t>
            </a:r>
            <a:endParaRPr lang="ru-RU" sz="1600" b="1" i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75867"/>
            <a:ext cx="2652153" cy="1512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53" y="4135814"/>
            <a:ext cx="1657731" cy="1951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6614205" y="4293096"/>
            <a:ext cx="2056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Текстовый отчет формат </a:t>
            </a:r>
            <a:r>
              <a:rPr lang="en-US" sz="1200" dirty="0" smtClean="0"/>
              <a:t>.fp3</a:t>
            </a:r>
            <a:br>
              <a:rPr lang="en-US" sz="1200" dirty="0" smtClean="0"/>
            </a:br>
            <a:r>
              <a:rPr lang="en-US" sz="1200" dirty="0" smtClean="0"/>
              <a:t>(</a:t>
            </a:r>
            <a:r>
              <a:rPr lang="ru-RU" sz="1200" dirty="0" smtClean="0"/>
              <a:t>на основе</a:t>
            </a:r>
            <a:r>
              <a:rPr lang="en-US" sz="1200" dirty="0" smtClean="0"/>
              <a:t> xml)</a:t>
            </a:r>
            <a:r>
              <a:rPr lang="ru-RU" sz="1200" dirty="0" smtClean="0"/>
              <a:t>.</a:t>
            </a:r>
            <a:br>
              <a:rPr lang="ru-RU" sz="1200" dirty="0" smtClean="0"/>
            </a:br>
            <a:r>
              <a:rPr lang="ru-RU" sz="1200" dirty="0" smtClean="0"/>
              <a:t>Данный отчет может выполнять </a:t>
            </a:r>
            <a:br>
              <a:rPr lang="ru-RU" sz="1200" dirty="0" smtClean="0"/>
            </a:br>
            <a:r>
              <a:rPr lang="ru-RU" sz="1200" dirty="0" smtClean="0"/>
              <a:t>функцию печатной формы</a:t>
            </a:r>
            <a:br>
              <a:rPr lang="ru-RU" sz="1200" dirty="0" smtClean="0"/>
            </a:br>
            <a:r>
              <a:rPr lang="ru-RU" sz="1200" dirty="0" smtClean="0"/>
              <a:t>протокола измерений.</a:t>
            </a:r>
            <a:endParaRPr 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123681" y="2398009"/>
            <a:ext cx="1709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/>
              <a:t>Конфигурация </a:t>
            </a:r>
            <a:br>
              <a:rPr lang="ru-RU" sz="1200" b="1" i="1" dirty="0" smtClean="0"/>
            </a:br>
            <a:r>
              <a:rPr lang="ru-RU" sz="1200" b="1" i="1" dirty="0" smtClean="0"/>
              <a:t>спектрометра, </a:t>
            </a:r>
            <a:br>
              <a:rPr lang="ru-RU" sz="1200" b="1" i="1" dirty="0" smtClean="0"/>
            </a:br>
            <a:r>
              <a:rPr lang="ru-RU" sz="1200" b="1" i="1" dirty="0" smtClean="0"/>
              <a:t>включающая </a:t>
            </a:r>
            <a:br>
              <a:rPr lang="ru-RU" sz="1200" b="1" i="1" dirty="0" smtClean="0"/>
            </a:br>
            <a:r>
              <a:rPr lang="ru-RU" sz="1200" b="1" i="1" dirty="0" smtClean="0"/>
              <a:t>все калибровки </a:t>
            </a:r>
            <a:br>
              <a:rPr lang="ru-RU" sz="1200" b="1" i="1" dirty="0" smtClean="0"/>
            </a:br>
            <a:r>
              <a:rPr lang="ru-RU" sz="1200" b="1" i="1" dirty="0" smtClean="0"/>
              <a:t>и набранные спектры</a:t>
            </a:r>
            <a:endParaRPr lang="ru-RU" sz="1200" b="1" i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211960" y="1412776"/>
            <a:ext cx="4787275" cy="64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Облачный сервер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3000000" flipV="1">
            <a:off x="3491880" y="2986712"/>
            <a:ext cx="528722" cy="658312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01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Паспортизация и кодирование проб </a:t>
            </a:r>
            <a:br>
              <a:rPr lang="ru-RU" dirty="0" smtClean="0"/>
            </a:br>
            <a:r>
              <a:rPr lang="ru-RU" dirty="0" smtClean="0"/>
              <a:t>в процессе отбора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441705"/>
            <a:ext cx="2814076" cy="158417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566" y="2689712"/>
            <a:ext cx="2746657" cy="3664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38" y="3356992"/>
            <a:ext cx="3361504" cy="36640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978" y="1951868"/>
            <a:ext cx="4227275" cy="31704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324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Стандартизированные электронные журналы</a:t>
            </a:r>
            <a:br>
              <a:rPr lang="ru-RU" dirty="0" smtClean="0"/>
            </a:br>
            <a:r>
              <a:rPr lang="ru-RU" dirty="0" smtClean="0"/>
              <a:t>отобранных образцов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7157472" cy="52315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6989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216117"/>
            <a:ext cx="8429652" cy="1000132"/>
          </a:xfrm>
        </p:spPr>
        <p:txBody>
          <a:bodyPr>
            <a:noAutofit/>
          </a:bodyPr>
          <a:lstStyle/>
          <a:p>
            <a:r>
              <a:rPr lang="ru-RU" sz="1600" dirty="0" smtClean="0"/>
              <a:t>Модификации </a:t>
            </a:r>
            <a:r>
              <a:rPr lang="en-US" sz="1600" dirty="0" err="1" smtClean="0"/>
              <a:t>SpectraLineBG</a:t>
            </a:r>
            <a:r>
              <a:rPr lang="ru-RU" sz="1600" dirty="0" smtClean="0"/>
              <a:t> для оптимизации проведения </a:t>
            </a:r>
            <a:br>
              <a:rPr lang="ru-RU" sz="1600" dirty="0" smtClean="0"/>
            </a:br>
            <a:r>
              <a:rPr lang="ru-RU" sz="1600" dirty="0" smtClean="0"/>
              <a:t>измерений и структурирования информации о пробах в базе данных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658546" cy="1206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61770"/>
            <a:ext cx="5630085" cy="35591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7296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8676456" cy="27294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Программное обеспечение для сбора и систематизации информации в базы данных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3024336" cy="4223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65" y="1409381"/>
            <a:ext cx="2121384" cy="21932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0139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Зонирование">
      <a:dk1>
        <a:sysClr val="windowText" lastClr="000000"/>
      </a:dk1>
      <a:lt1>
        <a:sysClr val="window" lastClr="FFFFFF"/>
      </a:lt1>
      <a:dk2>
        <a:srgbClr val="008000"/>
      </a:dk2>
      <a:lt2>
        <a:srgbClr val="EEECE1"/>
      </a:lt2>
      <a:accent1>
        <a:srgbClr val="4F81BD"/>
      </a:accent1>
      <a:accent2>
        <a:srgbClr val="A50021"/>
      </a:accent2>
      <a:accent3>
        <a:srgbClr val="336600"/>
      </a:accent3>
      <a:accent4>
        <a:srgbClr val="8064A2"/>
      </a:accent4>
      <a:accent5>
        <a:srgbClr val="9BBB59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3480</TotalTime>
  <Words>401</Words>
  <Application>Microsoft Office PowerPoint</Application>
  <PresentationFormat>Экран (4:3)</PresentationFormat>
  <Paragraphs>49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Times New Roman</vt:lpstr>
      <vt:lpstr>Тема Office</vt:lpstr>
      <vt:lpstr>Всероссийский научно-исследовательский институт лесоводства и механизации лесного хозяйства (ФБУ ВНИИЛМ) </vt:lpstr>
      <vt:lpstr>Регионы России, в которых ведется радиационный мониторинг лесов</vt:lpstr>
      <vt:lpstr>Сцинтилляционные спектрометрические комплексы "ПРОГРЕСС" производства НПП Доза</vt:lpstr>
      <vt:lpstr>ОЧГ Гамма-спектрометрический комплекс</vt:lpstr>
      <vt:lpstr>Особенность SpectraLineBG: Возможность  разделять платформу программы и конфигурации приборов,  позволившая удаленно проводить контроль качества измерений</vt:lpstr>
      <vt:lpstr>Паспортизация и кодирование проб  в процессе отбора</vt:lpstr>
      <vt:lpstr>Стандартизированные электронные журналы отобранных образцов</vt:lpstr>
      <vt:lpstr>Модификации SpectraLineBG для оптимизации проведения  измерений и структурирования информации о пробах в базе данных</vt:lpstr>
      <vt:lpstr>Программное обеспечение для сбора и систематизации информации в базы данных</vt:lpstr>
      <vt:lpstr>Программное обеспечение для сбора и систематизации информации в базы данных</vt:lpstr>
      <vt:lpstr>Использование системы сбора и хранения информации спектрометрических измерений на примере  гамма- и бета-спектрометров</vt:lpstr>
      <vt:lpstr>Программное обеспечение для сбора и систематизации информации в базы данных</vt:lpstr>
      <vt:lpstr>Программа для ЭВМ: Радиационная спектрометрия  (Сбор, хранение и анализ данных  о содержании радионуклидов в природных экосистемах).</vt:lpstr>
      <vt:lpstr>Способ цифрового хранения информации при проведении  радиационных обследований окружающей среды</vt:lpstr>
      <vt:lpstr>Проект создания интерактивной карты  радиационной обстановки в окружающей среде</vt:lpstr>
      <vt:lpstr>Проект создания интерактивной карты  радиационной обстановки в окружающей среде</vt:lpstr>
      <vt:lpstr>Всероссийский научно-исследовательский институт лесоводства и механизации лесного хозяйства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Дарья</dc:creator>
  <cp:lastModifiedBy>Антон Карпов</cp:lastModifiedBy>
  <cp:revision>166</cp:revision>
  <dcterms:modified xsi:type="dcterms:W3CDTF">2023-10-17T12:02:40Z</dcterms:modified>
</cp:coreProperties>
</file>