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89" r:id="rId5"/>
    <p:sldId id="288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59" r:id="rId15"/>
    <p:sldId id="262" r:id="rId16"/>
  </p:sldIdLst>
  <p:sldSz cx="12192000" cy="6858000"/>
  <p:notesSz cx="6858000" cy="9144000"/>
  <p:defaultTextStyle>
    <a:defPPr>
      <a:defRPr lang="ru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C77"/>
    <a:srgbClr val="D3FFF2"/>
    <a:srgbClr val="005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4"/>
    <p:restoredTop sz="94726"/>
  </p:normalViewPr>
  <p:slideViewPr>
    <p:cSldViewPr snapToGrid="0">
      <p:cViewPr varScale="1">
        <p:scale>
          <a:sx n="70" d="100"/>
          <a:sy n="70" d="100"/>
        </p:scale>
        <p:origin x="70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anrope" pitchFamily="2" charset="0"/>
              </a:defRPr>
            </a:lvl1pPr>
          </a:lstStyle>
          <a:p>
            <a:endParaRPr lang="ru-R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anrope" pitchFamily="2" charset="0"/>
              </a:defRPr>
            </a:lvl1pPr>
          </a:lstStyle>
          <a:p>
            <a:fld id="{693CF4FA-735C-D14C-A69C-C6743E05B1A2}" type="datetimeFigureOut">
              <a:rPr lang="ru-RS" smtClean="0"/>
              <a:pPr/>
              <a:t>10/13/2025</a:t>
            </a:fld>
            <a:endParaRPr lang="ru-R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ru-R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anrope" pitchFamily="2" charset="0"/>
              </a:defRPr>
            </a:lvl1pPr>
          </a:lstStyle>
          <a:p>
            <a:endParaRPr lang="ru-R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anrope" pitchFamily="2" charset="0"/>
              </a:defRPr>
            </a:lvl1pPr>
          </a:lstStyle>
          <a:p>
            <a:fld id="{4199B48D-E9D0-3B4A-83B4-A156679D14B7}" type="slidenum">
              <a:rPr lang="ru-RS" smtClean="0"/>
              <a:pPr/>
              <a:t>‹#›</a:t>
            </a:fld>
            <a:endParaRPr lang="ru-RS" dirty="0"/>
          </a:p>
        </p:txBody>
      </p:sp>
    </p:spTree>
    <p:extLst>
      <p:ext uri="{BB962C8B-B14F-4D97-AF65-F5344CB8AC3E}">
        <p14:creationId xmlns:p14="http://schemas.microsoft.com/office/powerpoint/2010/main" val="38811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anrope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anrope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anrope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anrope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anrope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B48D-E9D0-3B4A-83B4-A156679D14B7}" type="slidenum">
              <a:rPr lang="ru-RS" smtClean="0"/>
              <a:t>1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1817918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EAA44-B77A-93E2-D3E0-46C9B2D9B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BC9456-4E08-C06C-4AE2-E663AA793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954C605-C98E-BC54-82D9-DDC6AA163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FC0921-A958-A639-A5FE-D609177FF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B48D-E9D0-3B4A-83B4-A156679D14B7}" type="slidenum">
              <a:rPr lang="ru-RS" smtClean="0"/>
              <a:t>11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333178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AC16E-6077-8766-30F3-C6DC978DF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4DED768-908B-5BE9-073E-79DBBC3A3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84157D8-66EC-F67B-E955-C5E70AAEB4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7AB4AA-AEA7-387D-62E5-B4261DD48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B48D-E9D0-3B4A-83B4-A156679D14B7}" type="slidenum">
              <a:rPr lang="ru-RS" smtClean="0"/>
              <a:t>12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2220432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417BF-BEB0-5F87-927F-EE5D921B8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2C457B5-26C4-9119-A345-383AADE32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72A8DE8-C967-7650-EBCB-A389C0A41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0CC248-A2D6-00DD-93E9-D30E2F54D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B48D-E9D0-3B4A-83B4-A156679D14B7}" type="slidenum">
              <a:rPr lang="ru-RS" smtClean="0"/>
              <a:t>13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1768055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B1C03-CE46-AD1B-9FFC-471995743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B049AAF-7FD8-56AA-C95A-4516ED705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CECEBC3-B5B0-F57A-8D29-03DE92CFB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890039-C06A-7560-0E44-1ACD2EF24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B48D-E9D0-3B4A-83B4-A156679D14B7}" type="slidenum">
              <a:rPr lang="ru-RS" smtClean="0"/>
              <a:t>15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223745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B48D-E9D0-3B4A-83B4-A156679D14B7}" type="slidenum">
              <a:rPr lang="ru-RS" smtClean="0"/>
              <a:t>2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379649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C1FD5-C283-A7F2-B0BC-63BFAE213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024A509-015C-0095-EF8E-B29BC0795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50B8FCD-3395-18E8-5804-09334FEAF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921D29-6329-8E9E-6E83-3A5AA71EA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B48D-E9D0-3B4A-83B4-A156679D14B7}" type="slidenum">
              <a:rPr lang="ru-RS" smtClean="0"/>
              <a:t>4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101428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CA7CB-E038-E1AC-5840-79AED49FC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A24CDF2-58BC-ED59-EAAF-8131458BA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2E706B0-71AB-30EA-06D2-CDEF89980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2585B2-6726-4161-6C91-1C0B9FD81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B48D-E9D0-3B4A-83B4-A156679D14B7}" type="slidenum">
              <a:rPr lang="ru-RS" smtClean="0"/>
              <a:t>5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88533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C57C3-16ED-ACD3-7E65-D29BF565B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974C529-4149-C323-B472-6BB5F3450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A53A3ED-69F3-FB66-BD88-F8850DE22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45E709-6F54-C17F-8A23-5271B9A08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B48D-E9D0-3B4A-83B4-A156679D14B7}" type="slidenum">
              <a:rPr lang="ru-RS" smtClean="0"/>
              <a:t>6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2878359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97E5D-9CD1-15B6-A3EC-8505BDEFB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577C1C8-D780-F30F-F412-CDFDE4ABA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E5F0F9-9813-5E1B-8316-E369C9501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504A4-FEB1-2BE1-56E4-4D30AD104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B48D-E9D0-3B4A-83B4-A156679D14B7}" type="slidenum">
              <a:rPr lang="ru-RS" smtClean="0"/>
              <a:t>7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1299035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0D1D6-E963-0324-16B0-F58352AB7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D5B78B9-7C87-EE18-01A7-50C492D15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DB71E65-DEB1-F64F-88FF-3B87B42AE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F7D714-CA05-BC9A-F7E4-BA7ED4DB9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B48D-E9D0-3B4A-83B4-A156679D14B7}" type="slidenum">
              <a:rPr lang="ru-RS" smtClean="0"/>
              <a:t>8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2271494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EF26-9654-749B-1E32-5E278EF71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7B991B9-C69D-340A-9CB7-61B4A62E5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45B2EBD-E028-2664-AD3B-D0C8D8CB9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2BDB45-5CF4-D5B7-6945-431B93019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B48D-E9D0-3B4A-83B4-A156679D14B7}" type="slidenum">
              <a:rPr lang="ru-RS" smtClean="0"/>
              <a:t>9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343515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58E78-FCF1-601F-9AEC-96946098D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A4D1B08-1D96-DD3E-61AC-5007DF3DB1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E62F715-60C1-0A6B-5A0C-6CA69F81A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E9D173-943D-1916-025A-7660D5D34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9B48D-E9D0-3B4A-83B4-A156679D14B7}" type="slidenum">
              <a:rPr lang="ru-RS" smtClean="0"/>
              <a:t>10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128730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176EA-3928-887C-B268-C92085940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C69474-3287-1BD6-EB0A-1CFEBD506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2FB08E-938E-C414-38C4-F2271A19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3A-14A7-0A43-8EAA-4C9F02FDB94C}" type="datetimeFigureOut">
              <a:rPr lang="ru-RS" smtClean="0"/>
              <a:t>10/13/2025</a:t>
            </a:fld>
            <a:endParaRPr lang="ru-R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D8CA4A-E1B1-9FF0-008D-76CA2760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1A52F5-48B2-6CD0-FEC3-66E9B8F7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CB8B-43C4-4B46-A188-513D11D17CEB}" type="slidenum">
              <a:rPr lang="ru-RS" smtClean="0"/>
              <a:t>‹#›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109491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7618E-15BD-6BCE-0318-CABDDF42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AD23CF-71BE-3727-9862-D33E39301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61B864-7FB1-DD42-4B3D-11AAE799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3A-14A7-0A43-8EAA-4C9F02FDB94C}" type="datetimeFigureOut">
              <a:rPr lang="ru-RS" smtClean="0"/>
              <a:t>10/13/2025</a:t>
            </a:fld>
            <a:endParaRPr lang="ru-R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E01E4-9B7A-0903-1896-4F13BE72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0A7DF7-042E-98B1-1E43-F7BD13A7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CB8B-43C4-4B46-A188-513D11D17CEB}" type="slidenum">
              <a:rPr lang="ru-RS" smtClean="0"/>
              <a:t>‹#›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210777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DD6B7D-6F33-788F-C96B-CC5F6A6C0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3B7AD0-EC44-E8C0-224C-6CC0B5E5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6F397-6668-BBBE-83B6-D734245B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3A-14A7-0A43-8EAA-4C9F02FDB94C}" type="datetimeFigureOut">
              <a:rPr lang="ru-RS" smtClean="0"/>
              <a:t>10/13/2025</a:t>
            </a:fld>
            <a:endParaRPr lang="ru-R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B6F246-14E6-2CA1-0E0C-EA6DE372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015A8D-91F6-498D-48E0-658252AD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CB8B-43C4-4B46-A188-513D11D17CEB}" type="slidenum">
              <a:rPr lang="ru-RS" smtClean="0"/>
              <a:t>‹#›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147016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05319-8144-0C30-51C9-B74C3C98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2D9674-5EE5-C276-D14F-78CBABDEB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CC92C-E9A6-F1CD-BACC-6A10C351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3A-14A7-0A43-8EAA-4C9F02FDB94C}" type="datetimeFigureOut">
              <a:rPr lang="ru-RS" smtClean="0"/>
              <a:t>10/13/2025</a:t>
            </a:fld>
            <a:endParaRPr lang="ru-R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26925-8147-8EE7-A730-3DFDE568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F154A-9854-541C-E6FA-7795F08D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CB8B-43C4-4B46-A188-513D11D17CEB}" type="slidenum">
              <a:rPr lang="ru-RS" smtClean="0"/>
              <a:t>‹#›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56791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2B3D5-4611-A19F-7CCD-D4B1848C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478E7-74D4-50C2-4C7C-5A15D3084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880D5-17AD-57BA-0359-591347738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3A-14A7-0A43-8EAA-4C9F02FDB94C}" type="datetimeFigureOut">
              <a:rPr lang="ru-RS" smtClean="0"/>
              <a:t>10/13/2025</a:t>
            </a:fld>
            <a:endParaRPr lang="ru-R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009E5D-79E5-BE3A-A440-B177A24C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E75B8E-8781-C76A-2F8C-C89CC6DD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CB8B-43C4-4B46-A188-513D11D17CEB}" type="slidenum">
              <a:rPr lang="ru-RS" smtClean="0"/>
              <a:t>‹#›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79326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D275D-8B79-6C60-D06D-1BE29292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6C9B5-93E4-9DF2-FEA2-A67E6A040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DAF63C-5F80-8CED-7B11-251A85CDD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26000E-3AB3-FD6B-6B13-674CCDCB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3A-14A7-0A43-8EAA-4C9F02FDB94C}" type="datetimeFigureOut">
              <a:rPr lang="ru-RS" smtClean="0"/>
              <a:t>10/13/2025</a:t>
            </a:fld>
            <a:endParaRPr lang="ru-R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C7C6B8-C909-8384-3DBE-BC9F9B37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152617-50BC-2841-62E3-F6E182EE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CB8B-43C4-4B46-A188-513D11D17CEB}" type="slidenum">
              <a:rPr lang="ru-RS" smtClean="0"/>
              <a:t>‹#›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280180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78D60-4049-8C21-954E-873C878C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35CEC-2A2A-33E8-879C-A23F36D62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0DD6E2-3D89-E43A-F65F-22777ACE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4E3BE-D7C7-19BF-C125-2480664EA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5C735F-B828-0644-58E3-6DC97F6BC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01C3D7-A6FD-54FE-2328-E11245C0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3A-14A7-0A43-8EAA-4C9F02FDB94C}" type="datetimeFigureOut">
              <a:rPr lang="ru-RS" smtClean="0"/>
              <a:t>10/13/2025</a:t>
            </a:fld>
            <a:endParaRPr lang="ru-R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7C009A-18A4-4792-EDE1-4162B64C7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4C6892-4D4A-48A2-62CC-AE4DB27B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CB8B-43C4-4B46-A188-513D11D17CEB}" type="slidenum">
              <a:rPr lang="ru-RS" smtClean="0"/>
              <a:t>‹#›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37301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EB908-87EA-83D5-851F-E300C091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B769EF-EDF4-84AA-9B3C-3A571673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3A-14A7-0A43-8EAA-4C9F02FDB94C}" type="datetimeFigureOut">
              <a:rPr lang="ru-RS" smtClean="0"/>
              <a:t>10/13/2025</a:t>
            </a:fld>
            <a:endParaRPr lang="ru-R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5B859B-C46A-022F-B326-14F984E1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57DA3D-36BA-AEF7-FC8E-6B658E3C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CB8B-43C4-4B46-A188-513D11D17CEB}" type="slidenum">
              <a:rPr lang="ru-RS" smtClean="0"/>
              <a:t>‹#›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45444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A03B84-EB75-E4A8-5AD3-6C2948C5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3A-14A7-0A43-8EAA-4C9F02FDB94C}" type="datetimeFigureOut">
              <a:rPr lang="ru-RS" smtClean="0"/>
              <a:t>10/13/2025</a:t>
            </a:fld>
            <a:endParaRPr lang="ru-R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1E40D1-A5A0-0020-B52C-7674D9BC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17791B-8650-A428-3464-A4C7514D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CB8B-43C4-4B46-A188-513D11D17CEB}" type="slidenum">
              <a:rPr lang="ru-RS" smtClean="0"/>
              <a:t>‹#›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269135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2A6CA-A850-0D83-9022-830889B77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9959C1-3BDA-4BAC-DA00-86581A7A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43362C-4423-1C82-A903-D5B0DF26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06D589-00D8-77BB-37B5-EDD9E48D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3A-14A7-0A43-8EAA-4C9F02FDB94C}" type="datetimeFigureOut">
              <a:rPr lang="ru-RS" smtClean="0"/>
              <a:t>10/13/2025</a:t>
            </a:fld>
            <a:endParaRPr lang="ru-R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E450D-5831-0BDF-7532-72D8BAB2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C7A3C-3A7A-4F56-3D9D-1550857C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CB8B-43C4-4B46-A188-513D11D17CEB}" type="slidenum">
              <a:rPr lang="ru-RS" smtClean="0"/>
              <a:t>‹#›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373441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C8CDF-E4A5-B70C-D0FF-BB24337E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A08EF1-A5CA-7968-D35C-A08AD2C43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DD7DD1-151A-41BB-2083-EB481ED0C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3286-274A-A593-E959-24A1D5DE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3A-14A7-0A43-8EAA-4C9F02FDB94C}" type="datetimeFigureOut">
              <a:rPr lang="ru-RS" smtClean="0"/>
              <a:t>10/13/2025</a:t>
            </a:fld>
            <a:endParaRPr lang="ru-R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5A2D23-7A16-786A-A747-C42AA1C4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E82C05-1A75-31A4-B201-8A1560DA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DCB8B-43C4-4B46-A188-513D11D17CEB}" type="slidenum">
              <a:rPr lang="ru-RS" smtClean="0"/>
              <a:t>‹#›</a:t>
            </a:fld>
            <a:endParaRPr lang="ru-RS"/>
          </a:p>
        </p:txBody>
      </p:sp>
    </p:spTree>
    <p:extLst>
      <p:ext uri="{BB962C8B-B14F-4D97-AF65-F5344CB8AC3E}">
        <p14:creationId xmlns:p14="http://schemas.microsoft.com/office/powerpoint/2010/main" val="21967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904"/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6000" t="-13000" r="-15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5037D-6E47-ED68-46D6-78F7C957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1D54CB-614A-BA33-726A-05F3417E7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ru-R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5F6405-6028-2ADC-215D-A7E9639B8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Manrope" pitchFamily="2" charset="0"/>
              </a:defRPr>
            </a:lvl1pPr>
          </a:lstStyle>
          <a:p>
            <a:fld id="{475F8F3A-14A7-0A43-8EAA-4C9F02FDB94C}" type="datetimeFigureOut">
              <a:rPr lang="ru-RS" smtClean="0"/>
              <a:pPr/>
              <a:t>10/13/2025</a:t>
            </a:fld>
            <a:endParaRPr lang="ru-R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F793B-C314-EB0D-6684-40ADE77E9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Manrope" pitchFamily="2" charset="0"/>
              </a:defRPr>
            </a:lvl1pPr>
          </a:lstStyle>
          <a:p>
            <a:endParaRPr lang="ru-R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9A5E3-D93B-26B8-7988-A585A2BF2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Manrope" pitchFamily="2" charset="0"/>
              </a:defRPr>
            </a:lvl1pPr>
          </a:lstStyle>
          <a:p>
            <a:fld id="{4F3DCB8B-43C4-4B46-A188-513D11D17CEB}" type="slidenum">
              <a:rPr lang="ru-RS" smtClean="0"/>
              <a:pPr/>
              <a:t>‹#›</a:t>
            </a:fld>
            <a:endParaRPr lang="ru-RS" dirty="0"/>
          </a:p>
        </p:txBody>
      </p:sp>
    </p:spTree>
    <p:extLst>
      <p:ext uri="{BB962C8B-B14F-4D97-AF65-F5344CB8AC3E}">
        <p14:creationId xmlns:p14="http://schemas.microsoft.com/office/powerpoint/2010/main" val="202896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F9477FC-5483-6C1F-677C-2F1F0AC0C322}"/>
              </a:ext>
            </a:extLst>
          </p:cNvPr>
          <p:cNvSpPr txBox="1"/>
          <p:nvPr/>
        </p:nvSpPr>
        <p:spPr>
          <a:xfrm>
            <a:off x="5245209" y="908737"/>
            <a:ext cx="71798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A7C77"/>
                </a:solidFill>
                <a:latin typeface="Manrope Medium" pitchFamily="2" charset="0"/>
              </a:rPr>
              <a:t>ПРОГРАММНОЕ ОБЕСПЕЧЕНИЕ </a:t>
            </a:r>
          </a:p>
          <a:p>
            <a:r>
              <a:rPr lang="ru-RU" sz="2800" dirty="0">
                <a:solidFill>
                  <a:srgbClr val="0A7C77"/>
                </a:solidFill>
                <a:latin typeface="Manrope Medium" pitchFamily="2" charset="0"/>
              </a:rPr>
              <a:t>ООО «ЛСРМ» ДЛЯ СЦИНТИЛЛЯЦИОННЫХ СПЕКТРОМЕТРОВ</a:t>
            </a:r>
            <a:endParaRPr lang="ru-RU" sz="2800" spc="-1" dirty="0">
              <a:solidFill>
                <a:srgbClr val="0A7C77"/>
              </a:solidFill>
              <a:latin typeface="Manrope Medium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9C4627-EF34-5CBD-C7AF-EA4FF25020CA}"/>
              </a:ext>
            </a:extLst>
          </p:cNvPr>
          <p:cNvSpPr txBox="1"/>
          <p:nvPr/>
        </p:nvSpPr>
        <p:spPr>
          <a:xfrm>
            <a:off x="5245209" y="2988762"/>
            <a:ext cx="4845464" cy="110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17"/>
              </a:spcBef>
            </a:pPr>
            <a:r>
              <a:rPr lang="en" u="sng" spc="-1" dirty="0">
                <a:solidFill>
                  <a:srgbClr val="0A7C77"/>
                </a:solidFill>
                <a:latin typeface="Manrope Medium" pitchFamily="2" charset="0"/>
                <a:ea typeface="Microsoft YaHei"/>
              </a:rPr>
              <a:t>E.</a:t>
            </a:r>
            <a:r>
              <a:rPr lang="ru-RU" u="sng" spc="-1" dirty="0">
                <a:solidFill>
                  <a:srgbClr val="0A7C77"/>
                </a:solidFill>
                <a:latin typeface="Manrope Medium" pitchFamily="2" charset="0"/>
                <a:ea typeface="Microsoft YaHei"/>
              </a:rPr>
              <a:t>А. Ковальский</a:t>
            </a:r>
            <a:r>
              <a:rPr lang="ru-RU" spc="-1" dirty="0">
                <a:solidFill>
                  <a:srgbClr val="0A7C77"/>
                </a:solidFill>
                <a:latin typeface="Manrope Medium" pitchFamily="2" charset="0"/>
                <a:ea typeface="Microsoft YaHei"/>
              </a:rPr>
              <a:t>, М.Б. Кувыкина,          	 С.Л. Соловьева, А.А. </a:t>
            </a:r>
            <a:r>
              <a:rPr lang="ru-RU" spc="-1" dirty="0" err="1">
                <a:solidFill>
                  <a:srgbClr val="0A7C77"/>
                </a:solidFill>
                <a:latin typeface="Manrope Medium" pitchFamily="2" charset="0"/>
                <a:ea typeface="Microsoft YaHei"/>
              </a:rPr>
              <a:t>Трохан</a:t>
            </a:r>
            <a:r>
              <a:rPr lang="ru-RU" spc="-1" dirty="0">
                <a:solidFill>
                  <a:srgbClr val="0A7C77"/>
                </a:solidFill>
                <a:latin typeface="Manrope Medium" pitchFamily="2" charset="0"/>
                <a:ea typeface="Microsoft YaHei"/>
              </a:rPr>
              <a:t>, В.Н. Фесенко  </a:t>
            </a:r>
          </a:p>
          <a:p>
            <a:pPr>
              <a:spcBef>
                <a:spcPts val="1417"/>
              </a:spcBef>
            </a:pPr>
            <a:r>
              <a:rPr lang="ru-RU" spc="-1" dirty="0">
                <a:solidFill>
                  <a:srgbClr val="0A7C77"/>
                </a:solidFill>
                <a:latin typeface="Manrope Medium" pitchFamily="2" charset="0"/>
                <a:ea typeface="Microsoft YaHei"/>
              </a:rPr>
              <a:t>ООО «ЛСРМ», г. Зеленоград, Россия.</a:t>
            </a:r>
            <a:endParaRPr lang="ru-RU" spc="-1" dirty="0">
              <a:solidFill>
                <a:srgbClr val="0A7C77"/>
              </a:solidFill>
              <a:latin typeface="Manrope Medium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C1718D-43C7-0FFD-9AF9-370E072C8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461" y="1195185"/>
            <a:ext cx="3070909" cy="1242987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3A37D0D-B2D3-F577-8D1E-319F901C5B4D}"/>
              </a:ext>
            </a:extLst>
          </p:cNvPr>
          <p:cNvCxnSpPr>
            <a:cxnSpLocks/>
          </p:cNvCxnSpPr>
          <p:nvPr/>
        </p:nvCxnSpPr>
        <p:spPr>
          <a:xfrm>
            <a:off x="4499675" y="1195185"/>
            <a:ext cx="0" cy="1242987"/>
          </a:xfrm>
          <a:prstGeom prst="line">
            <a:avLst/>
          </a:prstGeom>
          <a:ln w="25400" cap="rnd">
            <a:solidFill>
              <a:srgbClr val="0A7C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1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904"/>
            <a:lum bright="7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6000" t="-13000" r="-15000" b="-7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3B2139-5D8B-C07C-5639-14D310612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9655E5-CCAF-3BE8-18E7-7FA3B9C2BCA9}"/>
              </a:ext>
            </a:extLst>
          </p:cNvPr>
          <p:cNvSpPr txBox="1"/>
          <p:nvPr/>
        </p:nvSpPr>
        <p:spPr>
          <a:xfrm>
            <a:off x="455139" y="526196"/>
            <a:ext cx="6830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ВЕРСИЯ </a:t>
            </a:r>
            <a:r>
              <a:rPr lang="en" sz="2400" dirty="0">
                <a:solidFill>
                  <a:srgbClr val="0A7C77"/>
                </a:solidFill>
                <a:latin typeface="Manrope" pitchFamily="2" charset="0"/>
              </a:rPr>
              <a:t>SPECTRALINE 2.0 </a:t>
            </a:r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ДЛЯ СЦИНТИЛЛЯЦИОННЫХ СПЕКТРОМЕТРОВ</a:t>
            </a:r>
            <a:endParaRPr lang="ru-RU" sz="2400" b="1" spc="-1" dirty="0">
              <a:solidFill>
                <a:srgbClr val="0A7C77"/>
              </a:solidFill>
              <a:latin typeface="Manrope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103E1A-5679-E6A0-8DBB-161CB8836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1203" y="417262"/>
            <a:ext cx="1295658" cy="524433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92E828B1-FE4C-1F34-1A60-34FF2D2220E2}"/>
              </a:ext>
            </a:extLst>
          </p:cNvPr>
          <p:cNvSpPr/>
          <p:nvPr/>
        </p:nvSpPr>
        <p:spPr>
          <a:xfrm>
            <a:off x="1044123" y="1470201"/>
            <a:ext cx="10103753" cy="614988"/>
          </a:xfrm>
          <a:prstGeom prst="roundRect">
            <a:avLst>
              <a:gd name="adj" fmla="val 50000"/>
            </a:avLst>
          </a:prstGeom>
          <a:solidFill>
            <a:srgbClr val="0A7C77"/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0DF30-9BEB-AA73-3872-0E9E0DC85463}"/>
              </a:ext>
            </a:extLst>
          </p:cNvPr>
          <p:cNvSpPr txBox="1"/>
          <p:nvPr/>
        </p:nvSpPr>
        <p:spPr>
          <a:xfrm>
            <a:off x="2361723" y="1593029"/>
            <a:ext cx="7468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Manrope Medium" pitchFamily="2" charset="0"/>
              </a:rPr>
              <a:t>Подкалибровка</a:t>
            </a:r>
            <a:r>
              <a:rPr lang="ru-RU" dirty="0">
                <a:solidFill>
                  <a:schemeClr val="bg1"/>
                </a:solidFill>
                <a:latin typeface="Manrope Medium" pitchFamily="2" charset="0"/>
              </a:rPr>
              <a:t> по энергии. Параметры.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547478-2C7E-4E36-55B3-E0744A8E4730}"/>
              </a:ext>
            </a:extLst>
          </p:cNvPr>
          <p:cNvSpPr txBox="1"/>
          <p:nvPr/>
        </p:nvSpPr>
        <p:spPr>
          <a:xfrm>
            <a:off x="11557720" y="6265025"/>
            <a:ext cx="634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2000" b="1" dirty="0">
                <a:solidFill>
                  <a:srgbClr val="00504A"/>
                </a:solidFill>
                <a:latin typeface="Manrope SemiBold" pitchFamily="2" charset="0"/>
              </a:rPr>
              <a:t>10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D8D46B-E561-714E-CE87-C9E9C6470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9927" y="2198197"/>
            <a:ext cx="3092141" cy="45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8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904"/>
            <a:lum bright="7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6000" t="-13000" r="-15000" b="-7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7B8155-DA09-4FEC-9980-3BFD81A1E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37110DD7-2837-A28A-6EFE-AB4CFB133434}"/>
              </a:ext>
            </a:extLst>
          </p:cNvPr>
          <p:cNvSpPr/>
          <p:nvPr/>
        </p:nvSpPr>
        <p:spPr>
          <a:xfrm>
            <a:off x="967923" y="2474487"/>
            <a:ext cx="4145097" cy="2298325"/>
          </a:xfrm>
          <a:prstGeom prst="roundRect">
            <a:avLst/>
          </a:prstGeom>
          <a:solidFill>
            <a:schemeClr val="bg1">
              <a:alpha val="57526"/>
            </a:schemeClr>
          </a:solidFill>
          <a:ln w="12700">
            <a:solidFill>
              <a:srgbClr val="0A7C77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S" dirty="0">
              <a:latin typeface="Manrope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5AB68-25B1-44F9-F7B5-C185A035E643}"/>
              </a:ext>
            </a:extLst>
          </p:cNvPr>
          <p:cNvSpPr txBox="1"/>
          <p:nvPr/>
        </p:nvSpPr>
        <p:spPr>
          <a:xfrm>
            <a:off x="455139" y="526196"/>
            <a:ext cx="6830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ВЕРСИЯ </a:t>
            </a:r>
            <a:r>
              <a:rPr lang="en" sz="2400" dirty="0">
                <a:solidFill>
                  <a:srgbClr val="0A7C77"/>
                </a:solidFill>
                <a:latin typeface="Manrope" pitchFamily="2" charset="0"/>
              </a:rPr>
              <a:t>SPECTRALINE 2.0 </a:t>
            </a:r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ДЛЯ СЦИНТИЛЛЯЦИОННЫХ СПЕКТРОМЕТРОВ</a:t>
            </a:r>
            <a:endParaRPr lang="ru-RU" sz="2400" b="1" spc="-1" dirty="0">
              <a:solidFill>
                <a:srgbClr val="0A7C77"/>
              </a:solidFill>
              <a:latin typeface="Manrope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D2D782-B1C7-08F5-BFFF-AC10240C5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1203" y="417262"/>
            <a:ext cx="1295658" cy="524433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3666CC3C-7909-46CC-CF7B-FE750E25340F}"/>
              </a:ext>
            </a:extLst>
          </p:cNvPr>
          <p:cNvSpPr/>
          <p:nvPr/>
        </p:nvSpPr>
        <p:spPr>
          <a:xfrm>
            <a:off x="1044123" y="1470201"/>
            <a:ext cx="10103753" cy="614988"/>
          </a:xfrm>
          <a:prstGeom prst="roundRect">
            <a:avLst>
              <a:gd name="adj" fmla="val 50000"/>
            </a:avLst>
          </a:prstGeom>
          <a:solidFill>
            <a:srgbClr val="0A7C77"/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ACAC8-8FED-58FB-B16C-A3319734F1F9}"/>
              </a:ext>
            </a:extLst>
          </p:cNvPr>
          <p:cNvSpPr txBox="1"/>
          <p:nvPr/>
        </p:nvSpPr>
        <p:spPr>
          <a:xfrm>
            <a:off x="2361723" y="1593029"/>
            <a:ext cx="7468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Manrope Medium" pitchFamily="2" charset="0"/>
              </a:rPr>
              <a:t>Подкалибровка</a:t>
            </a:r>
            <a:r>
              <a:rPr lang="ru-RU" dirty="0">
                <a:solidFill>
                  <a:schemeClr val="bg1"/>
                </a:solidFill>
                <a:latin typeface="Manrope Medium" pitchFamily="2" charset="0"/>
              </a:rPr>
              <a:t> по энергии. Результаты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43CDB-BB39-5368-F207-065F7ED304B8}"/>
              </a:ext>
            </a:extLst>
          </p:cNvPr>
          <p:cNvSpPr txBox="1"/>
          <p:nvPr/>
        </p:nvSpPr>
        <p:spPr>
          <a:xfrm>
            <a:off x="1354700" y="2838819"/>
            <a:ext cx="33715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A7C77"/>
                </a:solidFill>
                <a:latin typeface="Manrope" pitchFamily="2" charset="0"/>
              </a:rPr>
              <a:t>Выводится сообщение </a:t>
            </a:r>
          </a:p>
          <a:p>
            <a:r>
              <a:rPr lang="ru-RU" sz="1600" dirty="0">
                <a:solidFill>
                  <a:srgbClr val="0A7C77"/>
                </a:solidFill>
                <a:latin typeface="Manrope" pitchFamily="2" charset="0"/>
              </a:rPr>
              <a:t>о результатах.</a:t>
            </a:r>
          </a:p>
          <a:p>
            <a:r>
              <a:rPr lang="ru-RU" sz="1600" dirty="0">
                <a:solidFill>
                  <a:srgbClr val="0A7C77"/>
                </a:solidFill>
                <a:latin typeface="Manrope" pitchFamily="2" charset="0"/>
              </a:rPr>
              <a:t>Предлагается сохранить полученную калибровку в файл и установить ее в параметрах конфигурации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181A9-D158-9D8D-6617-F5A484B62C6A}"/>
              </a:ext>
            </a:extLst>
          </p:cNvPr>
          <p:cNvSpPr txBox="1"/>
          <p:nvPr/>
        </p:nvSpPr>
        <p:spPr>
          <a:xfrm>
            <a:off x="11557720" y="6265025"/>
            <a:ext cx="634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2000" b="1" dirty="0">
                <a:solidFill>
                  <a:srgbClr val="00504A"/>
                </a:solidFill>
                <a:latin typeface="Manrope SemiBold" pitchFamily="2" charset="0"/>
              </a:rPr>
              <a:t>11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47A7F1-EE94-4838-42D0-3C1368AB0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623" y="2229000"/>
            <a:ext cx="4457143" cy="24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97144A-286A-E7DA-50E0-552B184E9E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6923" y="4031834"/>
            <a:ext cx="4310797" cy="2466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415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904"/>
            <a:lum bright="7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6000" t="-13000" r="-15000" b="-7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F80054-8422-B6EB-7B09-34AEE2744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140C7E38-E802-08DE-F378-D8A118F03498}"/>
              </a:ext>
            </a:extLst>
          </p:cNvPr>
          <p:cNvSpPr/>
          <p:nvPr/>
        </p:nvSpPr>
        <p:spPr>
          <a:xfrm>
            <a:off x="982580" y="5076917"/>
            <a:ext cx="10190899" cy="865350"/>
          </a:xfrm>
          <a:prstGeom prst="roundRect">
            <a:avLst>
              <a:gd name="adj" fmla="val 50000"/>
            </a:avLst>
          </a:prstGeom>
          <a:solidFill>
            <a:schemeClr val="bg1">
              <a:alpha val="71000"/>
            </a:schemeClr>
          </a:solidFill>
          <a:ln w="9525">
            <a:solidFill>
              <a:srgbClr val="00504A"/>
            </a:solidFill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6F3AB-3DFB-7C27-E513-499FC7DA68B5}"/>
              </a:ext>
            </a:extLst>
          </p:cNvPr>
          <p:cNvSpPr txBox="1"/>
          <p:nvPr/>
        </p:nvSpPr>
        <p:spPr>
          <a:xfrm>
            <a:off x="455139" y="526196"/>
            <a:ext cx="6830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ВЕРСИЯ </a:t>
            </a:r>
            <a:r>
              <a:rPr lang="en" sz="2400" dirty="0">
                <a:solidFill>
                  <a:srgbClr val="0A7C77"/>
                </a:solidFill>
                <a:latin typeface="Manrope" pitchFamily="2" charset="0"/>
              </a:rPr>
              <a:t>SPECTRALINE 2.0 </a:t>
            </a:r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ДЛЯ СЦИНТИЛЛЯЦИОННЫХ СПЕКТРОМЕТРОВ</a:t>
            </a:r>
            <a:endParaRPr lang="ru-RU" sz="2400" b="1" spc="-1" dirty="0">
              <a:solidFill>
                <a:srgbClr val="0A7C77"/>
              </a:solidFill>
              <a:latin typeface="Manrope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030397-4C3C-B222-B4D1-0553EAB24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1203" y="417262"/>
            <a:ext cx="1295658" cy="524433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1708121-669C-77F5-6D80-4F0C747724C1}"/>
              </a:ext>
            </a:extLst>
          </p:cNvPr>
          <p:cNvSpPr/>
          <p:nvPr/>
        </p:nvSpPr>
        <p:spPr>
          <a:xfrm>
            <a:off x="956977" y="1470201"/>
            <a:ext cx="10190899" cy="614988"/>
          </a:xfrm>
          <a:prstGeom prst="roundRect">
            <a:avLst>
              <a:gd name="adj" fmla="val 50000"/>
            </a:avLst>
          </a:prstGeom>
          <a:solidFill>
            <a:srgbClr val="0A7C77"/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D3F3F5-FB3D-1F2B-7423-AE6BCC6CC8EF}"/>
              </a:ext>
            </a:extLst>
          </p:cNvPr>
          <p:cNvSpPr txBox="1"/>
          <p:nvPr/>
        </p:nvSpPr>
        <p:spPr>
          <a:xfrm>
            <a:off x="2361723" y="1593029"/>
            <a:ext cx="7468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anrope Medium" pitchFamily="2" charset="0"/>
              </a:rPr>
              <a:t>Работа с двухканальными спектрометрами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3F94E-F844-1574-EF85-F2BAB6A09B0B}"/>
              </a:ext>
            </a:extLst>
          </p:cNvPr>
          <p:cNvSpPr txBox="1"/>
          <p:nvPr/>
        </p:nvSpPr>
        <p:spPr>
          <a:xfrm>
            <a:off x="11557720" y="6265025"/>
            <a:ext cx="634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2000" b="1" dirty="0">
                <a:solidFill>
                  <a:srgbClr val="00504A"/>
                </a:solidFill>
                <a:latin typeface="Manrope SemiBold" pitchFamily="2" charset="0"/>
              </a:rPr>
              <a:t>12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CA260EB3-D4B1-6A91-7FE6-032B260A9DCE}"/>
              </a:ext>
            </a:extLst>
          </p:cNvPr>
          <p:cNvSpPr/>
          <p:nvPr/>
        </p:nvSpPr>
        <p:spPr>
          <a:xfrm>
            <a:off x="4399584" y="3217055"/>
            <a:ext cx="3331888" cy="865350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893013-DA59-3E08-BD34-54594F74D77B}"/>
              </a:ext>
            </a:extLst>
          </p:cNvPr>
          <p:cNvSpPr txBox="1"/>
          <p:nvPr/>
        </p:nvSpPr>
        <p:spPr>
          <a:xfrm>
            <a:off x="1157428" y="2410413"/>
            <a:ext cx="9702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ctr"/>
            <a:r>
              <a:rPr lang="ru-RU" sz="1600" b="1" dirty="0">
                <a:solidFill>
                  <a:srgbClr val="0A7C77"/>
                </a:solidFill>
                <a:latin typeface="Manrope" pitchFamily="2" charset="0"/>
              </a:rPr>
              <a:t>ПО позволяет производить совместные операции </a:t>
            </a:r>
          </a:p>
          <a:p>
            <a:pPr indent="360000" algn="ctr"/>
            <a:r>
              <a:rPr lang="ru-RU" sz="1600" b="1" dirty="0">
                <a:solidFill>
                  <a:srgbClr val="0A7C77"/>
                </a:solidFill>
                <a:latin typeface="Manrope" pitchFamily="2" charset="0"/>
              </a:rPr>
              <a:t>с бета- и гамма- трактами спектрометра: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ABED93-79F6-6FFC-3260-8F2D59D99E62}"/>
              </a:ext>
            </a:extLst>
          </p:cNvPr>
          <p:cNvSpPr txBox="1"/>
          <p:nvPr/>
        </p:nvSpPr>
        <p:spPr>
          <a:xfrm>
            <a:off x="1242903" y="5353133"/>
            <a:ext cx="97027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ctr"/>
            <a:r>
              <a:rPr lang="ru-RU" sz="1600" b="1" dirty="0">
                <a:solidFill>
                  <a:srgbClr val="0A7C77"/>
                </a:solidFill>
                <a:latin typeface="Manrope" pitchFamily="2" charset="0"/>
              </a:rPr>
              <a:t>Совместные операции реализованы с использованием связанных конфигураций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2F8C42-5B3E-C9C5-F123-A2F84A9200C4}"/>
              </a:ext>
            </a:extLst>
          </p:cNvPr>
          <p:cNvSpPr txBox="1"/>
          <p:nvPr/>
        </p:nvSpPr>
        <p:spPr>
          <a:xfrm>
            <a:off x="1040830" y="3360276"/>
            <a:ext cx="3215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A7C77"/>
                </a:solidFill>
                <a:latin typeface="Manrope" pitchFamily="2" charset="0"/>
              </a:rPr>
              <a:t>Одновременный запуск </a:t>
            </a:r>
          </a:p>
          <a:p>
            <a:pPr algn="ctr"/>
            <a:r>
              <a:rPr lang="ru-RU" sz="1600" dirty="0">
                <a:solidFill>
                  <a:srgbClr val="0A7C77"/>
                </a:solidFill>
                <a:latin typeface="Manrope" pitchFamily="2" charset="0"/>
              </a:rPr>
              <a:t>измерения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66AABB-E8F1-DD9F-4800-305ED069D293}"/>
              </a:ext>
            </a:extLst>
          </p:cNvPr>
          <p:cNvSpPr txBox="1"/>
          <p:nvPr/>
        </p:nvSpPr>
        <p:spPr>
          <a:xfrm>
            <a:off x="2563407" y="4176790"/>
            <a:ext cx="3445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A7C77"/>
                </a:solidFill>
                <a:latin typeface="Manrope" pitchFamily="2" charset="0"/>
              </a:rPr>
              <a:t>Общий контроль тракта (одновременный контроль фона и </a:t>
            </a:r>
            <a:r>
              <a:rPr lang="ru-RU" sz="1600" dirty="0" err="1">
                <a:solidFill>
                  <a:srgbClr val="0A7C77"/>
                </a:solidFill>
                <a:latin typeface="Manrope" pitchFamily="2" charset="0"/>
              </a:rPr>
              <a:t>подкалибровка</a:t>
            </a:r>
            <a:r>
              <a:rPr lang="ru-RU" sz="1600" dirty="0">
                <a:solidFill>
                  <a:srgbClr val="0A7C77"/>
                </a:solidFill>
                <a:latin typeface="Manrope" pitchFamily="2" charset="0"/>
              </a:rPr>
              <a:t> по энергии)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103E51F6-1E5F-BC0E-FF17-2776BBC879E2}"/>
              </a:ext>
            </a:extLst>
          </p:cNvPr>
          <p:cNvSpPr/>
          <p:nvPr/>
        </p:nvSpPr>
        <p:spPr>
          <a:xfrm>
            <a:off x="7816587" y="3202267"/>
            <a:ext cx="3331888" cy="865350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69333C32-2B81-2355-0361-8AB211082E31}"/>
              </a:ext>
            </a:extLst>
          </p:cNvPr>
          <p:cNvSpPr/>
          <p:nvPr/>
        </p:nvSpPr>
        <p:spPr>
          <a:xfrm>
            <a:off x="982581" y="3217055"/>
            <a:ext cx="3331888" cy="865350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D427A8BF-754A-BE8B-D79A-D943FE4C8097}"/>
              </a:ext>
            </a:extLst>
          </p:cNvPr>
          <p:cNvSpPr/>
          <p:nvPr/>
        </p:nvSpPr>
        <p:spPr>
          <a:xfrm>
            <a:off x="6065528" y="4157572"/>
            <a:ext cx="3331888" cy="865350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60448DCE-23DB-6CDB-9DDA-0F8C282FD8ED}"/>
              </a:ext>
            </a:extLst>
          </p:cNvPr>
          <p:cNvSpPr/>
          <p:nvPr/>
        </p:nvSpPr>
        <p:spPr>
          <a:xfrm>
            <a:off x="2620151" y="4156693"/>
            <a:ext cx="3331888" cy="865350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FCA599-C3B9-A67A-FCB3-2F67D64848CF}"/>
              </a:ext>
            </a:extLst>
          </p:cNvPr>
          <p:cNvSpPr txBox="1"/>
          <p:nvPr/>
        </p:nvSpPr>
        <p:spPr>
          <a:xfrm>
            <a:off x="4488303" y="3270913"/>
            <a:ext cx="32153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A7C77"/>
                </a:solidFill>
                <a:latin typeface="Manrope" pitchFamily="2" charset="0"/>
              </a:rPr>
              <a:t>Общие параметры измерения (режим набора, время экспозиции и т.п.)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E634B0-951D-36BD-622C-140131A6FCB0}"/>
              </a:ext>
            </a:extLst>
          </p:cNvPr>
          <p:cNvSpPr txBox="1"/>
          <p:nvPr/>
        </p:nvSpPr>
        <p:spPr>
          <a:xfrm>
            <a:off x="7682716" y="3295331"/>
            <a:ext cx="35996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A7C77"/>
                </a:solidFill>
                <a:latin typeface="Manrope" pitchFamily="2" charset="0"/>
              </a:rPr>
              <a:t>Общие свойства образца</a:t>
            </a:r>
          </a:p>
          <a:p>
            <a:pPr algn="ctr"/>
            <a:r>
              <a:rPr lang="ru-RU" sz="1600" dirty="0">
                <a:solidFill>
                  <a:srgbClr val="0A7C77"/>
                </a:solidFill>
                <a:latin typeface="Manrope" pitchFamily="2" charset="0"/>
              </a:rPr>
              <a:t> (имя, масса, объем, геометрия и т.п.)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DB9028-0CA2-3F19-E2C3-DD69F4EC31A5}"/>
              </a:ext>
            </a:extLst>
          </p:cNvPr>
          <p:cNvSpPr txBox="1"/>
          <p:nvPr/>
        </p:nvSpPr>
        <p:spPr>
          <a:xfrm>
            <a:off x="6123777" y="4296980"/>
            <a:ext cx="3215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A7C77"/>
                </a:solidFill>
                <a:latin typeface="Manrope" pitchFamily="2" charset="0"/>
              </a:rPr>
              <a:t>Совместный расчет активности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2DCC1ED2-1C26-55D3-D53F-F5D33352978B}"/>
              </a:ext>
            </a:extLst>
          </p:cNvPr>
          <p:cNvSpPr/>
          <p:nvPr/>
        </p:nvSpPr>
        <p:spPr>
          <a:xfrm>
            <a:off x="982579" y="2272336"/>
            <a:ext cx="10190899" cy="865350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2774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904"/>
            <a:lum bright="7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6000" t="-13000" r="-15000" b="-7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A67574-A6F9-B143-8809-AEEB4696E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AB904F19-0BD0-975D-01F3-7EBEA556BA06}"/>
              </a:ext>
            </a:extLst>
          </p:cNvPr>
          <p:cNvSpPr/>
          <p:nvPr/>
        </p:nvSpPr>
        <p:spPr>
          <a:xfrm>
            <a:off x="1000550" y="5107518"/>
            <a:ext cx="10190899" cy="865350"/>
          </a:xfrm>
          <a:prstGeom prst="roundRect">
            <a:avLst>
              <a:gd name="adj" fmla="val 50000"/>
            </a:avLst>
          </a:prstGeom>
          <a:solidFill>
            <a:schemeClr val="bg1">
              <a:alpha val="71000"/>
            </a:schemeClr>
          </a:solidFill>
          <a:ln w="28575">
            <a:solidFill>
              <a:srgbClr val="0A7C77"/>
            </a:solidFill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B1AAD-6A90-F6FE-5C35-F6CD84920A34}"/>
              </a:ext>
            </a:extLst>
          </p:cNvPr>
          <p:cNvSpPr txBox="1"/>
          <p:nvPr/>
        </p:nvSpPr>
        <p:spPr>
          <a:xfrm>
            <a:off x="455139" y="526196"/>
            <a:ext cx="6830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ВЕРСИЯ </a:t>
            </a:r>
            <a:r>
              <a:rPr lang="en" sz="2400" dirty="0">
                <a:solidFill>
                  <a:srgbClr val="0A7C77"/>
                </a:solidFill>
                <a:latin typeface="Manrope" pitchFamily="2" charset="0"/>
              </a:rPr>
              <a:t>SPECTRALINE 2.0 </a:t>
            </a:r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ДЛЯ СЦИНТИЛЛЯЦИОННЫХ СПЕКТРОМЕТРОВ</a:t>
            </a:r>
            <a:endParaRPr lang="ru-RU" sz="2400" b="1" spc="-1" dirty="0">
              <a:solidFill>
                <a:srgbClr val="0A7C77"/>
              </a:solidFill>
              <a:latin typeface="Manrope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CCDBC-AE60-E4EB-BB46-F58637521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1203" y="417262"/>
            <a:ext cx="1295658" cy="524433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1F604E85-2F14-9612-8CE5-C945364F0ECE}"/>
              </a:ext>
            </a:extLst>
          </p:cNvPr>
          <p:cNvSpPr/>
          <p:nvPr/>
        </p:nvSpPr>
        <p:spPr>
          <a:xfrm>
            <a:off x="956977" y="1470201"/>
            <a:ext cx="10190899" cy="614988"/>
          </a:xfrm>
          <a:prstGeom prst="roundRect">
            <a:avLst>
              <a:gd name="adj" fmla="val 50000"/>
            </a:avLst>
          </a:prstGeom>
          <a:solidFill>
            <a:srgbClr val="0A7C77"/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243567-5F75-3FF5-71BA-7DDD8C24CED6}"/>
              </a:ext>
            </a:extLst>
          </p:cNvPr>
          <p:cNvSpPr txBox="1"/>
          <p:nvPr/>
        </p:nvSpPr>
        <p:spPr>
          <a:xfrm>
            <a:off x="2361723" y="1593029"/>
            <a:ext cx="7468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anrope" pitchFamily="2" charset="0"/>
              </a:rPr>
              <a:t>Совместный расчет активности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9226E-63F9-14AD-5800-E33D53464613}"/>
              </a:ext>
            </a:extLst>
          </p:cNvPr>
          <p:cNvSpPr txBox="1"/>
          <p:nvPr/>
        </p:nvSpPr>
        <p:spPr>
          <a:xfrm>
            <a:off x="11557720" y="6265025"/>
            <a:ext cx="634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2000" b="1" dirty="0">
                <a:solidFill>
                  <a:srgbClr val="00504A"/>
                </a:solidFill>
                <a:latin typeface="Manrope SemiBold" pitchFamily="2" charset="0"/>
              </a:rPr>
              <a:t>13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783DA8-B50B-6436-C99E-8259DD8CE45B}"/>
              </a:ext>
            </a:extLst>
          </p:cNvPr>
          <p:cNvSpPr txBox="1"/>
          <p:nvPr/>
        </p:nvSpPr>
        <p:spPr>
          <a:xfrm>
            <a:off x="1201072" y="5240829"/>
            <a:ext cx="97027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ctr"/>
            <a:r>
              <a:rPr lang="ru-RU" sz="1400" b="1" dirty="0">
                <a:solidFill>
                  <a:srgbClr val="0A7C77"/>
                </a:solidFill>
                <a:latin typeface="Manrope" pitchFamily="2" charset="0"/>
              </a:rPr>
              <a:t>Позволяет снизить погрешность определения чистых бета-излучателей в пробах где есть </a:t>
            </a:r>
          </a:p>
          <a:p>
            <a:pPr indent="360000" algn="ctr"/>
            <a:r>
              <a:rPr lang="ru-RU" sz="1400" b="1" dirty="0">
                <a:solidFill>
                  <a:srgbClr val="0A7C77"/>
                </a:solidFill>
                <a:latin typeface="Manrope" pitchFamily="2" charset="0"/>
              </a:rPr>
              <a:t>гамма- и бета-активные радионуклиды. Например </a:t>
            </a:r>
            <a:r>
              <a:rPr lang="en" sz="1400" b="1" dirty="0">
                <a:solidFill>
                  <a:srgbClr val="0A7C77"/>
                </a:solidFill>
                <a:latin typeface="Manrope" pitchFamily="2" charset="0"/>
              </a:rPr>
              <a:t>Sr-90, Cs-134 </a:t>
            </a:r>
            <a:r>
              <a:rPr lang="ru-RU" sz="1400" b="1" dirty="0">
                <a:solidFill>
                  <a:srgbClr val="0A7C77"/>
                </a:solidFill>
                <a:latin typeface="Manrope" pitchFamily="2" charset="0"/>
              </a:rPr>
              <a:t>и </a:t>
            </a:r>
            <a:r>
              <a:rPr lang="en" sz="1400" b="1" dirty="0">
                <a:solidFill>
                  <a:srgbClr val="0A7C77"/>
                </a:solidFill>
                <a:latin typeface="Manrope" pitchFamily="2" charset="0"/>
              </a:rPr>
              <a:t>Cs-137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5A7905-AFE4-8152-7C95-9A051717C48C}"/>
              </a:ext>
            </a:extLst>
          </p:cNvPr>
          <p:cNvSpPr txBox="1"/>
          <p:nvPr/>
        </p:nvSpPr>
        <p:spPr>
          <a:xfrm>
            <a:off x="1201072" y="2410447"/>
            <a:ext cx="3075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A7C77"/>
                </a:solidFill>
                <a:latin typeface="Manrope" pitchFamily="2" charset="0"/>
              </a:rPr>
              <a:t>Производится шаблонным методом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B01DEC4F-4CC7-8A15-0D4D-CCD27A89A6C2}"/>
              </a:ext>
            </a:extLst>
          </p:cNvPr>
          <p:cNvSpPr/>
          <p:nvPr/>
        </p:nvSpPr>
        <p:spPr>
          <a:xfrm>
            <a:off x="455139" y="2393444"/>
            <a:ext cx="4536476" cy="865350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D6A45030-C0B9-A6B9-70C7-9808DBEFD510}"/>
              </a:ext>
            </a:extLst>
          </p:cNvPr>
          <p:cNvSpPr/>
          <p:nvPr/>
        </p:nvSpPr>
        <p:spPr>
          <a:xfrm>
            <a:off x="5460198" y="2392988"/>
            <a:ext cx="4536476" cy="865350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2852397-41C5-5FA0-797D-3ADDDADF5B4A}"/>
              </a:ext>
            </a:extLst>
          </p:cNvPr>
          <p:cNvSpPr/>
          <p:nvPr/>
        </p:nvSpPr>
        <p:spPr>
          <a:xfrm>
            <a:off x="2181941" y="3720934"/>
            <a:ext cx="4536476" cy="865350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5C910D85-ACAC-293D-5580-FB919C78CDF4}"/>
              </a:ext>
            </a:extLst>
          </p:cNvPr>
          <p:cNvSpPr/>
          <p:nvPr/>
        </p:nvSpPr>
        <p:spPr>
          <a:xfrm>
            <a:off x="7266747" y="3720934"/>
            <a:ext cx="4536476" cy="865350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F3EC402-917A-083C-7D0F-D9521A27749B}"/>
              </a:ext>
            </a:extLst>
          </p:cNvPr>
          <p:cNvCxnSpPr>
            <a:cxnSpLocks/>
            <a:stCxn id="4" idx="1"/>
            <a:endCxn id="28" idx="3"/>
          </p:cNvCxnSpPr>
          <p:nvPr/>
        </p:nvCxnSpPr>
        <p:spPr>
          <a:xfrm flipH="1">
            <a:off x="4991615" y="2825663"/>
            <a:ext cx="468583" cy="456"/>
          </a:xfrm>
          <a:prstGeom prst="line">
            <a:avLst/>
          </a:prstGeom>
          <a:ln w="12700">
            <a:solidFill>
              <a:srgbClr val="0A7C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7202CD-B24C-B8AC-2F0F-A82D39BEF6E7}"/>
              </a:ext>
            </a:extLst>
          </p:cNvPr>
          <p:cNvSpPr txBox="1"/>
          <p:nvPr/>
        </p:nvSpPr>
        <p:spPr>
          <a:xfrm>
            <a:off x="5539945" y="2441677"/>
            <a:ext cx="4439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A7C77"/>
                </a:solidFill>
                <a:latin typeface="Manrope" pitchFamily="2" charset="0"/>
              </a:rPr>
              <a:t>Активность образца сначала рассчитывается по гамма-каналу спектрометра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4E4926-C81C-52CB-C284-545B9E750F38}"/>
              </a:ext>
            </a:extLst>
          </p:cNvPr>
          <p:cNvSpPr txBox="1"/>
          <p:nvPr/>
        </p:nvSpPr>
        <p:spPr>
          <a:xfrm>
            <a:off x="2278692" y="3798562"/>
            <a:ext cx="4340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A7C77"/>
                </a:solidFill>
                <a:latin typeface="Manrope" pitchFamily="2" charset="0"/>
              </a:rPr>
              <a:t>Полученные значения используются как априорные в бета-канале спектрометра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44C37-D7F4-9978-623F-44B0ABC56511}"/>
              </a:ext>
            </a:extLst>
          </p:cNvPr>
          <p:cNvSpPr txBox="1"/>
          <p:nvPr/>
        </p:nvSpPr>
        <p:spPr>
          <a:xfrm>
            <a:off x="7167344" y="3767784"/>
            <a:ext cx="4439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A7C77"/>
                </a:solidFill>
                <a:latin typeface="Manrope" pitchFamily="2" charset="0"/>
              </a:rPr>
              <a:t>Результаты расчета активности по бета отображаются в окне информации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100A313-65B9-71D9-1662-E30923E8EAE3}"/>
              </a:ext>
            </a:extLst>
          </p:cNvPr>
          <p:cNvCxnSpPr>
            <a:cxnSpLocks/>
            <a:stCxn id="6" idx="1"/>
            <a:endCxn id="5" idx="3"/>
          </p:cNvCxnSpPr>
          <p:nvPr/>
        </p:nvCxnSpPr>
        <p:spPr>
          <a:xfrm flipH="1">
            <a:off x="6718417" y="4153609"/>
            <a:ext cx="548330" cy="0"/>
          </a:xfrm>
          <a:prstGeom prst="line">
            <a:avLst/>
          </a:prstGeom>
          <a:ln w="12700">
            <a:solidFill>
              <a:srgbClr val="0A7C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C07B81D-EC06-D8A0-D4F5-980D5B450BCF}"/>
              </a:ext>
            </a:extLst>
          </p:cNvPr>
          <p:cNvCxnSpPr>
            <a:cxnSpLocks/>
          </p:cNvCxnSpPr>
          <p:nvPr/>
        </p:nvCxnSpPr>
        <p:spPr>
          <a:xfrm flipH="1">
            <a:off x="11803223" y="4153609"/>
            <a:ext cx="548330" cy="0"/>
          </a:xfrm>
          <a:prstGeom prst="line">
            <a:avLst/>
          </a:prstGeom>
          <a:ln w="12700">
            <a:solidFill>
              <a:srgbClr val="0A7C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B336C52-EF45-3D8A-FF12-759C25DDB38F}"/>
              </a:ext>
            </a:extLst>
          </p:cNvPr>
          <p:cNvCxnSpPr>
            <a:cxnSpLocks/>
          </p:cNvCxnSpPr>
          <p:nvPr/>
        </p:nvCxnSpPr>
        <p:spPr>
          <a:xfrm flipH="1">
            <a:off x="-93191" y="2829495"/>
            <a:ext cx="548330" cy="0"/>
          </a:xfrm>
          <a:prstGeom prst="line">
            <a:avLst/>
          </a:prstGeom>
          <a:ln w="12700">
            <a:solidFill>
              <a:srgbClr val="0A7C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>
            <a:extLst>
              <a:ext uri="{FF2B5EF4-FFF2-40B4-BE49-F238E27FC236}">
                <a16:creationId xmlns:a16="http://schemas.microsoft.com/office/drawing/2014/main" id="{11934E23-C582-F922-2E39-B132511DD5F9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H="1">
            <a:off x="2181941" y="2825663"/>
            <a:ext cx="7814733" cy="1327946"/>
          </a:xfrm>
          <a:prstGeom prst="bentConnector5">
            <a:avLst>
              <a:gd name="adj1" fmla="val -2925"/>
              <a:gd name="adj2" fmla="val 50000"/>
              <a:gd name="adj3" fmla="val 102925"/>
            </a:avLst>
          </a:prstGeom>
          <a:ln>
            <a:solidFill>
              <a:srgbClr val="0A7C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53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6A9FE-12B8-7380-80A1-740AA4B3C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AFCDBE-928C-7BC5-3954-B1B318CCA0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7C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S" dirty="0">
              <a:latin typeface="Manrope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A34FE-5F02-73D0-04C1-567C95DE5F93}"/>
              </a:ext>
            </a:extLst>
          </p:cNvPr>
          <p:cNvSpPr txBox="1"/>
          <p:nvPr/>
        </p:nvSpPr>
        <p:spPr>
          <a:xfrm>
            <a:off x="455139" y="526196"/>
            <a:ext cx="6830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anrope" pitchFamily="2" charset="0"/>
              </a:rPr>
              <a:t>ВЗАИМОДЕЙСТВИЕ С ПРОИЗВОДИТЕЛЯМИ ОБОРУДОВАНИЯ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085608-C4F4-6950-232E-71451EA3D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1203" y="434643"/>
            <a:ext cx="1295658" cy="524433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46E5FA8-0D51-8529-54F4-B6811C6FFED7}"/>
              </a:ext>
            </a:extLst>
          </p:cNvPr>
          <p:cNvCxnSpPr>
            <a:cxnSpLocks/>
          </p:cNvCxnSpPr>
          <p:nvPr/>
        </p:nvCxnSpPr>
        <p:spPr>
          <a:xfrm>
            <a:off x="4163062" y="4551372"/>
            <a:ext cx="0" cy="860173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F9D277-E364-F8A7-D8D6-D9E481013D4B}"/>
              </a:ext>
            </a:extLst>
          </p:cNvPr>
          <p:cNvSpPr txBox="1"/>
          <p:nvPr/>
        </p:nvSpPr>
        <p:spPr>
          <a:xfrm>
            <a:off x="1061811" y="4002158"/>
            <a:ext cx="98535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anrope Medium" pitchFamily="2" charset="0"/>
              </a:rPr>
              <a:t>В настоящее время разработаны версии для спектрометров производства компаний: </a:t>
            </a:r>
            <a:endParaRPr lang="en-US" sz="16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pic>
        <p:nvPicPr>
          <p:cNvPr id="9" name="Рисунок 8" descr="Изображение выглядит как текст, Шрифт, логотип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9977655-D7A5-EB18-1555-0FB12C121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716" y="4417868"/>
            <a:ext cx="2737316" cy="987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Шрифт, Графика, логотип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1DC787F-66A0-119A-22E4-67CE85C6B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905" y="4486429"/>
            <a:ext cx="2737316" cy="97737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Шрифт, текст, График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C9E6162-5082-9F7D-371E-336554015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982" y="4707690"/>
            <a:ext cx="2737317" cy="756112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6833E24-5AE9-D45B-41AD-C6080069E530}"/>
              </a:ext>
            </a:extLst>
          </p:cNvPr>
          <p:cNvCxnSpPr>
            <a:cxnSpLocks/>
          </p:cNvCxnSpPr>
          <p:nvPr/>
        </p:nvCxnSpPr>
        <p:spPr>
          <a:xfrm>
            <a:off x="7749962" y="4551372"/>
            <a:ext cx="0" cy="860173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78BCB211-74E3-C900-3942-34B42E0D355B}"/>
              </a:ext>
            </a:extLst>
          </p:cNvPr>
          <p:cNvSpPr/>
          <p:nvPr/>
        </p:nvSpPr>
        <p:spPr>
          <a:xfrm>
            <a:off x="829406" y="1827716"/>
            <a:ext cx="10268690" cy="830997"/>
          </a:xfrm>
          <a:prstGeom prst="roundRect">
            <a:avLst>
              <a:gd name="adj" fmla="val 50000"/>
            </a:avLst>
          </a:prstGeom>
          <a:solidFill>
            <a:srgbClr val="00504A"/>
          </a:solidFill>
          <a:ln w="19050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AEACD0-8F48-2F1C-421E-A784B4636A64}"/>
              </a:ext>
            </a:extLst>
          </p:cNvPr>
          <p:cNvSpPr txBox="1"/>
          <p:nvPr/>
        </p:nvSpPr>
        <p:spPr>
          <a:xfrm>
            <a:off x="1042325" y="1935849"/>
            <a:ext cx="9398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D3FFF2"/>
                </a:solidFill>
                <a:latin typeface="Manrope" pitchFamily="2" charset="0"/>
              </a:rPr>
              <a:t>Версия для сцинтилляционных спектрометров предназначена для работы с устройством </a:t>
            </a:r>
            <a:r>
              <a:rPr lang="ru-RU" sz="1800" b="1" dirty="0">
                <a:solidFill>
                  <a:srgbClr val="D3FFF2"/>
                </a:solidFill>
                <a:latin typeface="Manrope" pitchFamily="2" charset="0"/>
              </a:rPr>
              <a:t>конкретного производителя</a:t>
            </a:r>
            <a:r>
              <a:rPr lang="ru-RU" sz="1800" dirty="0">
                <a:solidFill>
                  <a:srgbClr val="D3FFF2"/>
                </a:solidFill>
                <a:latin typeface="Manrope Medium" pitchFamily="2" charset="0"/>
              </a:rPr>
              <a:t>.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17A8253F-5765-26F7-428C-01F229BB5FDC}"/>
              </a:ext>
            </a:extLst>
          </p:cNvPr>
          <p:cNvSpPr/>
          <p:nvPr/>
        </p:nvSpPr>
        <p:spPr>
          <a:xfrm>
            <a:off x="829406" y="2826136"/>
            <a:ext cx="10268690" cy="830997"/>
          </a:xfrm>
          <a:prstGeom prst="roundRect">
            <a:avLst>
              <a:gd name="adj" fmla="val 50000"/>
            </a:avLst>
          </a:prstGeom>
          <a:solidFill>
            <a:srgbClr val="00504A"/>
          </a:solidFill>
          <a:ln w="19050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35BAF9-E491-93E6-5939-F10C06C4AC9A}"/>
              </a:ext>
            </a:extLst>
          </p:cNvPr>
          <p:cNvSpPr txBox="1"/>
          <p:nvPr/>
        </p:nvSpPr>
        <p:spPr>
          <a:xfrm>
            <a:off x="1042325" y="3041368"/>
            <a:ext cx="9398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D3FFF2"/>
                </a:solidFill>
                <a:latin typeface="Manrope" pitchFamily="2" charset="0"/>
              </a:rPr>
              <a:t>Поставляется пользователю производителем </a:t>
            </a:r>
            <a:r>
              <a:rPr lang="ru-RU" b="1" dirty="0">
                <a:solidFill>
                  <a:srgbClr val="D3FFF2"/>
                </a:solidFill>
                <a:latin typeface="Manrope" pitchFamily="2" charset="0"/>
              </a:rPr>
              <a:t>в комплекте со спектрометром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0B2BD702-8E72-6FD8-833D-1DEF9849DB5A}"/>
              </a:ext>
            </a:extLst>
          </p:cNvPr>
          <p:cNvSpPr/>
          <p:nvPr/>
        </p:nvSpPr>
        <p:spPr>
          <a:xfrm>
            <a:off x="829406" y="5657206"/>
            <a:ext cx="10190899" cy="830997"/>
          </a:xfrm>
          <a:prstGeom prst="roundRect">
            <a:avLst>
              <a:gd name="adj" fmla="val 50000"/>
            </a:avLst>
          </a:prstGeom>
          <a:solidFill>
            <a:srgbClr val="00504A"/>
          </a:solidFill>
          <a:ln w="9525"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287811-AEFE-B2FA-081C-CF471D2E16CD}"/>
              </a:ext>
            </a:extLst>
          </p:cNvPr>
          <p:cNvSpPr txBox="1"/>
          <p:nvPr/>
        </p:nvSpPr>
        <p:spPr>
          <a:xfrm>
            <a:off x="2140407" y="5886430"/>
            <a:ext cx="3955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3FFF2"/>
                </a:solidFill>
                <a:latin typeface="Manrope" pitchFamily="2" charset="0"/>
              </a:rPr>
              <a:t>ГОТОВЫ К СОТРУДНИЧЕСТВУ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C7C88F-3E19-D979-2155-3F8F90D972B7}"/>
              </a:ext>
            </a:extLst>
          </p:cNvPr>
          <p:cNvSpPr txBox="1"/>
          <p:nvPr/>
        </p:nvSpPr>
        <p:spPr>
          <a:xfrm>
            <a:off x="6560900" y="5700824"/>
            <a:ext cx="40875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D3FFF2"/>
                </a:solidFill>
                <a:latin typeface="Manrope" pitchFamily="2" charset="0"/>
              </a:rPr>
              <a:t>с другими производителями сцинтилляционных спектрометров </a:t>
            </a:r>
          </a:p>
          <a:p>
            <a:r>
              <a:rPr lang="ru-RU" sz="1400" dirty="0">
                <a:solidFill>
                  <a:srgbClr val="D3FFF2"/>
                </a:solidFill>
                <a:latin typeface="Manrope" pitchFamily="2" charset="0"/>
              </a:rPr>
              <a:t>для адаптации ПО под их устройства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18782C-E2EC-F189-09D6-1E7F47FE8C50}"/>
              </a:ext>
            </a:extLst>
          </p:cNvPr>
          <p:cNvSpPr txBox="1"/>
          <p:nvPr/>
        </p:nvSpPr>
        <p:spPr>
          <a:xfrm>
            <a:off x="11557720" y="6265025"/>
            <a:ext cx="634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2000" b="1" dirty="0">
                <a:solidFill>
                  <a:schemeClr val="bg1"/>
                </a:solidFill>
                <a:latin typeface="Manrope SemiBold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3805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AA8B0-CDF7-995A-7385-3CBC84D8D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4107F2-570C-9BC4-BFCC-9556161EF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462" y="1195184"/>
            <a:ext cx="3070910" cy="1242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CBF635-921B-80C6-D29D-1785362262B9}"/>
              </a:ext>
            </a:extLst>
          </p:cNvPr>
          <p:cNvSpPr txBox="1"/>
          <p:nvPr/>
        </p:nvSpPr>
        <p:spPr>
          <a:xfrm>
            <a:off x="5245209" y="1555068"/>
            <a:ext cx="649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spc="-1" dirty="0">
                <a:solidFill>
                  <a:srgbClr val="0A7C77"/>
                </a:solidFill>
                <a:latin typeface="Manrope SemiBold" pitchFamily="2" charset="0"/>
                <a:ea typeface="Microsoft YaHei"/>
              </a:rPr>
              <a:t>Спасибо за внимание!</a:t>
            </a:r>
            <a:endParaRPr lang="ru-RU" sz="2800" b="1" spc="-1" dirty="0">
              <a:solidFill>
                <a:srgbClr val="0A7C77"/>
              </a:solidFill>
              <a:latin typeface="Manrope SemiBold" pitchFamily="2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77802349-7460-D777-7E22-345AD17150DF}"/>
              </a:ext>
            </a:extLst>
          </p:cNvPr>
          <p:cNvCxnSpPr>
            <a:cxnSpLocks/>
          </p:cNvCxnSpPr>
          <p:nvPr/>
        </p:nvCxnSpPr>
        <p:spPr>
          <a:xfrm>
            <a:off x="4499675" y="1195185"/>
            <a:ext cx="0" cy="1242987"/>
          </a:xfrm>
          <a:prstGeom prst="line">
            <a:avLst/>
          </a:prstGeom>
          <a:ln w="25400" cap="rnd">
            <a:solidFill>
              <a:srgbClr val="0A7C7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5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904"/>
            <a:lum bright="7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6000" t="-13000" r="-15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265C93-5DF2-9091-2CC4-D42C00A97BD0}"/>
              </a:ext>
            </a:extLst>
          </p:cNvPr>
          <p:cNvSpPr txBox="1"/>
          <p:nvPr/>
        </p:nvSpPr>
        <p:spPr>
          <a:xfrm>
            <a:off x="455139" y="526196"/>
            <a:ext cx="6830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ПРИЧИНЫ ИСПОЛЬЗОВАНИЯ СЦИНТИЛЛЯЦИОННЫХ СПЕКТРОМЕТРОВ</a:t>
            </a:r>
            <a:endParaRPr lang="ru-RU" sz="2400" b="1" spc="-1" dirty="0">
              <a:solidFill>
                <a:srgbClr val="0A7C77"/>
              </a:solidFill>
              <a:latin typeface="Manrope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CBAD14-0BE9-2B9D-3492-DB6AF5797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1203" y="417262"/>
            <a:ext cx="1295658" cy="524433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76733BA-3AF8-D57A-585E-DB191556BFA5}"/>
              </a:ext>
            </a:extLst>
          </p:cNvPr>
          <p:cNvSpPr/>
          <p:nvPr/>
        </p:nvSpPr>
        <p:spPr>
          <a:xfrm>
            <a:off x="360076" y="1547220"/>
            <a:ext cx="6723840" cy="1213139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4140DC11-B82A-DFBE-8455-728E2BC2C7D9}"/>
              </a:ext>
            </a:extLst>
          </p:cNvPr>
          <p:cNvSpPr/>
          <p:nvPr/>
        </p:nvSpPr>
        <p:spPr>
          <a:xfrm>
            <a:off x="360076" y="2851359"/>
            <a:ext cx="6723840" cy="1213139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84021C18-2814-FEF3-596C-94A0529AE377}"/>
              </a:ext>
            </a:extLst>
          </p:cNvPr>
          <p:cNvSpPr/>
          <p:nvPr/>
        </p:nvSpPr>
        <p:spPr>
          <a:xfrm>
            <a:off x="360076" y="4209780"/>
            <a:ext cx="6723840" cy="1213139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1DEB1E71-80CD-CE2C-D28B-ED0EECDDADC4}"/>
              </a:ext>
            </a:extLst>
          </p:cNvPr>
          <p:cNvSpPr/>
          <p:nvPr/>
        </p:nvSpPr>
        <p:spPr>
          <a:xfrm>
            <a:off x="360076" y="5541060"/>
            <a:ext cx="6723840" cy="1213139"/>
          </a:xfrm>
          <a:prstGeom prst="roundRect">
            <a:avLst>
              <a:gd name="adj" fmla="val 50000"/>
            </a:avLst>
          </a:prstGeom>
          <a:solidFill>
            <a:schemeClr val="bg1">
              <a:alpha val="80000"/>
            </a:schemeClr>
          </a:solidFill>
          <a:ln w="9525">
            <a:solidFill>
              <a:srgbClr val="00504A"/>
            </a:solidFill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9F3E7-CC34-458D-F573-AC392F9FD459}"/>
              </a:ext>
            </a:extLst>
          </p:cNvPr>
          <p:cNvSpPr txBox="1"/>
          <p:nvPr/>
        </p:nvSpPr>
        <p:spPr>
          <a:xfrm>
            <a:off x="681553" y="1692124"/>
            <a:ext cx="6080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A7C77"/>
                </a:solidFill>
                <a:latin typeface="Manrope SemiBold" pitchFamily="2" charset="0"/>
              </a:rPr>
              <a:t>Низкая стоимость </a:t>
            </a:r>
            <a:r>
              <a:rPr lang="ru-RU" dirty="0">
                <a:solidFill>
                  <a:srgbClr val="0A7C77"/>
                </a:solidFill>
                <a:latin typeface="Manrope" pitchFamily="2" charset="0"/>
              </a:rPr>
              <a:t>спектрометров на базе сцинтилляционных детекторов </a:t>
            </a:r>
          </a:p>
          <a:p>
            <a:pPr algn="ctr"/>
            <a:r>
              <a:rPr lang="ru-RU" dirty="0">
                <a:solidFill>
                  <a:srgbClr val="0A7C77"/>
                </a:solidFill>
                <a:latin typeface="Manrope" pitchFamily="2" charset="0"/>
              </a:rPr>
              <a:t>по сравнению с другими вариантами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B1402-BC1C-EF58-F36D-57C6F719EB2A}"/>
              </a:ext>
            </a:extLst>
          </p:cNvPr>
          <p:cNvSpPr txBox="1"/>
          <p:nvPr/>
        </p:nvSpPr>
        <p:spPr>
          <a:xfrm>
            <a:off x="681553" y="3239008"/>
            <a:ext cx="6080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A7C77"/>
                </a:solidFill>
                <a:latin typeface="Manrope SemiBold" pitchFamily="2" charset="0"/>
              </a:rPr>
              <a:t>Широкий ассортимент </a:t>
            </a:r>
            <a:r>
              <a:rPr lang="ru-RU" sz="1800" dirty="0">
                <a:solidFill>
                  <a:srgbClr val="0A7C77"/>
                </a:solidFill>
                <a:latin typeface="Manrope" pitchFamily="2" charset="0"/>
              </a:rPr>
              <a:t>выпускаемых устройств</a:t>
            </a:r>
          </a:p>
          <a:p>
            <a:pPr algn="ctr"/>
            <a:r>
              <a:rPr lang="ru-RU" sz="1800" b="1" dirty="0">
                <a:solidFill>
                  <a:srgbClr val="0A7C77"/>
                </a:solidFill>
                <a:latin typeface="Manrope SemiBold" pitchFamily="2" charset="0"/>
              </a:rPr>
              <a:t> </a:t>
            </a:r>
            <a:endParaRPr lang="ru-RU" sz="1800" dirty="0">
              <a:solidFill>
                <a:srgbClr val="0A7C77"/>
              </a:solidFill>
              <a:latin typeface="Manrope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29891-ACA3-13E8-3209-A8038D655E20}"/>
              </a:ext>
            </a:extLst>
          </p:cNvPr>
          <p:cNvSpPr txBox="1"/>
          <p:nvPr/>
        </p:nvSpPr>
        <p:spPr>
          <a:xfrm>
            <a:off x="571773" y="5824463"/>
            <a:ext cx="6300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A7C77"/>
                </a:solidFill>
                <a:latin typeface="Manrope SemiBold" pitchFamily="2" charset="0"/>
              </a:rPr>
              <a:t>Удовлетворительные характеристики для стандартных задач</a:t>
            </a:r>
            <a:r>
              <a:rPr lang="ru-RU" sz="1800" dirty="0">
                <a:solidFill>
                  <a:srgbClr val="0A7C77"/>
                </a:solidFill>
                <a:latin typeface="Manrope" pitchFamily="2" charset="0"/>
              </a:rPr>
              <a:t> по измерению активности образцов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3F96CA-188F-E3A3-5EF7-7575179327D6}"/>
              </a:ext>
            </a:extLst>
          </p:cNvPr>
          <p:cNvSpPr txBox="1"/>
          <p:nvPr/>
        </p:nvSpPr>
        <p:spPr>
          <a:xfrm>
            <a:off x="750797" y="4214710"/>
            <a:ext cx="60808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A7C77"/>
                </a:solidFill>
                <a:latin typeface="Manrope" pitchFamily="2" charset="0"/>
              </a:rPr>
              <a:t>Отсутствие на рынке достаточного количества спектрометров на базе ППД. </a:t>
            </a:r>
          </a:p>
          <a:p>
            <a:pPr algn="ctr"/>
            <a:r>
              <a:rPr lang="ru-RU" sz="1800" b="1" dirty="0">
                <a:solidFill>
                  <a:srgbClr val="0A7C77"/>
                </a:solidFill>
                <a:latin typeface="Manrope SemiBold" pitchFamily="2" charset="0"/>
              </a:rPr>
              <a:t>Высокая стоимость и длительные сроки поставки </a:t>
            </a:r>
            <a:r>
              <a:rPr lang="ru-RU" sz="1800" dirty="0">
                <a:solidFill>
                  <a:srgbClr val="0A7C77"/>
                </a:solidFill>
                <a:latin typeface="Manrope" pitchFamily="2" charset="0"/>
              </a:rPr>
              <a:t>детекторов на основе ОЧГ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CB633D-DA3B-5EC2-A9D9-C3761BB06B7C}"/>
              </a:ext>
            </a:extLst>
          </p:cNvPr>
          <p:cNvSpPr txBox="1"/>
          <p:nvPr/>
        </p:nvSpPr>
        <p:spPr>
          <a:xfrm>
            <a:off x="11557720" y="6265025"/>
            <a:ext cx="634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2000" b="1" dirty="0">
                <a:solidFill>
                  <a:srgbClr val="00504A"/>
                </a:solidFill>
                <a:latin typeface="Manrope SemiBold" pitchFamily="2" charset="0"/>
              </a:rPr>
              <a:t>2</a:t>
            </a:r>
          </a:p>
        </p:txBody>
      </p:sp>
      <p:pic>
        <p:nvPicPr>
          <p:cNvPr id="19" name="Рисунок 18" descr="Изображение выглядит как мебель, компьютер, офисные принадлежности, Письменный сто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335339D-195C-4DA0-599A-970EA0E3F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2860" y="283985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9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9C172-18D1-78A6-81CB-278DB5BB5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62C33FDA-CAF4-8ED8-F0B3-5CE2822AB46F}"/>
              </a:ext>
            </a:extLst>
          </p:cNvPr>
          <p:cNvSpPr/>
          <p:nvPr/>
        </p:nvSpPr>
        <p:spPr>
          <a:xfrm>
            <a:off x="4319655" y="4758361"/>
            <a:ext cx="7320117" cy="716904"/>
          </a:xfrm>
          <a:prstGeom prst="roundRect">
            <a:avLst>
              <a:gd name="adj" fmla="val 50000"/>
            </a:avLst>
          </a:prstGeom>
          <a:solidFill>
            <a:srgbClr val="0A7C77"/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0514A3D2-5D32-7071-17B2-166CE8A4B8CE}"/>
              </a:ext>
            </a:extLst>
          </p:cNvPr>
          <p:cNvSpPr/>
          <p:nvPr/>
        </p:nvSpPr>
        <p:spPr>
          <a:xfrm>
            <a:off x="795741" y="4758355"/>
            <a:ext cx="4723270" cy="71690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9926679B-8F4A-1DDB-67A0-A8BD828273BC}"/>
              </a:ext>
            </a:extLst>
          </p:cNvPr>
          <p:cNvSpPr/>
          <p:nvPr/>
        </p:nvSpPr>
        <p:spPr>
          <a:xfrm>
            <a:off x="4319655" y="3864796"/>
            <a:ext cx="7320117" cy="716904"/>
          </a:xfrm>
          <a:prstGeom prst="roundRect">
            <a:avLst>
              <a:gd name="adj" fmla="val 50000"/>
            </a:avLst>
          </a:prstGeom>
          <a:solidFill>
            <a:srgbClr val="0A7C77"/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172DD292-BF2E-AEC5-17C6-9575C74A31C2}"/>
              </a:ext>
            </a:extLst>
          </p:cNvPr>
          <p:cNvSpPr/>
          <p:nvPr/>
        </p:nvSpPr>
        <p:spPr>
          <a:xfrm>
            <a:off x="795741" y="3864790"/>
            <a:ext cx="4723270" cy="71690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DEEB8225-7863-AA81-2F0C-107CB49D2D6D}"/>
              </a:ext>
            </a:extLst>
          </p:cNvPr>
          <p:cNvSpPr/>
          <p:nvPr/>
        </p:nvSpPr>
        <p:spPr>
          <a:xfrm>
            <a:off x="4319655" y="2981135"/>
            <a:ext cx="7320117" cy="716904"/>
          </a:xfrm>
          <a:prstGeom prst="roundRect">
            <a:avLst>
              <a:gd name="adj" fmla="val 50000"/>
            </a:avLst>
          </a:prstGeom>
          <a:solidFill>
            <a:srgbClr val="0A7C77"/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id="{577CCCDB-D194-D20C-566E-A32ABBCE16F7}"/>
              </a:ext>
            </a:extLst>
          </p:cNvPr>
          <p:cNvSpPr/>
          <p:nvPr/>
        </p:nvSpPr>
        <p:spPr>
          <a:xfrm>
            <a:off x="795741" y="2981129"/>
            <a:ext cx="4723270" cy="71690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5503F90D-F538-51E4-B4AC-5BD061008346}"/>
              </a:ext>
            </a:extLst>
          </p:cNvPr>
          <p:cNvSpPr/>
          <p:nvPr/>
        </p:nvSpPr>
        <p:spPr>
          <a:xfrm>
            <a:off x="4319655" y="2109352"/>
            <a:ext cx="7320117" cy="716904"/>
          </a:xfrm>
          <a:prstGeom prst="roundRect">
            <a:avLst>
              <a:gd name="adj" fmla="val 50000"/>
            </a:avLst>
          </a:prstGeom>
          <a:solidFill>
            <a:srgbClr val="0A7C77"/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6CB4BBFE-6017-8FD3-41DC-F2EE1963CB2E}"/>
              </a:ext>
            </a:extLst>
          </p:cNvPr>
          <p:cNvSpPr/>
          <p:nvPr/>
        </p:nvSpPr>
        <p:spPr>
          <a:xfrm>
            <a:off x="795741" y="2109346"/>
            <a:ext cx="4723270" cy="71690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93034-8DE8-B071-FC0D-1C2FB7F96F78}"/>
              </a:ext>
            </a:extLst>
          </p:cNvPr>
          <p:cNvSpPr txBox="1"/>
          <p:nvPr/>
        </p:nvSpPr>
        <p:spPr>
          <a:xfrm>
            <a:off x="5599444" y="2231401"/>
            <a:ext cx="604032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Возможность использования для измерения низкоактивных </a:t>
            </a:r>
          </a:p>
          <a:p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проб и контроля радиационной обстановки. </a:t>
            </a:r>
          </a:p>
          <a:p>
            <a:pPr rtl="0"/>
            <a:endParaRPr lang="ru-RU" sz="1400" dirty="0">
              <a:solidFill>
                <a:schemeClr val="bg1"/>
              </a:solidFill>
              <a:latin typeface="Manrope Medium" pitchFamily="2" charset="0"/>
            </a:endParaRPr>
          </a:p>
          <a:p>
            <a:br>
              <a:rPr lang="ru-RU" sz="1400" dirty="0">
                <a:solidFill>
                  <a:schemeClr val="bg1"/>
                </a:solidFill>
                <a:latin typeface="Manrope Medium" pitchFamily="2" charset="0"/>
              </a:rPr>
            </a:br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Необходимо использовать специальные методы обработки </a:t>
            </a:r>
          </a:p>
          <a:p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с учетом специфики спектров</a:t>
            </a:r>
          </a:p>
          <a:p>
            <a:pPr rtl="0"/>
            <a:endParaRPr lang="ru-RU" sz="1400" dirty="0">
              <a:solidFill>
                <a:schemeClr val="bg1"/>
              </a:solidFill>
              <a:latin typeface="Manrope Medium" pitchFamily="2" charset="0"/>
            </a:endParaRPr>
          </a:p>
          <a:p>
            <a:pPr rtl="0"/>
            <a:br>
              <a:rPr lang="ru-RU" sz="1400" dirty="0">
                <a:solidFill>
                  <a:schemeClr val="bg1"/>
                </a:solidFill>
                <a:latin typeface="Manrope Medium" pitchFamily="2" charset="0"/>
              </a:rPr>
            </a:br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Применение спектрометров в рутинных операциях </a:t>
            </a:r>
          </a:p>
          <a:p>
            <a:pPr rtl="0"/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по измерению проб</a:t>
            </a:r>
          </a:p>
          <a:p>
            <a:pPr rtl="0"/>
            <a:endParaRPr lang="ru-RU" sz="1400" dirty="0">
              <a:solidFill>
                <a:schemeClr val="bg1"/>
              </a:solidFill>
              <a:latin typeface="Manrope Medium" pitchFamily="2" charset="0"/>
            </a:endParaRPr>
          </a:p>
          <a:p>
            <a:pPr rtl="0"/>
            <a:br>
              <a:rPr lang="ru-RU" sz="1400" dirty="0">
                <a:solidFill>
                  <a:schemeClr val="bg1"/>
                </a:solidFill>
                <a:latin typeface="Manrope Medium" pitchFamily="2" charset="0"/>
              </a:rPr>
            </a:br>
            <a:r>
              <a:rPr lang="ru-RU" sz="1400" dirty="0">
                <a:solidFill>
                  <a:schemeClr val="bg1"/>
                </a:solidFill>
                <a:latin typeface="Manrope Medium" pitchFamily="2" charset="0"/>
              </a:rPr>
              <a:t>Возможная нестабильность характеристик спектрометрического тракта. Необходимость проведения периодического контроля.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E0DEED-F071-8E46-682A-57DDCDB2C622}"/>
              </a:ext>
            </a:extLst>
          </p:cNvPr>
          <p:cNvSpPr txBox="1"/>
          <p:nvPr/>
        </p:nvSpPr>
        <p:spPr>
          <a:xfrm>
            <a:off x="1031235" y="2290898"/>
            <a:ext cx="4527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504A"/>
                </a:solidFill>
                <a:latin typeface="Manrope SemiBold" pitchFamily="2" charset="0"/>
              </a:rPr>
              <a:t>Высокая эффективность регистрации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765C2A-94E0-05DA-5DDE-8EC1246FAAF2}"/>
              </a:ext>
            </a:extLst>
          </p:cNvPr>
          <p:cNvSpPr txBox="1"/>
          <p:nvPr/>
        </p:nvSpPr>
        <p:spPr>
          <a:xfrm>
            <a:off x="601279" y="3168709"/>
            <a:ext cx="4527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504A"/>
                </a:solidFill>
                <a:latin typeface="Manrope SemiBold" pitchFamily="2" charset="0"/>
              </a:rPr>
              <a:t>Низкая разрешающая способность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0AC98D-67DE-F41F-726C-8B4541881EB7}"/>
              </a:ext>
            </a:extLst>
          </p:cNvPr>
          <p:cNvSpPr txBox="1"/>
          <p:nvPr/>
        </p:nvSpPr>
        <p:spPr>
          <a:xfrm>
            <a:off x="1071451" y="4027699"/>
            <a:ext cx="4527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504A"/>
                </a:solidFill>
                <a:latin typeface="Manrope SemiBold" pitchFamily="2" charset="0"/>
              </a:rPr>
              <a:t>Широкое применение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4C4521-C82B-E411-6CE4-36A6FB1EE4EA}"/>
              </a:ext>
            </a:extLst>
          </p:cNvPr>
          <p:cNvSpPr txBox="1"/>
          <p:nvPr/>
        </p:nvSpPr>
        <p:spPr>
          <a:xfrm>
            <a:off x="1071451" y="4921264"/>
            <a:ext cx="4527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504A"/>
                </a:solidFill>
                <a:latin typeface="Manrope SemiBold" pitchFamily="2" charset="0"/>
              </a:rPr>
              <a:t>Нестабильность тракта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B953724-1324-347F-43CF-0DA70256C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1203" y="417262"/>
            <a:ext cx="1295658" cy="5244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E8CEE8-FEF4-E036-F25B-73D48E630876}"/>
              </a:ext>
            </a:extLst>
          </p:cNvPr>
          <p:cNvSpPr txBox="1"/>
          <p:nvPr/>
        </p:nvSpPr>
        <p:spPr>
          <a:xfrm>
            <a:off x="455139" y="526196"/>
            <a:ext cx="6830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ОСОБЕННОСТИ СПЕКТРОМЕТРОВ НА СЦИНТИЛЛЯЦИОННЫХ ДЕТЕКТОРАХ</a:t>
            </a:r>
            <a:endParaRPr lang="ru-RU" sz="2400" b="1" spc="-1" dirty="0">
              <a:solidFill>
                <a:srgbClr val="0A7C77"/>
              </a:solidFill>
              <a:latin typeface="Manrop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0DF62C-C89C-8F14-754B-CD226C4D6DAC}"/>
              </a:ext>
            </a:extLst>
          </p:cNvPr>
          <p:cNvSpPr txBox="1"/>
          <p:nvPr/>
        </p:nvSpPr>
        <p:spPr>
          <a:xfrm>
            <a:off x="11557720" y="6265025"/>
            <a:ext cx="634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000" b="1" dirty="0">
                <a:solidFill>
                  <a:srgbClr val="00504A"/>
                </a:solidFill>
                <a:latin typeface="Manrope SemiBold" pitchFamily="2" charset="0"/>
              </a:rPr>
              <a:t>3</a:t>
            </a:r>
            <a:endParaRPr lang="ru-RU" sz="2000" b="1" dirty="0">
              <a:solidFill>
                <a:srgbClr val="00504A"/>
              </a:solidFill>
              <a:latin typeface="Manrope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7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4AF09-DC43-E184-FC6E-871921C64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с двумя скругленными соседними углами 22">
            <a:extLst>
              <a:ext uri="{FF2B5EF4-FFF2-40B4-BE49-F238E27FC236}">
                <a16:creationId xmlns:a16="http://schemas.microsoft.com/office/drawing/2014/main" id="{1575C007-3C7A-E33D-137B-0F68AC85A8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651761"/>
            <a:ext cx="12192000" cy="4206240"/>
          </a:xfrm>
          <a:prstGeom prst="round2SameRect">
            <a:avLst/>
          </a:prstGeom>
          <a:solidFill>
            <a:srgbClr val="0A7C77"/>
          </a:solidFill>
          <a:ln>
            <a:noFill/>
          </a:ln>
          <a:effectLst>
            <a:outerShdw blurRad="251985" dist="309287" sx="93940" sy="9394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S" dirty="0">
              <a:latin typeface="Manrope" pitchFamily="2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FBFEF07-2013-FE73-C291-CB5BE6FC9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8402" y="4003906"/>
            <a:ext cx="12220402" cy="28853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3F4CCF-4A9A-ACB5-8B66-45130BC9B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1203" y="417262"/>
            <a:ext cx="1295658" cy="5244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C1E9D7F-DC49-37C1-86E6-F68065DA3DF8}"/>
              </a:ext>
            </a:extLst>
          </p:cNvPr>
          <p:cNvSpPr txBox="1"/>
          <p:nvPr/>
        </p:nvSpPr>
        <p:spPr>
          <a:xfrm>
            <a:off x="410196" y="3475290"/>
            <a:ext cx="3664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Кроссплатформенность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6A114F-63B7-6AB0-777B-A04931CCDFF9}"/>
              </a:ext>
            </a:extLst>
          </p:cNvPr>
          <p:cNvSpPr txBox="1"/>
          <p:nvPr/>
        </p:nvSpPr>
        <p:spPr>
          <a:xfrm>
            <a:off x="455139" y="526196"/>
            <a:ext cx="6830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ВЕРСИЯ </a:t>
            </a:r>
            <a:r>
              <a:rPr lang="en" sz="2400" dirty="0">
                <a:solidFill>
                  <a:srgbClr val="0A7C77"/>
                </a:solidFill>
                <a:latin typeface="Manrope" pitchFamily="2" charset="0"/>
              </a:rPr>
              <a:t>SPECTRALINE 2.0 </a:t>
            </a:r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ДЛЯ СЦИНТИЛЛЯЦИОННЫХ СПЕКТРОМЕТРОВ</a:t>
            </a:r>
            <a:endParaRPr lang="ru-RU" sz="2400" b="1" spc="-1" dirty="0">
              <a:solidFill>
                <a:srgbClr val="0A7C77"/>
              </a:solidFill>
              <a:latin typeface="Manrop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590CE-7BA8-9B67-E9B7-E4E5822B8C14}"/>
              </a:ext>
            </a:extLst>
          </p:cNvPr>
          <p:cNvSpPr txBox="1"/>
          <p:nvPr/>
        </p:nvSpPr>
        <p:spPr>
          <a:xfrm>
            <a:off x="4459837" y="1505294"/>
            <a:ext cx="4602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dirty="0">
                <a:latin typeface="Tektur" pitchFamily="2" charset="0"/>
              </a:rPr>
              <a:t>Spectra</a:t>
            </a:r>
            <a:r>
              <a:rPr lang="en-US" sz="4000" dirty="0">
                <a:latin typeface="Tektur" pitchFamily="2" charset="0"/>
              </a:rPr>
              <a:t>L</a:t>
            </a:r>
            <a:r>
              <a:rPr lang="en" sz="4000" dirty="0" err="1">
                <a:latin typeface="Tektur" pitchFamily="2" charset="0"/>
              </a:rPr>
              <a:t>ine</a:t>
            </a:r>
            <a:r>
              <a:rPr lang="en" sz="4000" dirty="0">
                <a:latin typeface="Tektur" pitchFamily="2" charset="0"/>
              </a:rPr>
              <a:t> 2.0</a:t>
            </a:r>
            <a:endParaRPr lang="ru-RU" sz="4000" b="1" spc="-1" dirty="0">
              <a:latin typeface="Tektu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8ACFD-9F32-E213-1199-39DD832E9368}"/>
              </a:ext>
            </a:extLst>
          </p:cNvPr>
          <p:cNvSpPr txBox="1"/>
          <p:nvPr/>
        </p:nvSpPr>
        <p:spPr>
          <a:xfrm>
            <a:off x="4558023" y="3375617"/>
            <a:ext cx="32306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Адаптация для сцинтилляционных спектрометров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33CF-D7AE-493B-E52E-A19BAC012814}"/>
              </a:ext>
            </a:extLst>
          </p:cNvPr>
          <p:cNvSpPr txBox="1"/>
          <p:nvPr/>
        </p:nvSpPr>
        <p:spPr>
          <a:xfrm>
            <a:off x="8433548" y="3265242"/>
            <a:ext cx="32306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Упрощенный пользовательский интерфейс. Предназначена для рутинных операций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A3CB5-99D5-3904-5EF6-EC26DD1AAC87}"/>
              </a:ext>
            </a:extLst>
          </p:cNvPr>
          <p:cNvSpPr txBox="1"/>
          <p:nvPr/>
        </p:nvSpPr>
        <p:spPr>
          <a:xfrm>
            <a:off x="627191" y="4616321"/>
            <a:ext cx="32306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Поддержка спектрометра конкретного производителя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5287C-E81C-CDFA-5DCB-A4D854E17035}"/>
              </a:ext>
            </a:extLst>
          </p:cNvPr>
          <p:cNvSpPr txBox="1"/>
          <p:nvPr/>
        </p:nvSpPr>
        <p:spPr>
          <a:xfrm>
            <a:off x="4480696" y="4559735"/>
            <a:ext cx="32306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Совместимость по форматам файлов и протоколов с базовыми версиями ПО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D145A-0767-EE5D-255B-96EFEB2648D5}"/>
              </a:ext>
            </a:extLst>
          </p:cNvPr>
          <p:cNvSpPr txBox="1"/>
          <p:nvPr/>
        </p:nvSpPr>
        <p:spPr>
          <a:xfrm>
            <a:off x="8433547" y="4508599"/>
            <a:ext cx="32306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Первичная настройка конфигурации выполняется производителем спектрометра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95E5D-F387-A3E2-929A-A64C9A0C884C}"/>
              </a:ext>
            </a:extLst>
          </p:cNvPr>
          <p:cNvSpPr txBox="1"/>
          <p:nvPr/>
        </p:nvSpPr>
        <p:spPr>
          <a:xfrm>
            <a:off x="4496888" y="5780782"/>
            <a:ext cx="32306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Поставляется в комплекте со спектрометрами производства «</a:t>
            </a:r>
            <a:r>
              <a:rPr lang="ru-RU" sz="1400" dirty="0" err="1">
                <a:solidFill>
                  <a:schemeClr val="bg1"/>
                </a:solidFill>
                <a:latin typeface="Manrope" pitchFamily="2" charset="0"/>
              </a:rPr>
              <a:t>Атомтех</a:t>
            </a:r>
            <a:r>
              <a:rPr lang="ru-RU" sz="1400" dirty="0">
                <a:solidFill>
                  <a:schemeClr val="bg1"/>
                </a:solidFill>
                <a:latin typeface="Manrope" pitchFamily="2" charset="0"/>
              </a:rPr>
              <a:t>», «НПЦ Аспект», «РАДЭК»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6C202F8-FA19-D4F0-07E6-19F8440F202D}"/>
              </a:ext>
            </a:extLst>
          </p:cNvPr>
          <p:cNvSpPr/>
          <p:nvPr/>
        </p:nvSpPr>
        <p:spPr>
          <a:xfrm>
            <a:off x="8149590" y="3067139"/>
            <a:ext cx="3664599" cy="1077218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D3FFF2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06F07E22-7738-F0AA-348E-5EB6C34F503E}"/>
              </a:ext>
            </a:extLst>
          </p:cNvPr>
          <p:cNvSpPr/>
          <p:nvPr/>
        </p:nvSpPr>
        <p:spPr>
          <a:xfrm>
            <a:off x="8149590" y="4339322"/>
            <a:ext cx="3664599" cy="1077218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D3FFF2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2C8E3D91-5DC7-02FF-24F8-412560BF5EA5}"/>
              </a:ext>
            </a:extLst>
          </p:cNvPr>
          <p:cNvSpPr/>
          <p:nvPr/>
        </p:nvSpPr>
        <p:spPr>
          <a:xfrm>
            <a:off x="4279893" y="5611505"/>
            <a:ext cx="3664599" cy="1077218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D3FFF2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AE32397E-1A2B-ED16-2772-5B3ED09439FC}"/>
              </a:ext>
            </a:extLst>
          </p:cNvPr>
          <p:cNvSpPr/>
          <p:nvPr/>
        </p:nvSpPr>
        <p:spPr>
          <a:xfrm>
            <a:off x="410196" y="3067139"/>
            <a:ext cx="3664599" cy="1077218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D3FFF2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68810729-BCD7-7E65-397E-1A6C869237E2}"/>
              </a:ext>
            </a:extLst>
          </p:cNvPr>
          <p:cNvSpPr/>
          <p:nvPr/>
        </p:nvSpPr>
        <p:spPr>
          <a:xfrm>
            <a:off x="410196" y="4339322"/>
            <a:ext cx="3664599" cy="1077218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D3FFF2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6698BF5B-7162-05CD-EC72-4ECF5FCA1BDD}"/>
              </a:ext>
            </a:extLst>
          </p:cNvPr>
          <p:cNvSpPr/>
          <p:nvPr/>
        </p:nvSpPr>
        <p:spPr>
          <a:xfrm>
            <a:off x="4279893" y="3067139"/>
            <a:ext cx="3664599" cy="1077218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D3FFF2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752957FD-CAAA-C5F2-57B9-DD04E971434E}"/>
              </a:ext>
            </a:extLst>
          </p:cNvPr>
          <p:cNvSpPr/>
          <p:nvPr/>
        </p:nvSpPr>
        <p:spPr>
          <a:xfrm>
            <a:off x="4279893" y="4339322"/>
            <a:ext cx="3664599" cy="1077218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D3FFF2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267753-2D44-D800-BEA0-BAC16DBBBC91}"/>
              </a:ext>
            </a:extLst>
          </p:cNvPr>
          <p:cNvSpPr txBox="1"/>
          <p:nvPr/>
        </p:nvSpPr>
        <p:spPr>
          <a:xfrm>
            <a:off x="11557720" y="6265025"/>
            <a:ext cx="634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000" b="1" dirty="0">
                <a:solidFill>
                  <a:schemeClr val="bg1"/>
                </a:solidFill>
                <a:latin typeface="Manrope SemiBold" pitchFamily="2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Manrope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5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904"/>
            <a:lum bright="7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6000" t="-13000" r="-15000" b="-7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C0298B-6427-364D-DD08-0659605AC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62BFAC-42E3-6E50-1BD2-F991B92A9BD2}"/>
              </a:ext>
            </a:extLst>
          </p:cNvPr>
          <p:cNvSpPr txBox="1"/>
          <p:nvPr/>
        </p:nvSpPr>
        <p:spPr>
          <a:xfrm>
            <a:off x="455139" y="526196"/>
            <a:ext cx="6830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ВЕРСИЯ </a:t>
            </a:r>
            <a:r>
              <a:rPr lang="en" sz="2400" dirty="0">
                <a:solidFill>
                  <a:srgbClr val="0A7C77"/>
                </a:solidFill>
                <a:latin typeface="Manrope" pitchFamily="2" charset="0"/>
              </a:rPr>
              <a:t>SPECTRALINE 2.0 </a:t>
            </a:r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ДЛЯ СЦИНТИЛЛЯЦИОННЫХ СПЕКТРОМЕТРОВ</a:t>
            </a:r>
            <a:endParaRPr lang="ru-RU" sz="2400" b="1" spc="-1" dirty="0">
              <a:solidFill>
                <a:srgbClr val="0A7C77"/>
              </a:solidFill>
              <a:latin typeface="Manrope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65ECDF-D94B-AB0B-1CA0-B9CED6449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1203" y="417262"/>
            <a:ext cx="1295658" cy="52443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лектроника, компьютер, мультимеди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BD79626-B33C-7B1D-03C7-21A7D7BE7C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11" y="762338"/>
            <a:ext cx="9728992" cy="66527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2FFE51-7DF8-25B6-6CFF-D2291824DE38}"/>
              </a:ext>
            </a:extLst>
          </p:cNvPr>
          <p:cNvSpPr txBox="1"/>
          <p:nvPr/>
        </p:nvSpPr>
        <p:spPr>
          <a:xfrm rot="16200000">
            <a:off x="-482892" y="3395991"/>
            <a:ext cx="3324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 err="1">
                <a:latin typeface="Tektur" pitchFamily="2" charset="0"/>
              </a:rPr>
              <a:t>SpectraLine</a:t>
            </a:r>
            <a:r>
              <a:rPr lang="en" sz="2800" dirty="0">
                <a:latin typeface="Tektur" pitchFamily="2" charset="0"/>
              </a:rPr>
              <a:t> 2.0</a:t>
            </a:r>
            <a:endParaRPr lang="ru-RU" sz="2800" b="1" spc="-1" dirty="0">
              <a:latin typeface="Tektur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D2363-7804-8815-519F-2B5D8CF95475}"/>
              </a:ext>
            </a:extLst>
          </p:cNvPr>
          <p:cNvSpPr txBox="1"/>
          <p:nvPr/>
        </p:nvSpPr>
        <p:spPr>
          <a:xfrm>
            <a:off x="11557720" y="6265025"/>
            <a:ext cx="634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000" b="1" dirty="0">
                <a:solidFill>
                  <a:srgbClr val="00504A"/>
                </a:solidFill>
                <a:latin typeface="Manrope SemiBold" pitchFamily="2" charset="0"/>
              </a:rPr>
              <a:t>5</a:t>
            </a:r>
            <a:endParaRPr lang="ru-RU" sz="2000" b="1" dirty="0">
              <a:solidFill>
                <a:srgbClr val="00504A"/>
              </a:solidFill>
              <a:latin typeface="Manrope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7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904"/>
            <a:lum bright="7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6000" t="-13000" r="-15000" b="-7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287AC7-D649-2A08-90E9-850691D9E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63C262-930E-58CE-0CBA-0249BF992FF1}"/>
              </a:ext>
            </a:extLst>
          </p:cNvPr>
          <p:cNvSpPr txBox="1"/>
          <p:nvPr/>
        </p:nvSpPr>
        <p:spPr>
          <a:xfrm>
            <a:off x="455139" y="526196"/>
            <a:ext cx="6830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ВЕРСИЯ </a:t>
            </a:r>
            <a:r>
              <a:rPr lang="en" sz="2400" dirty="0">
                <a:solidFill>
                  <a:srgbClr val="0A7C77"/>
                </a:solidFill>
                <a:latin typeface="Manrope" pitchFamily="2" charset="0"/>
              </a:rPr>
              <a:t>SPECTRALINE 2.0 </a:t>
            </a:r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ДЛЯ СЦИНТИЛЛЯЦИОННЫХ СПЕКТРОМЕТРОВ</a:t>
            </a:r>
            <a:endParaRPr lang="ru-RU" sz="2400" b="1" spc="-1" dirty="0">
              <a:solidFill>
                <a:srgbClr val="0A7C77"/>
              </a:solidFill>
              <a:latin typeface="Manrope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F99D66-1967-7AD7-9608-B3432C323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1203" y="417262"/>
            <a:ext cx="1295658" cy="524433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81594ABD-7DB9-E943-A7BA-7B5D9FB32449}"/>
              </a:ext>
            </a:extLst>
          </p:cNvPr>
          <p:cNvSpPr/>
          <p:nvPr/>
        </p:nvSpPr>
        <p:spPr>
          <a:xfrm>
            <a:off x="1086217" y="2121711"/>
            <a:ext cx="10103753" cy="614988"/>
          </a:xfrm>
          <a:prstGeom prst="roundRect">
            <a:avLst>
              <a:gd name="adj" fmla="val 50000"/>
            </a:avLst>
          </a:prstGeom>
          <a:solidFill>
            <a:srgbClr val="0A7C77"/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EC188-82D3-98C0-D417-56C701854F46}"/>
              </a:ext>
            </a:extLst>
          </p:cNvPr>
          <p:cNvSpPr txBox="1"/>
          <p:nvPr/>
        </p:nvSpPr>
        <p:spPr>
          <a:xfrm>
            <a:off x="2361724" y="2244997"/>
            <a:ext cx="7468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anrope Medium" pitchFamily="2" charset="0"/>
              </a:rPr>
              <a:t>Основные функциональные особенности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61E9F-25B1-DFF8-D79C-ED6AD8AD3040}"/>
              </a:ext>
            </a:extLst>
          </p:cNvPr>
          <p:cNvSpPr txBox="1"/>
          <p:nvPr/>
        </p:nvSpPr>
        <p:spPr>
          <a:xfrm>
            <a:off x="1638667" y="3492113"/>
            <a:ext cx="466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504A"/>
                </a:solidFill>
                <a:latin typeface="Manrope Medium" pitchFamily="2" charset="0"/>
              </a:rPr>
              <a:t>Контроль спектрометрического тракта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874086C-FD1A-DA3F-3A8C-01F7D40B5166}"/>
              </a:ext>
            </a:extLst>
          </p:cNvPr>
          <p:cNvSpPr/>
          <p:nvPr/>
        </p:nvSpPr>
        <p:spPr>
          <a:xfrm>
            <a:off x="1086217" y="3388613"/>
            <a:ext cx="5771784" cy="614988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7FAC52F1-C2DC-595E-1067-A69F9631654F}"/>
              </a:ext>
            </a:extLst>
          </p:cNvPr>
          <p:cNvSpPr/>
          <p:nvPr/>
        </p:nvSpPr>
        <p:spPr>
          <a:xfrm>
            <a:off x="1086217" y="4654599"/>
            <a:ext cx="10103754" cy="614988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A8BFB5D8-EDB9-762C-5F4F-C61600F27ACE}"/>
              </a:ext>
            </a:extLst>
          </p:cNvPr>
          <p:cNvSpPr/>
          <p:nvPr/>
        </p:nvSpPr>
        <p:spPr>
          <a:xfrm>
            <a:off x="7086601" y="2973115"/>
            <a:ext cx="4103369" cy="614988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AB43D8D8-771C-2E05-F78D-334CF114884E}"/>
              </a:ext>
            </a:extLst>
          </p:cNvPr>
          <p:cNvSpPr/>
          <p:nvPr/>
        </p:nvSpPr>
        <p:spPr>
          <a:xfrm>
            <a:off x="7086601" y="3816763"/>
            <a:ext cx="4103369" cy="614988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15CE6C-6B21-BC64-A7DB-57D000C870DE}"/>
              </a:ext>
            </a:extLst>
          </p:cNvPr>
          <p:cNvSpPr txBox="1"/>
          <p:nvPr/>
        </p:nvSpPr>
        <p:spPr>
          <a:xfrm>
            <a:off x="7498081" y="3095943"/>
            <a:ext cx="2820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ru-RU" sz="1800" dirty="0">
                <a:solidFill>
                  <a:srgbClr val="00504A"/>
                </a:solidFill>
                <a:latin typeface="Manrope Medium" pitchFamily="2" charset="0"/>
              </a:rPr>
              <a:t>Контроль фона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C880E-35D1-1D51-1379-58316AFD5872}"/>
              </a:ext>
            </a:extLst>
          </p:cNvPr>
          <p:cNvSpPr txBox="1"/>
          <p:nvPr/>
        </p:nvSpPr>
        <p:spPr>
          <a:xfrm>
            <a:off x="6921256" y="3939591"/>
            <a:ext cx="3974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ru-RU" sz="1800" dirty="0" err="1">
                <a:solidFill>
                  <a:srgbClr val="00504A"/>
                </a:solidFill>
                <a:latin typeface="Manrope Medium" pitchFamily="2" charset="0"/>
              </a:rPr>
              <a:t>Подкалибровка</a:t>
            </a:r>
            <a:r>
              <a:rPr lang="ru-RU" sz="1800" dirty="0">
                <a:solidFill>
                  <a:srgbClr val="00504A"/>
                </a:solidFill>
                <a:latin typeface="Manrope Medium" pitchFamily="2" charset="0"/>
              </a:rPr>
              <a:t> по энергии</a:t>
            </a:r>
            <a:endParaRPr lang="ru-RU" sz="2400" dirty="0">
              <a:solidFill>
                <a:srgbClr val="00504A"/>
              </a:solidFill>
              <a:latin typeface="Manrope Medium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8865FF-8112-0421-9906-CE027A002B47}"/>
              </a:ext>
            </a:extLst>
          </p:cNvPr>
          <p:cNvSpPr txBox="1"/>
          <p:nvPr/>
        </p:nvSpPr>
        <p:spPr>
          <a:xfrm>
            <a:off x="1513046" y="4654599"/>
            <a:ext cx="9382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504A"/>
                </a:solidFill>
                <a:latin typeface="Manrope Medium" pitchFamily="2" charset="0"/>
              </a:rPr>
              <a:t>Совместная работа бета- гамма- трактов для спектрометров</a:t>
            </a:r>
            <a:r>
              <a:rPr lang="ru-RU" dirty="0">
                <a:solidFill>
                  <a:srgbClr val="00504A"/>
                </a:solidFill>
                <a:latin typeface="Manrope Medium" pitchFamily="2" charset="0"/>
              </a:rPr>
              <a:t>,</a:t>
            </a:r>
          </a:p>
          <a:p>
            <a:pPr algn="ctr"/>
            <a:r>
              <a:rPr lang="ru-RU" sz="1800" dirty="0">
                <a:solidFill>
                  <a:srgbClr val="00504A"/>
                </a:solidFill>
                <a:latin typeface="Manrope Medium" pitchFamily="2" charset="0"/>
              </a:rPr>
              <a:t> поддерживающих одновременное измерение (производство «</a:t>
            </a:r>
            <a:r>
              <a:rPr lang="ru-RU" sz="1800" dirty="0" err="1">
                <a:solidFill>
                  <a:srgbClr val="00504A"/>
                </a:solidFill>
                <a:latin typeface="Manrope Medium" pitchFamily="2" charset="0"/>
              </a:rPr>
              <a:t>Атомтех</a:t>
            </a:r>
            <a:r>
              <a:rPr lang="ru-RU" sz="1800" dirty="0">
                <a:solidFill>
                  <a:srgbClr val="00504A"/>
                </a:solidFill>
                <a:latin typeface="Manrope Medium" pitchFamily="2" charset="0"/>
              </a:rPr>
              <a:t>») 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ED17A38-6C0F-C0E7-53DD-C8AB9C4A7577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6858001" y="3280609"/>
            <a:ext cx="228600" cy="415498"/>
          </a:xfrm>
          <a:prstGeom prst="line">
            <a:avLst/>
          </a:prstGeom>
          <a:ln w="12700">
            <a:solidFill>
              <a:srgbClr val="0A7C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1474D19-8B7E-3554-E4FB-98B56CFAEE00}"/>
              </a:ext>
            </a:extLst>
          </p:cNvPr>
          <p:cNvCxnSpPr>
            <a:cxnSpLocks/>
          </p:cNvCxnSpPr>
          <p:nvPr/>
        </p:nvCxnSpPr>
        <p:spPr>
          <a:xfrm flipH="1" flipV="1">
            <a:off x="6858001" y="3683855"/>
            <a:ext cx="228600" cy="450705"/>
          </a:xfrm>
          <a:prstGeom prst="line">
            <a:avLst/>
          </a:prstGeom>
          <a:ln w="12700">
            <a:solidFill>
              <a:srgbClr val="0A7C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C1DDE4-4F37-2E28-4D1A-938092E37FBD}"/>
              </a:ext>
            </a:extLst>
          </p:cNvPr>
          <p:cNvSpPr txBox="1"/>
          <p:nvPr/>
        </p:nvSpPr>
        <p:spPr>
          <a:xfrm>
            <a:off x="11557720" y="6265025"/>
            <a:ext cx="634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000" b="1" dirty="0">
                <a:solidFill>
                  <a:srgbClr val="00504A"/>
                </a:solidFill>
                <a:latin typeface="Manrope SemiBold" pitchFamily="2" charset="0"/>
              </a:rPr>
              <a:t>6</a:t>
            </a:r>
            <a:endParaRPr lang="ru-RU" sz="2000" b="1" dirty="0">
              <a:solidFill>
                <a:srgbClr val="00504A"/>
              </a:solidFill>
              <a:latin typeface="Manrope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4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904"/>
            <a:lum bright="7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6000" t="-13000" r="-15000" b="-7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981668-01C7-1053-1A72-C9F38F9F8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095D87EA-7033-37A7-3A41-EFFF14AEF98B}"/>
              </a:ext>
            </a:extLst>
          </p:cNvPr>
          <p:cNvSpPr/>
          <p:nvPr/>
        </p:nvSpPr>
        <p:spPr>
          <a:xfrm>
            <a:off x="1044123" y="2474486"/>
            <a:ext cx="4145097" cy="3242861"/>
          </a:xfrm>
          <a:prstGeom prst="roundRect">
            <a:avLst/>
          </a:prstGeom>
          <a:noFill/>
          <a:ln w="12700">
            <a:solidFill>
              <a:srgbClr val="0A7C77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S" dirty="0">
              <a:latin typeface="Manrope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7A4E1-29AD-ECE6-D62F-40AC510FC934}"/>
              </a:ext>
            </a:extLst>
          </p:cNvPr>
          <p:cNvSpPr txBox="1"/>
          <p:nvPr/>
        </p:nvSpPr>
        <p:spPr>
          <a:xfrm>
            <a:off x="455139" y="526196"/>
            <a:ext cx="6830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ВЕРСИЯ </a:t>
            </a:r>
            <a:r>
              <a:rPr lang="en" sz="2400" dirty="0">
                <a:solidFill>
                  <a:srgbClr val="0A7C77"/>
                </a:solidFill>
                <a:latin typeface="Manrope" pitchFamily="2" charset="0"/>
              </a:rPr>
              <a:t>SPECTRALINE 2.0 </a:t>
            </a:r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ДЛЯ СЦИНТИЛЛЯЦИОННЫХ СПЕКТРОМЕТРОВ</a:t>
            </a:r>
            <a:endParaRPr lang="ru-RU" sz="2400" b="1" spc="-1" dirty="0">
              <a:solidFill>
                <a:srgbClr val="0A7C77"/>
              </a:solidFill>
              <a:latin typeface="Manrope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CA8A5D-311C-7954-8291-51BFF0A7D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1203" y="417262"/>
            <a:ext cx="1295658" cy="524433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522F4D09-024D-4148-F375-54278A3C8375}"/>
              </a:ext>
            </a:extLst>
          </p:cNvPr>
          <p:cNvSpPr/>
          <p:nvPr/>
        </p:nvSpPr>
        <p:spPr>
          <a:xfrm>
            <a:off x="1044123" y="1470201"/>
            <a:ext cx="10103753" cy="614988"/>
          </a:xfrm>
          <a:prstGeom prst="roundRect">
            <a:avLst>
              <a:gd name="adj" fmla="val 50000"/>
            </a:avLst>
          </a:prstGeom>
          <a:solidFill>
            <a:srgbClr val="0A7C77"/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71E683-6C21-3060-4708-6CA1C62572D1}"/>
              </a:ext>
            </a:extLst>
          </p:cNvPr>
          <p:cNvSpPr txBox="1"/>
          <p:nvPr/>
        </p:nvSpPr>
        <p:spPr>
          <a:xfrm>
            <a:off x="2361723" y="1593029"/>
            <a:ext cx="7468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anrope Medium" pitchFamily="2" charset="0"/>
              </a:rPr>
              <a:t>Контроль фона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D1593F-04A3-DF7B-F540-0FC4BC8020CD}"/>
              </a:ext>
            </a:extLst>
          </p:cNvPr>
          <p:cNvSpPr txBox="1"/>
          <p:nvPr/>
        </p:nvSpPr>
        <p:spPr>
          <a:xfrm>
            <a:off x="1198427" y="3064864"/>
            <a:ext cx="383648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504A"/>
                </a:solidFill>
                <a:latin typeface="Manrope Medium" pitchFamily="2" charset="0"/>
              </a:rPr>
              <a:t>Сравнение интегральной скорости счета (загрузки) набранного спектра фона с загрузкой текущего фонового спектра.</a:t>
            </a:r>
          </a:p>
          <a:p>
            <a:endParaRPr lang="ru-RU" sz="1600" dirty="0">
              <a:solidFill>
                <a:srgbClr val="00504A"/>
              </a:solidFill>
              <a:latin typeface="Manrope Medium" pitchFamily="2" charset="0"/>
            </a:endParaRPr>
          </a:p>
          <a:p>
            <a:r>
              <a:rPr lang="ru-RU" sz="1600" dirty="0">
                <a:solidFill>
                  <a:srgbClr val="00504A"/>
                </a:solidFill>
                <a:latin typeface="Manrope Medium" pitchFamily="2" charset="0"/>
              </a:rPr>
              <a:t>Удовлетворительный результат – если относительное отклонение не превышает заданную величину.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619C84-8971-3F05-A11C-13AC65360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8924" y="2474486"/>
            <a:ext cx="5598952" cy="3242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DD1A33-8933-BE45-18BE-647D9B65D226}"/>
              </a:ext>
            </a:extLst>
          </p:cNvPr>
          <p:cNvSpPr txBox="1"/>
          <p:nvPr/>
        </p:nvSpPr>
        <p:spPr>
          <a:xfrm>
            <a:off x="11557720" y="6265025"/>
            <a:ext cx="634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000" b="1" dirty="0">
                <a:solidFill>
                  <a:srgbClr val="00504A"/>
                </a:solidFill>
                <a:latin typeface="Manrope SemiBold" pitchFamily="2" charset="0"/>
              </a:rPr>
              <a:t>7</a:t>
            </a:r>
            <a:endParaRPr lang="ru-RU" sz="2000" b="1" dirty="0">
              <a:solidFill>
                <a:srgbClr val="00504A"/>
              </a:solidFill>
              <a:latin typeface="Manrope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8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904"/>
            <a:lum bright="7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6000" t="-13000" r="-15000" b="-7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776227-3530-0281-5423-369B7F56E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77ADBDA7-297B-3496-47F1-DA289C850DE1}"/>
              </a:ext>
            </a:extLst>
          </p:cNvPr>
          <p:cNvSpPr/>
          <p:nvPr/>
        </p:nvSpPr>
        <p:spPr>
          <a:xfrm>
            <a:off x="1044123" y="2474486"/>
            <a:ext cx="4145097" cy="3242861"/>
          </a:xfrm>
          <a:prstGeom prst="roundRect">
            <a:avLst/>
          </a:prstGeom>
          <a:noFill/>
          <a:ln w="12700">
            <a:solidFill>
              <a:srgbClr val="0A7C77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S" dirty="0">
              <a:latin typeface="Manrope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52865-42E9-EEAE-8F14-8939EF1635EC}"/>
              </a:ext>
            </a:extLst>
          </p:cNvPr>
          <p:cNvSpPr txBox="1"/>
          <p:nvPr/>
        </p:nvSpPr>
        <p:spPr>
          <a:xfrm>
            <a:off x="455139" y="526196"/>
            <a:ext cx="6830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ВЕРСИЯ </a:t>
            </a:r>
            <a:r>
              <a:rPr lang="en" sz="2400" dirty="0">
                <a:solidFill>
                  <a:srgbClr val="0A7C77"/>
                </a:solidFill>
                <a:latin typeface="Manrope" pitchFamily="2" charset="0"/>
              </a:rPr>
              <a:t>SPECTRALINE 2.0 </a:t>
            </a:r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ДЛЯ СЦИНТИЛЛЯЦИОННЫХ СПЕКТРОМЕТРОВ</a:t>
            </a:r>
            <a:endParaRPr lang="ru-RU" sz="2400" b="1" spc="-1" dirty="0">
              <a:solidFill>
                <a:srgbClr val="0A7C77"/>
              </a:solidFill>
              <a:latin typeface="Manrope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3B6AF3-9478-33E7-ECA4-14ADDDE8B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1203" y="417262"/>
            <a:ext cx="1295658" cy="524433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FA4AD9AD-D05F-317B-1B4C-A141BCB2F738}"/>
              </a:ext>
            </a:extLst>
          </p:cNvPr>
          <p:cNvSpPr/>
          <p:nvPr/>
        </p:nvSpPr>
        <p:spPr>
          <a:xfrm>
            <a:off x="1044123" y="1470201"/>
            <a:ext cx="10103753" cy="614988"/>
          </a:xfrm>
          <a:prstGeom prst="roundRect">
            <a:avLst>
              <a:gd name="adj" fmla="val 50000"/>
            </a:avLst>
          </a:prstGeom>
          <a:solidFill>
            <a:srgbClr val="0A7C77"/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9D24F-1A26-A551-F76D-C31AD4FB908D}"/>
              </a:ext>
            </a:extLst>
          </p:cNvPr>
          <p:cNvSpPr txBox="1"/>
          <p:nvPr/>
        </p:nvSpPr>
        <p:spPr>
          <a:xfrm>
            <a:off x="2361723" y="1593029"/>
            <a:ext cx="7468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anrope Medium" pitchFamily="2" charset="0"/>
              </a:rPr>
              <a:t>Контроль фона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8C222-2AB6-1893-A35B-74D6CD6D5FBC}"/>
              </a:ext>
            </a:extLst>
          </p:cNvPr>
          <p:cNvSpPr txBox="1"/>
          <p:nvPr/>
        </p:nvSpPr>
        <p:spPr>
          <a:xfrm>
            <a:off x="1278437" y="3064864"/>
            <a:ext cx="36764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504A"/>
                </a:solidFill>
                <a:latin typeface="Manrope Medium" pitchFamily="2" charset="0"/>
              </a:rPr>
              <a:t>Доступны различные возможности выбора спектра для проведения операции.</a:t>
            </a:r>
          </a:p>
          <a:p>
            <a:r>
              <a:rPr lang="ru-RU" sz="1600" dirty="0">
                <a:solidFill>
                  <a:srgbClr val="00504A"/>
                </a:solidFill>
                <a:latin typeface="Manrope Medium" pitchFamily="2" charset="0"/>
              </a:rPr>
              <a:t>В случае успешного результата контроля и в случае значительного изменения фона пользователю будут показаны соответствующие сообщения.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CDF1C8-6B08-9ECE-9CCD-53D649DC3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7810" y="2474487"/>
            <a:ext cx="2678934" cy="1876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6" name="Изображение153">
            <a:extLst>
              <a:ext uri="{FF2B5EF4-FFF2-40B4-BE49-F238E27FC236}">
                <a16:creationId xmlns:a16="http://schemas.microsoft.com/office/drawing/2014/main" id="{8887540B-63CC-5A77-A250-A567C7FACAE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165334" y="2598576"/>
            <a:ext cx="3401826" cy="1628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10" name="Изображение154">
            <a:extLst>
              <a:ext uri="{FF2B5EF4-FFF2-40B4-BE49-F238E27FC236}">
                <a16:creationId xmlns:a16="http://schemas.microsoft.com/office/drawing/2014/main" id="{3421B40C-5B0A-A3C7-B8FB-00661CB8BEE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7002782" y="4420855"/>
            <a:ext cx="3401826" cy="2367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601277-78C5-D097-19DB-B3429F6DFE7F}"/>
              </a:ext>
            </a:extLst>
          </p:cNvPr>
          <p:cNvSpPr txBox="1"/>
          <p:nvPr/>
        </p:nvSpPr>
        <p:spPr>
          <a:xfrm>
            <a:off x="11557720" y="6265025"/>
            <a:ext cx="634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000" b="1" dirty="0">
                <a:solidFill>
                  <a:srgbClr val="00504A"/>
                </a:solidFill>
                <a:latin typeface="Manrope SemiBold" pitchFamily="2" charset="0"/>
              </a:rPr>
              <a:t>8</a:t>
            </a:r>
            <a:endParaRPr lang="ru-RU" sz="2000" b="1" dirty="0">
              <a:solidFill>
                <a:srgbClr val="00504A"/>
              </a:solidFill>
              <a:latin typeface="Manrope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1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904"/>
            <a:lum bright="7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6000" t="-13000" r="-15000" b="-7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6271A8-85FB-C7EB-8955-E12A18235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7C4CE6D2-E697-249D-5841-737548CA8779}"/>
              </a:ext>
            </a:extLst>
          </p:cNvPr>
          <p:cNvSpPr/>
          <p:nvPr/>
        </p:nvSpPr>
        <p:spPr>
          <a:xfrm>
            <a:off x="1044123" y="2365999"/>
            <a:ext cx="4145097" cy="4190648"/>
          </a:xfrm>
          <a:prstGeom prst="roundRect">
            <a:avLst/>
          </a:prstGeom>
          <a:solidFill>
            <a:schemeClr val="bg1">
              <a:alpha val="57526"/>
            </a:schemeClr>
          </a:solidFill>
          <a:ln w="12700">
            <a:solidFill>
              <a:srgbClr val="0A7C77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S" dirty="0">
              <a:latin typeface="Manrope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92362-B4EF-D424-9679-5406AB987216}"/>
              </a:ext>
            </a:extLst>
          </p:cNvPr>
          <p:cNvSpPr txBox="1"/>
          <p:nvPr/>
        </p:nvSpPr>
        <p:spPr>
          <a:xfrm>
            <a:off x="455139" y="526196"/>
            <a:ext cx="6830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ВЕРСИЯ </a:t>
            </a:r>
            <a:r>
              <a:rPr lang="en" sz="2400" dirty="0">
                <a:solidFill>
                  <a:srgbClr val="0A7C77"/>
                </a:solidFill>
                <a:latin typeface="Manrope" pitchFamily="2" charset="0"/>
              </a:rPr>
              <a:t>SPECTRALINE 2.0 </a:t>
            </a:r>
            <a:r>
              <a:rPr lang="ru-RU" sz="2400" dirty="0">
                <a:solidFill>
                  <a:srgbClr val="0A7C77"/>
                </a:solidFill>
                <a:latin typeface="Manrope" pitchFamily="2" charset="0"/>
              </a:rPr>
              <a:t>ДЛЯ СЦИНТИЛЛЯЦИОННЫХ СПЕКТРОМЕТРОВ</a:t>
            </a:r>
            <a:endParaRPr lang="ru-RU" sz="2400" b="1" spc="-1" dirty="0">
              <a:solidFill>
                <a:srgbClr val="0A7C77"/>
              </a:solidFill>
              <a:latin typeface="Manrope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DB5505-FB74-C6E7-E37B-7E1D836A7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1203" y="417262"/>
            <a:ext cx="1295658" cy="524433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ADB72B52-F3E8-64F6-AD61-AE1D5F264411}"/>
              </a:ext>
            </a:extLst>
          </p:cNvPr>
          <p:cNvSpPr/>
          <p:nvPr/>
        </p:nvSpPr>
        <p:spPr>
          <a:xfrm>
            <a:off x="1044123" y="1470201"/>
            <a:ext cx="10103753" cy="614988"/>
          </a:xfrm>
          <a:prstGeom prst="roundRect">
            <a:avLst>
              <a:gd name="adj" fmla="val 50000"/>
            </a:avLst>
          </a:prstGeom>
          <a:solidFill>
            <a:srgbClr val="0A7C77"/>
          </a:solidFill>
          <a:ln w="9525">
            <a:noFill/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2DF7A-1EF0-FDF1-D6B2-8B749D4A3B5D}"/>
              </a:ext>
            </a:extLst>
          </p:cNvPr>
          <p:cNvSpPr txBox="1"/>
          <p:nvPr/>
        </p:nvSpPr>
        <p:spPr>
          <a:xfrm>
            <a:off x="2361723" y="1593029"/>
            <a:ext cx="7468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Manrope Medium" pitchFamily="2" charset="0"/>
              </a:rPr>
              <a:t>Подкалибровка</a:t>
            </a:r>
            <a:r>
              <a:rPr lang="ru-RU" dirty="0">
                <a:solidFill>
                  <a:schemeClr val="bg1"/>
                </a:solidFill>
                <a:latin typeface="Manrope Medium" pitchFamily="2" charset="0"/>
              </a:rPr>
              <a:t> по энергии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4C821-FCD0-9365-DBA4-B33F895255C8}"/>
              </a:ext>
            </a:extLst>
          </p:cNvPr>
          <p:cNvSpPr txBox="1"/>
          <p:nvPr/>
        </p:nvSpPr>
        <p:spPr>
          <a:xfrm>
            <a:off x="1277632" y="2644801"/>
            <a:ext cx="36839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504A"/>
                </a:solidFill>
                <a:latin typeface="Manrope Medium" pitchFamily="2" charset="0"/>
              </a:rPr>
              <a:t>Нестабильная энергетическая характеристика</a:t>
            </a:r>
            <a:endParaRPr lang="en-US" sz="1600" dirty="0">
              <a:solidFill>
                <a:srgbClr val="00504A"/>
              </a:solidFill>
              <a:latin typeface="Manrope Medium" pitchFamily="2" charset="0"/>
            </a:endParaRPr>
          </a:p>
          <a:p>
            <a:endParaRPr lang="ru-RU" sz="1600" dirty="0">
              <a:solidFill>
                <a:srgbClr val="00504A"/>
              </a:solidFill>
              <a:latin typeface="Manrope Medium" pitchFamily="2" charset="0"/>
            </a:endParaRPr>
          </a:p>
          <a:p>
            <a:r>
              <a:rPr lang="ru-RU" sz="1600" dirty="0">
                <a:solidFill>
                  <a:srgbClr val="00504A"/>
                </a:solidFill>
                <a:latin typeface="Manrope Medium" pitchFamily="2" charset="0"/>
              </a:rPr>
              <a:t>Подстройка линейной части энергетической калибровки без изменений ее нелинейной составляющей</a:t>
            </a:r>
            <a:endParaRPr lang="en-US" sz="1600" dirty="0">
              <a:solidFill>
                <a:srgbClr val="00504A"/>
              </a:solidFill>
              <a:latin typeface="Manrope Medium" pitchFamily="2" charset="0"/>
            </a:endParaRPr>
          </a:p>
          <a:p>
            <a:endParaRPr lang="ru-RU" sz="1600" dirty="0">
              <a:solidFill>
                <a:srgbClr val="00504A"/>
              </a:solidFill>
              <a:latin typeface="Manrope Medium" pitchFamily="2" charset="0"/>
            </a:endParaRPr>
          </a:p>
          <a:p>
            <a:r>
              <a:rPr lang="ru-RU" sz="1600" dirty="0">
                <a:solidFill>
                  <a:srgbClr val="00504A"/>
                </a:solidFill>
                <a:latin typeface="Manrope Medium" pitchFamily="2" charset="0"/>
              </a:rPr>
              <a:t>Оценка полученного результата путем сравнения декларированной активности калибровочного источника и рассчитанной по его спектру после проведения процедуры </a:t>
            </a:r>
            <a:r>
              <a:rPr lang="ru-RU" sz="1600" dirty="0" err="1">
                <a:solidFill>
                  <a:srgbClr val="00504A"/>
                </a:solidFill>
                <a:latin typeface="Manrope Medium" pitchFamily="2" charset="0"/>
              </a:rPr>
              <a:t>подкалибровки</a:t>
            </a:r>
            <a:endParaRPr lang="ru-RU" sz="1600" dirty="0">
              <a:solidFill>
                <a:srgbClr val="00504A"/>
              </a:solidFill>
              <a:latin typeface="Manrope Medium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EAB5CA-A507-75AC-44EF-406CB40A8189}"/>
              </a:ext>
            </a:extLst>
          </p:cNvPr>
          <p:cNvSpPr txBox="1"/>
          <p:nvPr/>
        </p:nvSpPr>
        <p:spPr>
          <a:xfrm>
            <a:off x="11557720" y="6265025"/>
            <a:ext cx="634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2000" b="1" dirty="0">
                <a:solidFill>
                  <a:srgbClr val="00504A"/>
                </a:solidFill>
                <a:latin typeface="Manrope SemiBold" pitchFamily="2" charset="0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11B42-6DC8-9BBA-EC89-A5044032F856}"/>
              </a:ext>
            </a:extLst>
          </p:cNvPr>
          <p:cNvSpPr txBox="1"/>
          <p:nvPr/>
        </p:nvSpPr>
        <p:spPr>
          <a:xfrm>
            <a:off x="5754561" y="2530277"/>
            <a:ext cx="50075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504A"/>
                </a:solidFill>
                <a:latin typeface="Manrope" pitchFamily="2" charset="0"/>
              </a:rPr>
              <a:t>Подкалибровка производится в два этапа: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BB656F8E-CF29-DCA5-BE04-A4357D0CCCF3}"/>
              </a:ext>
            </a:extLst>
          </p:cNvPr>
          <p:cNvSpPr/>
          <p:nvPr/>
        </p:nvSpPr>
        <p:spPr>
          <a:xfrm>
            <a:off x="5434773" y="2365999"/>
            <a:ext cx="5647095" cy="707744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EE5A81-A7F5-3FC2-C585-83F9F32196B7}"/>
              </a:ext>
            </a:extLst>
          </p:cNvPr>
          <p:cNvSpPr txBox="1"/>
          <p:nvPr/>
        </p:nvSpPr>
        <p:spPr>
          <a:xfrm>
            <a:off x="5281384" y="45717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504A"/>
                </a:solidFill>
                <a:latin typeface="Manrope" pitchFamily="2" charset="0"/>
              </a:rPr>
              <a:t>Расчет активности с учетом новых коэффициентов и </a:t>
            </a:r>
          </a:p>
          <a:p>
            <a:pPr algn="ctr"/>
            <a:r>
              <a:rPr lang="ru-RU" sz="1600" dirty="0">
                <a:solidFill>
                  <a:srgbClr val="00504A"/>
                </a:solidFill>
                <a:latin typeface="Manrope" pitchFamily="2" charset="0"/>
              </a:rPr>
              <a:t>сравнения с активностью калибровочного источника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A76ED6-AECF-BF43-25B7-2A16906BE782}"/>
              </a:ext>
            </a:extLst>
          </p:cNvPr>
          <p:cNvSpPr txBox="1"/>
          <p:nvPr/>
        </p:nvSpPr>
        <p:spPr>
          <a:xfrm>
            <a:off x="5217484" y="374085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504A"/>
                </a:solidFill>
                <a:latin typeface="Manrope" pitchFamily="2" charset="0"/>
              </a:rPr>
              <a:t>Расчет новых калибровочных коэффициентов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643CEB16-9D4E-C80B-60BC-F9D1B797E811}"/>
              </a:ext>
            </a:extLst>
          </p:cNvPr>
          <p:cNvSpPr/>
          <p:nvPr/>
        </p:nvSpPr>
        <p:spPr>
          <a:xfrm>
            <a:off x="5441937" y="3576575"/>
            <a:ext cx="5647095" cy="707744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3FA8496F-2F38-7FF2-79DD-776951E3E796}"/>
              </a:ext>
            </a:extLst>
          </p:cNvPr>
          <p:cNvSpPr/>
          <p:nvPr/>
        </p:nvSpPr>
        <p:spPr>
          <a:xfrm>
            <a:off x="5441937" y="4537627"/>
            <a:ext cx="5647095" cy="707744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504A"/>
            </a:solidFill>
          </a:ln>
          <a:effectLst>
            <a:outerShdw blurRad="304252" algn="ctr" rotWithShape="0">
              <a:prstClr val="black">
                <a:alpha val="1952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ru-RU" sz="105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44F8381-A669-4CB4-8DCC-6DB74D192610}"/>
              </a:ext>
            </a:extLst>
          </p:cNvPr>
          <p:cNvCxnSpPr>
            <a:cxnSpLocks/>
            <a:stCxn id="18" idx="0"/>
            <a:endCxn id="12" idx="2"/>
          </p:cNvCxnSpPr>
          <p:nvPr/>
        </p:nvCxnSpPr>
        <p:spPr>
          <a:xfrm flipH="1" flipV="1">
            <a:off x="8258321" y="3073743"/>
            <a:ext cx="7164" cy="502832"/>
          </a:xfrm>
          <a:prstGeom prst="line">
            <a:avLst/>
          </a:prstGeom>
          <a:ln w="12700">
            <a:solidFill>
              <a:srgbClr val="0A7C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90A0DAE-6522-D407-C220-40F27E3C6F19}"/>
              </a:ext>
            </a:extLst>
          </p:cNvPr>
          <p:cNvCxnSpPr>
            <a:cxnSpLocks/>
            <a:stCxn id="19" idx="0"/>
            <a:endCxn id="18" idx="2"/>
          </p:cNvCxnSpPr>
          <p:nvPr/>
        </p:nvCxnSpPr>
        <p:spPr>
          <a:xfrm flipV="1">
            <a:off x="8265485" y="4284319"/>
            <a:ext cx="0" cy="253308"/>
          </a:xfrm>
          <a:prstGeom prst="line">
            <a:avLst/>
          </a:prstGeom>
          <a:ln w="12700">
            <a:solidFill>
              <a:srgbClr val="0A7C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068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A7C77"/>
        </a:solidFill>
        <a:ln>
          <a:noFill/>
        </a:ln>
        <a:effectLst>
          <a:outerShdw blurRad="251985" dist="309287" sx="93940" sy="93940" algn="ctr" rotWithShape="0">
            <a:srgbClr val="000000">
              <a:alpha val="43137"/>
            </a:srgbClr>
          </a:outerShdw>
        </a:effectLst>
      </a:spPr>
      <a:bodyPr rtlCol="0" anchor="ctr"/>
      <a:lstStyle>
        <a:defPPr algn="ctr">
          <a:defRPr dirty="0">
            <a:latin typeface="Manrope" pitchFamily="2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4328</TotalTime>
  <Words>641</Words>
  <Application>Microsoft Office PowerPoint</Application>
  <PresentationFormat>Широкоэкранный</PresentationFormat>
  <Paragraphs>126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Aptos Display</vt:lpstr>
      <vt:lpstr>Arial</vt:lpstr>
      <vt:lpstr>Manrope</vt:lpstr>
      <vt:lpstr>Manrope Medium</vt:lpstr>
      <vt:lpstr>Manrope SemiBold</vt:lpstr>
      <vt:lpstr>Rubik</vt:lpstr>
      <vt:lpstr>Tektur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 Artemev</dc:creator>
  <cp:lastModifiedBy>Юрий Федотов</cp:lastModifiedBy>
  <cp:revision>35</cp:revision>
  <dcterms:created xsi:type="dcterms:W3CDTF">2025-10-08T10:36:29Z</dcterms:created>
  <dcterms:modified xsi:type="dcterms:W3CDTF">2025-10-13T13:23:49Z</dcterms:modified>
</cp:coreProperties>
</file>