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8" r:id="rId1"/>
    <p:sldMasterId id="2147484426" r:id="rId2"/>
    <p:sldMasterId id="2147484650" r:id="rId3"/>
  </p:sldMasterIdLst>
  <p:notesMasterIdLst>
    <p:notesMasterId r:id="rId17"/>
  </p:notesMasterIdLst>
  <p:handoutMasterIdLst>
    <p:handoutMasterId r:id="rId18"/>
  </p:handoutMasterIdLst>
  <p:sldIdLst>
    <p:sldId id="257" r:id="rId4"/>
    <p:sldId id="629" r:id="rId5"/>
    <p:sldId id="635" r:id="rId6"/>
    <p:sldId id="636" r:id="rId7"/>
    <p:sldId id="646" r:id="rId8"/>
    <p:sldId id="647" r:id="rId9"/>
    <p:sldId id="638" r:id="rId10"/>
    <p:sldId id="640" r:id="rId11"/>
    <p:sldId id="628" r:id="rId12"/>
    <p:sldId id="648" r:id="rId13"/>
    <p:sldId id="642" r:id="rId14"/>
    <p:sldId id="644" r:id="rId15"/>
    <p:sldId id="634" r:id="rId16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800000"/>
    <a:srgbClr val="000099"/>
    <a:srgbClr val="000066"/>
    <a:srgbClr val="008000"/>
    <a:srgbClr val="95376D"/>
    <a:srgbClr val="A3297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" autoAdjust="0"/>
    <p:restoredTop sz="94454" autoAdjust="0"/>
  </p:normalViewPr>
  <p:slideViewPr>
    <p:cSldViewPr snapToGrid="0">
      <p:cViewPr varScale="1">
        <p:scale>
          <a:sx n="104" d="100"/>
          <a:sy n="104" d="100"/>
        </p:scale>
        <p:origin x="1248" y="36"/>
      </p:cViewPr>
      <p:guideLst>
        <p:guide orient="horz" pos="4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 snapToGrid="0">
      <p:cViewPr varScale="1">
        <p:scale>
          <a:sx n="79" d="100"/>
          <a:sy n="79" d="100"/>
        </p:scale>
        <p:origin x="-2100" y="-102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gv5\OneDrive\&#1056;&#1072;&#1073;&#1086;&#1095;&#1080;&#1081;%20&#1089;&#1090;&#1086;&#1083;\&#1048;&#1060;&#1058;&#1055;\&#1042;&#1040;&#1061;%20&#1040;&#1054;%20&#1043;&#1077;&#1088;&#1084;&#1072;&#1085;&#1080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P:\&#1056;&#1077;&#1079;&#1077;&#1088;&#1074;\&#1055;&#1086;&#1083;&#1085;&#1086;&#1089;&#1090;&#1100;&#1102;%20&#1086;&#1073;&#1085;&#1086;&#1083;&#1074;&#1083;&#1103;&#1077;&#1084;&#1099;&#1081;\&#1057;%20&#1088;&#1072;&#1073;&#1086;&#1090;&#1099;\&#1048;&#1060;&#1058;&#1055;%20(&#1087;&#1086;&#1083;&#1089;&#1090;&#1072;&#1074;&#1082;&#1080;)\&#1057;&#1080;&#1085;&#1093;&#1088;&#1086;&#1085;&#1085;&#1086;\02%20&#1043;&#1077;&#1088;&#1084;&#1072;&#1085;&#1080;&#1081;\Ge(Li)\02%20&#1054;&#1054;&#1054;%20&#1043;&#1077;&#1088;&#1084;&#1072;&#1085;&#1080;&#1081;%20&#1080;%20&#1087;&#1088;&#1080;&#1083;&#1086;&#1078;&#1077;&#1085;&#1080;&#1103;\2023-01-20%201,5%20&#1089;&#1091;&#1090;&#1086;&#1082;%20&#1076;&#1088;&#1077;&#1081;&#1092;&#1072;\&#1042;&#1040;&#1061;&#1076;&#1086;&#1044;&#1056;%20&#1054;&#1054;&#1054;%20&#1043;&#1077;&#1088;&#1084;&#1072;&#1085;&#1080;&#1081;%2020.01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99317667334437E-2"/>
          <c:y val="8.56500713001426E-2"/>
          <c:w val="0.92964975200806499"/>
          <c:h val="0.79172133010932688"/>
        </c:manualLayout>
      </c:layout>
      <c:scatterChart>
        <c:scatterStyle val="smoothMarker"/>
        <c:varyColors val="0"/>
        <c:ser>
          <c:idx val="0"/>
          <c:order val="0"/>
          <c:tx>
            <c:v>После диффузии</c:v>
          </c:tx>
          <c:spPr>
            <a:ln w="190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'Лист1 (2)'!$A$2:$A$20</c:f>
              <c:numCache>
                <c:formatCode>General</c:formatCode>
                <c:ptCount val="19"/>
                <c:pt idx="0">
                  <c:v>-99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-30</c:v>
                </c:pt>
                <c:pt idx="8">
                  <c:v>-20</c:v>
                </c:pt>
                <c:pt idx="9">
                  <c:v>-10</c:v>
                </c:pt>
                <c:pt idx="10">
                  <c:v>-5</c:v>
                </c:pt>
                <c:pt idx="11">
                  <c:v>-1</c:v>
                </c:pt>
                <c:pt idx="12">
                  <c:v>-0.5</c:v>
                </c:pt>
                <c:pt idx="13">
                  <c:v>-0.1</c:v>
                </c:pt>
                <c:pt idx="14">
                  <c:v>0.1</c:v>
                </c:pt>
                <c:pt idx="15">
                  <c:v>1</c:v>
                </c:pt>
                <c:pt idx="16">
                  <c:v>10</c:v>
                </c:pt>
                <c:pt idx="17">
                  <c:v>50</c:v>
                </c:pt>
                <c:pt idx="18">
                  <c:v>99</c:v>
                </c:pt>
              </c:numCache>
            </c:numRef>
          </c:xVal>
          <c:yVal>
            <c:numRef>
              <c:f>'Лист1 (2)'!$B$2:$B$20</c:f>
              <c:numCache>
                <c:formatCode>General</c:formatCode>
                <c:ptCount val="19"/>
                <c:pt idx="0">
                  <c:v>-50.31</c:v>
                </c:pt>
                <c:pt idx="1">
                  <c:v>-49</c:v>
                </c:pt>
                <c:pt idx="2">
                  <c:v>-43.07</c:v>
                </c:pt>
                <c:pt idx="3">
                  <c:v>-41.93</c:v>
                </c:pt>
                <c:pt idx="4">
                  <c:v>-42.05</c:v>
                </c:pt>
                <c:pt idx="5">
                  <c:v>-41.64</c:v>
                </c:pt>
                <c:pt idx="6">
                  <c:v>-39.32</c:v>
                </c:pt>
                <c:pt idx="7">
                  <c:v>-34.020000000000003</c:v>
                </c:pt>
                <c:pt idx="8">
                  <c:v>-31.54</c:v>
                </c:pt>
                <c:pt idx="9">
                  <c:v>-17.3</c:v>
                </c:pt>
                <c:pt idx="10">
                  <c:v>-7.4</c:v>
                </c:pt>
                <c:pt idx="11">
                  <c:v>-1.06</c:v>
                </c:pt>
                <c:pt idx="12">
                  <c:v>-0.51500000000000001</c:v>
                </c:pt>
                <c:pt idx="13">
                  <c:v>-5.1339999999999997E-2</c:v>
                </c:pt>
                <c:pt idx="14">
                  <c:v>4.6670000000000003E-2</c:v>
                </c:pt>
                <c:pt idx="15">
                  <c:v>0.76500000000000001</c:v>
                </c:pt>
                <c:pt idx="16">
                  <c:v>8.2200000000000006</c:v>
                </c:pt>
                <c:pt idx="17">
                  <c:v>54.56</c:v>
                </c:pt>
                <c:pt idx="18">
                  <c:v>121.43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EA-4911-8363-2829080D2B6B}"/>
            </c:ext>
          </c:extLst>
        </c:ser>
        <c:ser>
          <c:idx val="1"/>
          <c:order val="1"/>
          <c:tx>
            <c:v>После первой итерации дрейфа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(2)'!$A$2:$A$20</c:f>
              <c:numCache>
                <c:formatCode>General</c:formatCode>
                <c:ptCount val="19"/>
                <c:pt idx="0">
                  <c:v>-99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-30</c:v>
                </c:pt>
                <c:pt idx="8">
                  <c:v>-20</c:v>
                </c:pt>
                <c:pt idx="9">
                  <c:v>-10</c:v>
                </c:pt>
                <c:pt idx="10">
                  <c:v>-5</c:v>
                </c:pt>
                <c:pt idx="11">
                  <c:v>-1</c:v>
                </c:pt>
                <c:pt idx="12">
                  <c:v>-0.5</c:v>
                </c:pt>
                <c:pt idx="13">
                  <c:v>-0.1</c:v>
                </c:pt>
                <c:pt idx="14">
                  <c:v>0.1</c:v>
                </c:pt>
                <c:pt idx="15">
                  <c:v>1</c:v>
                </c:pt>
                <c:pt idx="16">
                  <c:v>10</c:v>
                </c:pt>
                <c:pt idx="17">
                  <c:v>50</c:v>
                </c:pt>
                <c:pt idx="18">
                  <c:v>99</c:v>
                </c:pt>
              </c:numCache>
            </c:numRef>
          </c:xVal>
          <c:yVal>
            <c:numRef>
              <c:f>'Лист1 (2)'!$C$2:$C$20</c:f>
              <c:numCache>
                <c:formatCode>General</c:formatCode>
                <c:ptCount val="19"/>
                <c:pt idx="0">
                  <c:v>-28.95</c:v>
                </c:pt>
                <c:pt idx="1">
                  <c:v>-25.17</c:v>
                </c:pt>
                <c:pt idx="2">
                  <c:v>-23.28</c:v>
                </c:pt>
                <c:pt idx="3">
                  <c:v>-20.149999999999999</c:v>
                </c:pt>
                <c:pt idx="4">
                  <c:v>-16.75</c:v>
                </c:pt>
                <c:pt idx="5">
                  <c:v>-13.7</c:v>
                </c:pt>
                <c:pt idx="6">
                  <c:v>-11.22</c:v>
                </c:pt>
                <c:pt idx="7">
                  <c:v>-8.85</c:v>
                </c:pt>
                <c:pt idx="8">
                  <c:v>-6.7</c:v>
                </c:pt>
                <c:pt idx="9">
                  <c:v>-5.72</c:v>
                </c:pt>
                <c:pt idx="10">
                  <c:v>-3.65</c:v>
                </c:pt>
                <c:pt idx="11">
                  <c:v>-0.77</c:v>
                </c:pt>
                <c:pt idx="12">
                  <c:v>-0.36</c:v>
                </c:pt>
                <c:pt idx="13">
                  <c:v>-0.04</c:v>
                </c:pt>
                <c:pt idx="14">
                  <c:v>0.03</c:v>
                </c:pt>
                <c:pt idx="15">
                  <c:v>0.42699999999999999</c:v>
                </c:pt>
                <c:pt idx="16">
                  <c:v>2.84</c:v>
                </c:pt>
                <c:pt idx="17">
                  <c:v>22.54</c:v>
                </c:pt>
                <c:pt idx="18">
                  <c:v>70.56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EA-4911-8363-2829080D2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673104"/>
        <c:axId val="1213670192"/>
      </c:scatterChart>
      <c:valAx>
        <c:axId val="1213673104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U, B</a:t>
                </a:r>
                <a:endParaRPr lang="ru-RU" sz="1200" b="1"/>
              </a:p>
            </c:rich>
          </c:tx>
          <c:layout>
            <c:manualLayout>
              <c:xMode val="edge"/>
              <c:yMode val="edge"/>
              <c:x val="0.90243225725004295"/>
              <c:y val="0.69539078156312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3670192"/>
        <c:crosses val="autoZero"/>
        <c:crossBetween val="midCat"/>
      </c:valAx>
      <c:valAx>
        <c:axId val="121367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I, мА</a:t>
                </a:r>
              </a:p>
            </c:rich>
          </c:tx>
          <c:layout>
            <c:manualLayout>
              <c:xMode val="edge"/>
              <c:yMode val="edge"/>
              <c:x val="0.50850635267871447"/>
              <c:y val="0.108884435537742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 rtl="0">
                <a:defRPr lang="en-US" sz="12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367310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305053850408857"/>
          <c:y val="0.89860520387707443"/>
          <c:w val="0.44740797136990179"/>
          <c:h val="9.0180991905069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2007516297235E-2"/>
          <c:y val="5.0614627260257256E-2"/>
          <c:w val="0.92872311324526446"/>
          <c:h val="0.85502827014497162"/>
        </c:manualLayout>
      </c:layout>
      <c:scatterChart>
        <c:scatterStyle val="smoothMarker"/>
        <c:varyColors val="0"/>
        <c:ser>
          <c:idx val="0"/>
          <c:order val="0"/>
          <c:tx>
            <c:v>После первой иттерации дрейфа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(2)'!$C$2:$C$42</c:f>
              <c:numCache>
                <c:formatCode>General</c:formatCode>
                <c:ptCount val="41"/>
                <c:pt idx="0">
                  <c:v>-91.05</c:v>
                </c:pt>
                <c:pt idx="1">
                  <c:v>-82.8</c:v>
                </c:pt>
                <c:pt idx="2">
                  <c:v>-72.900000000000006</c:v>
                </c:pt>
                <c:pt idx="3">
                  <c:v>-62.6</c:v>
                </c:pt>
                <c:pt idx="4">
                  <c:v>-52.8</c:v>
                </c:pt>
                <c:pt idx="5">
                  <c:v>-43.3</c:v>
                </c:pt>
                <c:pt idx="6">
                  <c:v>-33.299999999999997</c:v>
                </c:pt>
                <c:pt idx="7">
                  <c:v>-23.6</c:v>
                </c:pt>
                <c:pt idx="8">
                  <c:v>-13.7</c:v>
                </c:pt>
                <c:pt idx="9">
                  <c:v>-5.9</c:v>
                </c:pt>
                <c:pt idx="10">
                  <c:v>-5.7</c:v>
                </c:pt>
                <c:pt idx="11">
                  <c:v>-4.3</c:v>
                </c:pt>
                <c:pt idx="12">
                  <c:v>-3.12</c:v>
                </c:pt>
                <c:pt idx="13">
                  <c:v>-2.72</c:v>
                </c:pt>
                <c:pt idx="14">
                  <c:v>-2.08</c:v>
                </c:pt>
                <c:pt idx="15">
                  <c:v>-1.32</c:v>
                </c:pt>
                <c:pt idx="16">
                  <c:v>-0.68</c:v>
                </c:pt>
                <c:pt idx="17">
                  <c:v>-0.62</c:v>
                </c:pt>
                <c:pt idx="18">
                  <c:v>-0.55000000000000004</c:v>
                </c:pt>
                <c:pt idx="19">
                  <c:v>-0.49</c:v>
                </c:pt>
                <c:pt idx="20">
                  <c:v>-0.42</c:v>
                </c:pt>
                <c:pt idx="21">
                  <c:v>-0.35</c:v>
                </c:pt>
                <c:pt idx="22">
                  <c:v>-0.17799999999999999</c:v>
                </c:pt>
                <c:pt idx="23">
                  <c:v>-0.13200000000000001</c:v>
                </c:pt>
                <c:pt idx="24">
                  <c:v>-8.5000000000000006E-2</c:v>
                </c:pt>
                <c:pt idx="25">
                  <c:v>-4.2999999999999997E-2</c:v>
                </c:pt>
                <c:pt idx="26">
                  <c:v>0.06</c:v>
                </c:pt>
                <c:pt idx="27">
                  <c:v>0.11</c:v>
                </c:pt>
                <c:pt idx="28">
                  <c:v>0.16</c:v>
                </c:pt>
                <c:pt idx="29">
                  <c:v>0.28999999999999998</c:v>
                </c:pt>
                <c:pt idx="30">
                  <c:v>0.36</c:v>
                </c:pt>
                <c:pt idx="31">
                  <c:v>0.42</c:v>
                </c:pt>
                <c:pt idx="32">
                  <c:v>0.56000000000000005</c:v>
                </c:pt>
                <c:pt idx="33">
                  <c:v>0.6</c:v>
                </c:pt>
                <c:pt idx="34">
                  <c:v>0.7</c:v>
                </c:pt>
                <c:pt idx="35">
                  <c:v>7</c:v>
                </c:pt>
                <c:pt idx="36">
                  <c:v>10.7</c:v>
                </c:pt>
                <c:pt idx="37">
                  <c:v>20.5</c:v>
                </c:pt>
                <c:pt idx="38">
                  <c:v>40.5</c:v>
                </c:pt>
                <c:pt idx="39">
                  <c:v>54</c:v>
                </c:pt>
                <c:pt idx="40">
                  <c:v>87</c:v>
                </c:pt>
              </c:numCache>
            </c:numRef>
          </c:xVal>
          <c:yVal>
            <c:numRef>
              <c:f>'Лист1 (2)'!$D$2:$D$42</c:f>
              <c:numCache>
                <c:formatCode>General</c:formatCode>
                <c:ptCount val="41"/>
                <c:pt idx="0">
                  <c:v>-19.09</c:v>
                </c:pt>
                <c:pt idx="1">
                  <c:v>-18.920000000000002</c:v>
                </c:pt>
                <c:pt idx="2">
                  <c:v>-18.68</c:v>
                </c:pt>
                <c:pt idx="3">
                  <c:v>-18.5</c:v>
                </c:pt>
                <c:pt idx="4">
                  <c:v>-18.100000000000001</c:v>
                </c:pt>
                <c:pt idx="5">
                  <c:v>-17.7</c:v>
                </c:pt>
                <c:pt idx="6">
                  <c:v>-17.5</c:v>
                </c:pt>
                <c:pt idx="7">
                  <c:v>-16.8</c:v>
                </c:pt>
                <c:pt idx="8">
                  <c:v>-15.9</c:v>
                </c:pt>
                <c:pt idx="9">
                  <c:v>-8.9700000000000006</c:v>
                </c:pt>
                <c:pt idx="10">
                  <c:v>-7.9</c:v>
                </c:pt>
                <c:pt idx="11">
                  <c:v>-6.1</c:v>
                </c:pt>
                <c:pt idx="12">
                  <c:v>-4.55</c:v>
                </c:pt>
                <c:pt idx="13">
                  <c:v>-1.37</c:v>
                </c:pt>
                <c:pt idx="14">
                  <c:v>-2.46</c:v>
                </c:pt>
                <c:pt idx="15">
                  <c:v>-1.47</c:v>
                </c:pt>
                <c:pt idx="16">
                  <c:v>-0.69</c:v>
                </c:pt>
                <c:pt idx="17">
                  <c:v>-0.61199999999999999</c:v>
                </c:pt>
                <c:pt idx="18">
                  <c:v>-0.54</c:v>
                </c:pt>
                <c:pt idx="19">
                  <c:v>-0.47</c:v>
                </c:pt>
                <c:pt idx="20">
                  <c:v>-0.4</c:v>
                </c:pt>
                <c:pt idx="21">
                  <c:v>-0.33</c:v>
                </c:pt>
                <c:pt idx="22">
                  <c:v>-0.16</c:v>
                </c:pt>
                <c:pt idx="23">
                  <c:v>-0.122</c:v>
                </c:pt>
                <c:pt idx="24">
                  <c:v>-8.3000000000000004E-2</c:v>
                </c:pt>
                <c:pt idx="25">
                  <c:v>-4.2999999999999997E-2</c:v>
                </c:pt>
                <c:pt idx="26">
                  <c:v>2.7E-2</c:v>
                </c:pt>
                <c:pt idx="27">
                  <c:v>6.7000000000000004E-2</c:v>
                </c:pt>
                <c:pt idx="28">
                  <c:v>0.1</c:v>
                </c:pt>
                <c:pt idx="29">
                  <c:v>0.25</c:v>
                </c:pt>
                <c:pt idx="30">
                  <c:v>0.32</c:v>
                </c:pt>
                <c:pt idx="31">
                  <c:v>0.4</c:v>
                </c:pt>
                <c:pt idx="32">
                  <c:v>0.55000000000000004</c:v>
                </c:pt>
                <c:pt idx="33">
                  <c:v>0.62</c:v>
                </c:pt>
                <c:pt idx="34">
                  <c:v>0.73</c:v>
                </c:pt>
                <c:pt idx="35">
                  <c:v>8.5</c:v>
                </c:pt>
                <c:pt idx="36">
                  <c:v>11.8</c:v>
                </c:pt>
                <c:pt idx="37">
                  <c:v>25.2</c:v>
                </c:pt>
                <c:pt idx="38">
                  <c:v>51.9</c:v>
                </c:pt>
                <c:pt idx="39">
                  <c:v>70.5</c:v>
                </c:pt>
                <c:pt idx="40">
                  <c:v>77.599999999999994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35-4F39-9D2D-243432557ABB}"/>
            </c:ext>
          </c:extLst>
        </c:ser>
        <c:ser>
          <c:idx val="1"/>
          <c:order val="1"/>
          <c:tx>
            <c:v>После диффузии лития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'Лист1 (2)'!$F$2:$F$32</c:f>
              <c:numCache>
                <c:formatCode>General</c:formatCode>
                <c:ptCount val="31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1</c:v>
                </c:pt>
                <c:pt idx="8">
                  <c:v>0.9</c:v>
                </c:pt>
                <c:pt idx="9">
                  <c:v>0.8</c:v>
                </c:pt>
                <c:pt idx="10">
                  <c:v>0.4</c:v>
                </c:pt>
                <c:pt idx="11">
                  <c:v>0.3</c:v>
                </c:pt>
                <c:pt idx="12">
                  <c:v>0.2</c:v>
                </c:pt>
                <c:pt idx="13">
                  <c:v>0.1</c:v>
                </c:pt>
                <c:pt idx="14">
                  <c:v>-0.2</c:v>
                </c:pt>
                <c:pt idx="15">
                  <c:v>-0.3</c:v>
                </c:pt>
                <c:pt idx="16">
                  <c:v>-0.4</c:v>
                </c:pt>
                <c:pt idx="17">
                  <c:v>-0.5</c:v>
                </c:pt>
                <c:pt idx="18">
                  <c:v>-0.6</c:v>
                </c:pt>
                <c:pt idx="19">
                  <c:v>-0.8</c:v>
                </c:pt>
                <c:pt idx="20">
                  <c:v>-0.9</c:v>
                </c:pt>
                <c:pt idx="21">
                  <c:v>-10</c:v>
                </c:pt>
                <c:pt idx="22">
                  <c:v>-20</c:v>
                </c:pt>
                <c:pt idx="23">
                  <c:v>-30</c:v>
                </c:pt>
                <c:pt idx="24">
                  <c:v>-40</c:v>
                </c:pt>
                <c:pt idx="25">
                  <c:v>-50</c:v>
                </c:pt>
                <c:pt idx="26">
                  <c:v>-60</c:v>
                </c:pt>
                <c:pt idx="27">
                  <c:v>-70</c:v>
                </c:pt>
                <c:pt idx="28">
                  <c:v>-80</c:v>
                </c:pt>
                <c:pt idx="29">
                  <c:v>-90</c:v>
                </c:pt>
                <c:pt idx="30">
                  <c:v>-99</c:v>
                </c:pt>
              </c:numCache>
            </c:numRef>
          </c:xVal>
          <c:yVal>
            <c:numRef>
              <c:f>'Лист1 (2)'!$G$2:$G$32</c:f>
              <c:numCache>
                <c:formatCode>General</c:formatCode>
                <c:ptCount val="31"/>
                <c:pt idx="0">
                  <c:v>102</c:v>
                </c:pt>
                <c:pt idx="1">
                  <c:v>90</c:v>
                </c:pt>
                <c:pt idx="2">
                  <c:v>67.7</c:v>
                </c:pt>
                <c:pt idx="3">
                  <c:v>54.2</c:v>
                </c:pt>
                <c:pt idx="4">
                  <c:v>40.5</c:v>
                </c:pt>
                <c:pt idx="5">
                  <c:v>29.6</c:v>
                </c:pt>
                <c:pt idx="6">
                  <c:v>9.5</c:v>
                </c:pt>
                <c:pt idx="7">
                  <c:v>1.0900000000000001</c:v>
                </c:pt>
                <c:pt idx="8">
                  <c:v>0.9</c:v>
                </c:pt>
                <c:pt idx="9">
                  <c:v>0.87</c:v>
                </c:pt>
                <c:pt idx="10">
                  <c:v>0.4</c:v>
                </c:pt>
                <c:pt idx="11">
                  <c:v>0.157</c:v>
                </c:pt>
                <c:pt idx="12">
                  <c:v>0.1</c:v>
                </c:pt>
                <c:pt idx="13">
                  <c:v>5.0999999999999997E-2</c:v>
                </c:pt>
                <c:pt idx="14">
                  <c:v>-2.4</c:v>
                </c:pt>
                <c:pt idx="15">
                  <c:v>-3.3</c:v>
                </c:pt>
                <c:pt idx="16">
                  <c:v>-4.2</c:v>
                </c:pt>
                <c:pt idx="17">
                  <c:v>-5.7</c:v>
                </c:pt>
                <c:pt idx="18">
                  <c:v>-6.4</c:v>
                </c:pt>
                <c:pt idx="19">
                  <c:v>-7.1</c:v>
                </c:pt>
                <c:pt idx="20">
                  <c:v>-7.7</c:v>
                </c:pt>
                <c:pt idx="21">
                  <c:v>-8.3000000000000007</c:v>
                </c:pt>
                <c:pt idx="22">
                  <c:v>-13.7</c:v>
                </c:pt>
                <c:pt idx="23">
                  <c:v>-17.399999999999999</c:v>
                </c:pt>
                <c:pt idx="24">
                  <c:v>-20.5</c:v>
                </c:pt>
                <c:pt idx="25">
                  <c:v>-23.1</c:v>
                </c:pt>
                <c:pt idx="26">
                  <c:v>-24.8</c:v>
                </c:pt>
                <c:pt idx="27">
                  <c:v>-27.4</c:v>
                </c:pt>
                <c:pt idx="28">
                  <c:v>-29</c:v>
                </c:pt>
                <c:pt idx="29">
                  <c:v>-30.5</c:v>
                </c:pt>
                <c:pt idx="30">
                  <c:v>-32.299999999999997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35-4F39-9D2D-24343255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772384"/>
        <c:axId val="553771400"/>
      </c:scatterChart>
      <c:valAx>
        <c:axId val="55377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</a:t>
                </a:r>
                <a:r>
                  <a:rPr lang="ru-RU" b="1"/>
                  <a:t>,</a:t>
                </a:r>
                <a:r>
                  <a:rPr lang="ru-RU" b="1" baseline="0"/>
                  <a:t> мА</a:t>
                </a:r>
                <a:endParaRPr lang="ru-RU" b="1"/>
              </a:p>
            </c:rich>
          </c:tx>
          <c:layout>
            <c:manualLayout>
              <c:xMode val="edge"/>
              <c:yMode val="edge"/>
              <c:x val="0.55772825338879628"/>
              <c:y val="5.89499044248026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771400"/>
        <c:crosses val="autoZero"/>
        <c:crossBetween val="midCat"/>
        <c:majorUnit val="10"/>
      </c:valAx>
      <c:valAx>
        <c:axId val="55377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U,</a:t>
                </a:r>
                <a:r>
                  <a:rPr lang="ru-RU" b="1"/>
                  <a:t> В</a:t>
                </a:r>
              </a:p>
            </c:rich>
          </c:tx>
          <c:layout>
            <c:manualLayout>
              <c:xMode val="edge"/>
              <c:yMode val="edge"/>
              <c:x val="0.91371534362123552"/>
              <c:y val="0.73270662547850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77238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0413277394813"/>
          <c:y val="0.91805637333882206"/>
          <c:w val="0.49596605441839509"/>
          <c:h val="8.194362666117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5BD6A9-A190-7D44-85E0-11775578C39E}" type="datetimeFigureOut">
              <a:rPr lang="ru-RU" altLang="x-none"/>
              <a:pPr/>
              <a:t>15.10.2025</a:t>
            </a:fld>
            <a:endParaRPr lang="ru-RU" alt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38AB77-DD64-244B-BA23-B27A7A5FE13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75571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240"/>
            <a:ext cx="5438775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0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x-none" altLang="x-non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6900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3F2708E8-7C9E-DE4B-AFB2-CF4CB94BE044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76852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>
              <a:latin typeface="Arial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FB12A4-5C40-C444-80FF-C69DDC5E05A9}" type="slidenum">
              <a:rPr lang="ru-RU" altLang="x-none"/>
              <a:pPr>
                <a:spcBef>
                  <a:spcPct val="0"/>
                </a:spcBef>
              </a:pPr>
              <a:t>1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7606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889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88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60203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08299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84577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x-none" alt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A5E312-5917-AC49-946E-AA03A5A86AA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79960661"/>
      </p:ext>
    </p:extLst>
  </p:cSld>
  <p:clrMapOvr>
    <a:masterClrMapping/>
  </p:clrMapOvr>
  <p:transition spd="med" advTm="7000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0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9" y="218128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5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4948332"/>
      </p:ext>
    </p:extLst>
  </p:cSld>
  <p:clrMapOvr>
    <a:masterClrMapping/>
  </p:clrMapOvr>
  <p:transition spd="med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2CFF7-5599-094D-89FA-5750DA841B12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45169470"/>
      </p:ext>
    </p:extLst>
  </p:cSld>
  <p:clrMapOvr>
    <a:masterClrMapping/>
  </p:clrMapOvr>
  <p:transition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41C3D-BC37-264A-A7F1-7CA41A7F0FE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3539119"/>
      </p:ext>
    </p:extLst>
  </p:cSld>
  <p:clrMapOvr>
    <a:masterClrMapping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CFF00-CAC5-264F-81BA-ADB29958F6F4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37837452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45686D-AEC4-054C-A7F9-6A9090B9AF7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83782385"/>
      </p:ext>
    </p:extLst>
  </p:cSld>
  <p:clrMapOvr>
    <a:masterClrMapping/>
  </p:clrMapOvr>
  <p:transition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DCC36-9768-424A-B717-888591DC856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66920281"/>
      </p:ext>
    </p:extLst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817144"/>
      </p:ext>
    </p:extLst>
  </p:cSld>
  <p:clrMapOvr>
    <a:masterClrMapping/>
  </p:clrMapOvr>
  <p:transition spd="med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6B8E9-466D-654D-A40E-0B91A36EBD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57457153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A55D1-ADA2-1747-88DE-516F3E8710B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58702257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0F576-7DDB-8A4C-80B6-C9544A15CC8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11704137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F50F2-4658-D24F-9201-983B0A1485F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08587792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791D0-B9E3-7A45-A594-6A1187F0605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3083662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1069" b="63089"/>
          <a:stretch>
            <a:fillRect/>
          </a:stretch>
        </p:blipFill>
        <p:spPr bwMode="auto">
          <a:xfrm>
            <a:off x="11114" y="190502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3848101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2" y="2456390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4" y="6596065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4890461"/>
      </p:ext>
    </p:extLst>
  </p:cSld>
  <p:clrMapOvr>
    <a:masterClrMapping/>
  </p:clrMapOvr>
  <p:transition/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611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0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9" y="218128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5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407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22B12-E2A5-E949-A86D-523AB0CD8FE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69172087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814E8-D756-AA41-A9AA-D478A387BE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6689847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864288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528548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90F9B-E310-BE4D-A5FE-A312BECC51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2085662"/>
      </p:ext>
    </p:extLst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BA545-8658-8B45-A99E-DCAC8356B1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52549283"/>
      </p:ext>
    </p:extLst>
  </p:cSld>
  <p:clrMapOvr>
    <a:masterClrMapping/>
  </p:clrMapOvr>
  <p:transition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1089A-BCAE-C04F-987C-C3DC7F978BD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100971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021E6-80C1-B740-A7E4-01551A7FC739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39331435"/>
      </p:ext>
    </p:extLst>
  </p:cSld>
  <p:clrMapOvr>
    <a:masterClrMapping/>
  </p:clrMapOvr>
  <p:transition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4FC32-CBB1-6A4E-B7B9-AF2BABAE1B11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82742104"/>
      </p:ext>
    </p:extLst>
  </p:cSld>
  <p:clrMapOvr>
    <a:masterClrMapping/>
  </p:clrMapOvr>
  <p:transition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65A6-7C58-1A4A-87D7-7283BBEF323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25997741"/>
      </p:ext>
    </p:extLst>
  </p:cSld>
  <p:clrMapOvr>
    <a:masterClrMapping/>
  </p:clrMapOvr>
  <p:transition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DE598-6883-CB46-9361-8E6A2BC1EBF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002717357"/>
      </p:ext>
    </p:extLst>
  </p:cSld>
  <p:clrMapOvr>
    <a:masterClrMapping/>
  </p:clrMapOvr>
  <p:transition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3779-5723-5044-B790-F2B9E5595FC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936021"/>
      </p:ext>
    </p:extLst>
  </p:cSld>
  <p:clrMapOvr>
    <a:masterClrMapping/>
  </p:clrMapOvr>
  <p:transition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1069" b="63089"/>
          <a:stretch>
            <a:fillRect/>
          </a:stretch>
        </p:blipFill>
        <p:spPr bwMode="auto">
          <a:xfrm>
            <a:off x="11114" y="190502"/>
            <a:ext cx="91328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3848101" y="4659313"/>
            <a:ext cx="52927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66792" y="2456390"/>
            <a:ext cx="7291409" cy="8516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46164" y="6596065"/>
            <a:ext cx="3068637" cy="261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414142"/>
                </a:solidFill>
                <a:latin typeface="Arial" charset="0"/>
              </a:defRPr>
            </a:lvl1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6064359"/>
      </p:ext>
    </p:extLst>
  </p:cSld>
  <p:clrMapOvr>
    <a:masterClrMapping/>
  </p:clrMapOvr>
  <p:transition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52000" y="1268280"/>
            <a:ext cx="8642880" cy="5043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51101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8872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9852855"/>
      </p:ext>
    </p:extLst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68360" y="0"/>
            <a:ext cx="7632360" cy="63115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5407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5200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09198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504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80360" y="390204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84815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961920"/>
          </a:xfrm>
          <a:prstGeom prst="rect">
            <a:avLst/>
          </a:prstGeom>
        </p:spPr>
        <p:txBody>
          <a:bodyPr wrap="none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5200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80360" y="1268280"/>
            <a:ext cx="421740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52000" y="3902040"/>
            <a:ext cx="8642520" cy="2405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5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navigation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navigation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93690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PlaceHolder 1"/>
          <p:cNvSpPr>
            <a:spLocks noGrp="1"/>
          </p:cNvSpPr>
          <p:nvPr>
            <p:ph type="title"/>
          </p:nvPr>
        </p:nvSpPr>
        <p:spPr bwMode="auto">
          <a:xfrm>
            <a:off x="612776" y="2181227"/>
            <a:ext cx="8280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Для правки текста заголовка щелкните мышьюОбразец заголовка</a:t>
            </a:r>
            <a:endParaRPr lang="x-none" altLang="x-none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5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5059" r:id="rId13"/>
  </p:sldLayoutIdLst>
  <p:transition spd="med">
    <p:cover dir="ld"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6984F79E-56C7-7B41-911B-0440ACBAB0FB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86021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4931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</p:sldLayoutIdLst>
  <p:transition spd="med">
    <p:cover dir="ld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3274"/>
                </a:solidFill>
              </a:defRPr>
            </a:lvl1pPr>
          </a:lstStyle>
          <a:p>
            <a:fld id="{E82F2C7B-8BFC-1041-A5F1-99DB4CECA541}" type="slidenum">
              <a:rPr lang="ru-RU" altLang="x-none"/>
              <a:pPr/>
              <a:t>‹#›</a:t>
            </a:fld>
            <a:endParaRPr lang="ru-RU" altLang="x-non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pic>
        <p:nvPicPr>
          <p:cNvPr id="102405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  <p:sldLayoutId id="2147485191" r:id="rId12"/>
    <p:sldLayoutId id="2147485192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331" y="3041458"/>
            <a:ext cx="8669337" cy="77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dirty="0">
                <a:solidFill>
                  <a:srgbClr val="003274"/>
                </a:solidFill>
                <a:latin typeface="Arial" charset="0"/>
              </a:rPr>
              <a:t>Влияние дефектов в монокристаллах германия на скорость дрейфа лития и энергетическое разрешение детекторов гамма-излучения</a:t>
            </a:r>
          </a:p>
        </p:txBody>
      </p:sp>
      <p:sp>
        <p:nvSpPr>
          <p:cNvPr id="10243" name="TextShape 1"/>
          <p:cNvSpPr txBox="1">
            <a:spLocks noChangeArrowheads="1"/>
          </p:cNvSpPr>
          <p:nvPr/>
        </p:nvSpPr>
        <p:spPr bwMode="auto">
          <a:xfrm>
            <a:off x="2230440" y="1566863"/>
            <a:ext cx="6726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400" dirty="0">
              <a:solidFill>
                <a:srgbClr val="003274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x-none" sz="1600" dirty="0">
                <a:solidFill>
                  <a:srgbClr val="003274"/>
                </a:solidFill>
              </a:rPr>
              <a:t>«Институт физико-технических проблем»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x-none" sz="2200" dirty="0">
              <a:solidFill>
                <a:srgbClr val="00327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3CB91-DA40-548F-93E4-A8D5FA30CEB8}"/>
              </a:ext>
            </a:extLst>
          </p:cNvPr>
          <p:cNvSpPr txBox="1"/>
          <p:nvPr/>
        </p:nvSpPr>
        <p:spPr>
          <a:xfrm>
            <a:off x="237331" y="5141262"/>
            <a:ext cx="5233093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2000" dirty="0">
                <a:solidFill>
                  <a:srgbClr val="003274"/>
                </a:solidFill>
                <a:latin typeface="Arial" charset="0"/>
              </a:rPr>
              <a:t>Докладчик: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2000" dirty="0">
                <a:solidFill>
                  <a:srgbClr val="003274"/>
                </a:solidFill>
                <a:latin typeface="Arial" charset="0"/>
              </a:rPr>
              <a:t>Ковригин Иван Михайлович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76EF2-C97C-4EBA-8961-CF505D0FA3A0}"/>
              </a:ext>
            </a:extLst>
          </p:cNvPr>
          <p:cNvSpPr txBox="1"/>
          <p:nvPr/>
        </p:nvSpPr>
        <p:spPr>
          <a:xfrm>
            <a:off x="850069" y="6407171"/>
            <a:ext cx="5233093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2000" dirty="0">
                <a:solidFill>
                  <a:srgbClr val="003274"/>
                </a:solidFill>
                <a:latin typeface="Arial" charset="0"/>
              </a:rPr>
              <a:t>ППСР</a:t>
            </a:r>
            <a:r>
              <a:rPr lang="en-US" sz="2000" dirty="0">
                <a:solidFill>
                  <a:srgbClr val="003274"/>
                </a:solidFill>
                <a:latin typeface="Arial" charset="0"/>
              </a:rPr>
              <a:t>-2025</a:t>
            </a:r>
            <a:endParaRPr lang="ru-RU" sz="1600" b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A6033F-B00E-4B14-8312-4D6C7F69AA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10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F89E9B1-7D88-4419-8549-ABA9E615E7CA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Энергетическое разрешение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204B51-54C6-47B4-A2AB-ED112AFBE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" y="1444007"/>
            <a:ext cx="8620125" cy="4233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51868E-C04E-4B83-81CB-8C7CE0A9CC7B}"/>
              </a:ext>
            </a:extLst>
          </p:cNvPr>
          <p:cNvSpPr txBox="1"/>
          <p:nvPr/>
        </p:nvSpPr>
        <p:spPr>
          <a:xfrm>
            <a:off x="261937" y="1027518"/>
            <a:ext cx="79563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⁶⁰Co. Калибровка по энергии выполнена.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1F2FE-6678-4207-90EA-405771226E44}"/>
              </a:ext>
            </a:extLst>
          </p:cNvPr>
          <p:cNvSpPr txBox="1"/>
          <p:nvPr/>
        </p:nvSpPr>
        <p:spPr>
          <a:xfrm>
            <a:off x="1015584" y="5755365"/>
            <a:ext cx="7112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Гамма-спектр ⁶⁰Co, зарегистрированный </a:t>
            </a:r>
            <a:r>
              <a:rPr lang="ru-RU" sz="1200" b="0" dirty="0" err="1">
                <a:latin typeface="Rosatom-Regular"/>
              </a:rPr>
              <a:t>Ge</a:t>
            </a:r>
            <a:r>
              <a:rPr lang="ru-RU" sz="1200" b="0" dirty="0">
                <a:latin typeface="Rosatom-Regular"/>
              </a:rPr>
              <a:t>(Li)-детектором. Основные пики: 1173 кэВ и 1332 кэВ</a:t>
            </a:r>
          </a:p>
        </p:txBody>
      </p:sp>
    </p:spTree>
    <p:extLst>
      <p:ext uri="{BB962C8B-B14F-4D97-AF65-F5344CB8AC3E}">
        <p14:creationId xmlns:p14="http://schemas.microsoft.com/office/powerpoint/2010/main" val="12523390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9459B1-A254-526D-2615-A7E37DFA7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11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D46D617-E1FD-C0DD-3331-5252E36C16C4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Сравнение образцов и требования к материалу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A239C03-48AD-4668-8D4E-B8D6D384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48625"/>
              </p:ext>
            </p:extLst>
          </p:nvPr>
        </p:nvGraphicFramePr>
        <p:xfrm>
          <a:off x="261938" y="1225446"/>
          <a:ext cx="8620124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5031">
                  <a:extLst>
                    <a:ext uri="{9D8B030D-6E8A-4147-A177-3AD203B41FA5}">
                      <a16:colId xmlns:a16="http://schemas.microsoft.com/office/drawing/2014/main" val="1667219961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1514235428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3456199615"/>
                    </a:ext>
                  </a:extLst>
                </a:gridCol>
                <a:gridCol w="2155031">
                  <a:extLst>
                    <a:ext uri="{9D8B030D-6E8A-4147-A177-3AD203B41FA5}">
                      <a16:colId xmlns:a16="http://schemas.microsoft.com/office/drawing/2014/main" val="788734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Образец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Образец 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Требования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9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Разброс УЭС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3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Плотность дислокаций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3×10⁵ см⁻²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5×10⁴ см⁻²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≤10</a:t>
                      </a:r>
                      <a:r>
                        <a:rPr lang="ru-RU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см⁻²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78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200–250 мкм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6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жизни ННЗ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мкс (неоднородно)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38,9 мкс (равномерно)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 мкс и минимальный разброс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597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6CA092-9CDF-43D6-83DA-C7E8D649C4A3}"/>
              </a:ext>
            </a:extLst>
          </p:cNvPr>
          <p:cNvSpPr txBox="1"/>
          <p:nvPr/>
        </p:nvSpPr>
        <p:spPr>
          <a:xfrm>
            <a:off x="266700" y="3889757"/>
            <a:ext cx="8620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Rosatom-Regular"/>
              </a:rPr>
              <a:t>Это сравнение показывает, что даже небольшое улучшение качества материала приводит к кардинальным изменениям в поведении дрейфа и характеристике детектора.</a:t>
            </a:r>
          </a:p>
        </p:txBody>
      </p:sp>
    </p:spTree>
    <p:extLst>
      <p:ext uri="{BB962C8B-B14F-4D97-AF65-F5344CB8AC3E}">
        <p14:creationId xmlns:p14="http://schemas.microsoft.com/office/powerpoint/2010/main" val="2641431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1F142D-5198-7F08-D119-04ED92DC6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12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0EF7266-EEE8-A001-C636-6E17C44EEDF8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Заключение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58C05-BC3D-2278-8822-C0B09EBCFBB7}"/>
              </a:ext>
            </a:extLst>
          </p:cNvPr>
          <p:cNvSpPr txBox="1"/>
          <p:nvPr/>
        </p:nvSpPr>
        <p:spPr>
          <a:xfrm>
            <a:off x="266700" y="1138770"/>
            <a:ext cx="8648699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/>
              <a:t>Подтверждена принципиальная возможность производства отечественных </a:t>
            </a:r>
            <a:r>
              <a:rPr lang="ru-RU" b="0" dirty="0" err="1"/>
              <a:t>Ge</a:t>
            </a:r>
            <a:r>
              <a:rPr lang="ru-RU" b="0" dirty="0"/>
              <a:t>(Li)-детекторов на базе российских монокристаллов германия.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/>
              <a:t>Установлено, что структурные дефекты (дислокации, поры, кластеры вакансий) оказывают определяющее влияние на кинетику дрейфа лития и конечные характеристики детектора. Дефекты выступают в роли ловушек для ионов лития, нарушают однородность i-области, вызывают рост обратных токов и ухудшают энергетическое разрешение.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/>
              <a:t>Разработаны и апробированы методики экспресс-оценки пригодности материала на основе комбинированного анализа времени жизни ННЗ, металлографии и начальной ВАХ, что позволяет отбраковывать некондиционный материал до начала трудоёмкого процесса дрейфа.</a:t>
            </a:r>
          </a:p>
        </p:txBody>
      </p:sp>
    </p:spTree>
    <p:extLst>
      <p:ext uri="{BB962C8B-B14F-4D97-AF65-F5344CB8AC3E}">
        <p14:creationId xmlns:p14="http://schemas.microsoft.com/office/powerpoint/2010/main" val="38311850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AA63A-BCAB-5DC0-7D6C-980AF1BFA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3310FE-4765-80FA-FE40-33AE8F82C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3274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42B6B8E9-466D-654D-A40E-0B91A36EBD43}" type="slidenum">
              <a:rPr lang="ru-RU" altLang="x-none" smtClean="0"/>
              <a:pPr/>
              <a:t>13</a:t>
            </a:fld>
            <a:endParaRPr lang="ru-RU" altLang="x-none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1B69438E-1D23-F9BF-738B-63B7AA289C1F}"/>
              </a:ext>
            </a:extLst>
          </p:cNvPr>
          <p:cNvSpPr txBox="1">
            <a:spLocks noChangeArrowheads="1"/>
          </p:cNvSpPr>
          <p:nvPr/>
        </p:nvSpPr>
        <p:spPr>
          <a:xfrm>
            <a:off x="2730501" y="3132070"/>
            <a:ext cx="3682997" cy="593860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3274"/>
                </a:solidFill>
                <a:latin typeface="Arial" charset="0"/>
              </a:rPr>
              <a:t>Спасибо за внимание!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42B9445E-AB79-73A3-3BA0-40324FB4803A}"/>
              </a:ext>
            </a:extLst>
          </p:cNvPr>
          <p:cNvSpPr txBox="1">
            <a:spLocks noChangeArrowheads="1"/>
          </p:cNvSpPr>
          <p:nvPr/>
        </p:nvSpPr>
        <p:spPr>
          <a:xfrm>
            <a:off x="257175" y="5427275"/>
            <a:ext cx="4825154" cy="1594962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003274"/>
                </a:solidFill>
                <a:latin typeface="Arial" charset="0"/>
              </a:rPr>
              <a:t>Будем рады ответить на ваши вопросы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274"/>
                </a:solidFill>
                <a:latin typeface="Arial" charset="0"/>
              </a:rPr>
              <a:t>Тел.: 8 (496) 216-66-45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3274"/>
                </a:solidFill>
                <a:latin typeface="Arial" charset="0"/>
              </a:rPr>
              <a:t>email</a:t>
            </a:r>
            <a:r>
              <a:rPr lang="ru-RU" sz="1400" dirty="0">
                <a:solidFill>
                  <a:srgbClr val="003274"/>
                </a:solidFill>
                <a:latin typeface="Arial" charset="0"/>
              </a:rPr>
              <a:t>: </a:t>
            </a:r>
            <a:r>
              <a:rPr lang="en-US" sz="1400" dirty="0">
                <a:solidFill>
                  <a:srgbClr val="003274"/>
                </a:solidFill>
                <a:latin typeface="Arial" charset="0"/>
              </a:rPr>
              <a:t>iftp@dubna.ru</a:t>
            </a:r>
            <a:endParaRPr lang="ru-RU" sz="1400" dirty="0">
              <a:solidFill>
                <a:srgbClr val="00327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3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2</a:t>
            </a:fld>
            <a:endParaRPr lang="ru-RU" altLang="x-none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257175" y="30028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Актуальность и цель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7CC9D-AF0D-7651-FF22-F287E9787DE5}"/>
              </a:ext>
            </a:extLst>
          </p:cNvPr>
          <p:cNvSpPr txBox="1"/>
          <p:nvPr/>
        </p:nvSpPr>
        <p:spPr>
          <a:xfrm>
            <a:off x="257175" y="1322780"/>
            <a:ext cx="862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274"/>
                </a:solidFill>
                <a:latin typeface="Arial" charset="0"/>
                <a:cs typeface="+mn-cs"/>
              </a:rPr>
              <a:t>Актуальность: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1702C-01E6-EE7D-D3A8-3A11D15E74FA}"/>
              </a:ext>
            </a:extLst>
          </p:cNvPr>
          <p:cNvSpPr txBox="1"/>
          <p:nvPr/>
        </p:nvSpPr>
        <p:spPr>
          <a:xfrm>
            <a:off x="257175" y="1689515"/>
            <a:ext cx="8629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дефицита германиевого сырья, есть необходимость в импортозамещении, и критически важно оценить отечественные монокристаллы германия на соответствие мировым стандартам.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24FB4-CC86-BEF4-8B38-21E637D57DBB}"/>
              </a:ext>
            </a:extLst>
          </p:cNvPr>
          <p:cNvSpPr txBox="1"/>
          <p:nvPr/>
        </p:nvSpPr>
        <p:spPr>
          <a:xfrm>
            <a:off x="257175" y="2620357"/>
            <a:ext cx="862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274"/>
                </a:solidFill>
                <a:latin typeface="Arial" charset="0"/>
                <a:cs typeface="+mn-cs"/>
              </a:rPr>
              <a:t>Цель: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39A62-F382-68F7-3EF5-B3EC27DD2650}"/>
              </a:ext>
            </a:extLst>
          </p:cNvPr>
          <p:cNvSpPr txBox="1"/>
          <p:nvPr/>
        </p:nvSpPr>
        <p:spPr>
          <a:xfrm>
            <a:off x="257175" y="2989689"/>
            <a:ext cx="86296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влияние структурных дефектов (дислокаций, пор, кластеров вакансий) в монокристаллах германия на кинетику дрейфа лития и, как следствие, на формирование рабочих характеристик детекторов гамма-излучения, включая однородность i-области, обратные токи и потенциальное энергетическое разрешение.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687581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C4D8A4-3B64-B33E-8CB2-5D00A554C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3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FE2989D-0024-0904-C4E1-CEB9A7A7A765}"/>
              </a:ext>
            </a:extLst>
          </p:cNvPr>
          <p:cNvSpPr txBox="1">
            <a:spLocks noChangeArrowheads="1"/>
          </p:cNvSpPr>
          <p:nvPr/>
        </p:nvSpPr>
        <p:spPr>
          <a:xfrm>
            <a:off x="257175" y="30028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Физика дрейфа лития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154B3-88EC-4A00-82C6-1DEBA3120DED}"/>
              </a:ext>
            </a:extLst>
          </p:cNvPr>
          <p:cNvSpPr txBox="1"/>
          <p:nvPr/>
        </p:nvSpPr>
        <p:spPr>
          <a:xfrm>
            <a:off x="-93981" y="4944272"/>
            <a:ext cx="5366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Схема компенсации галлия литием для формирования i-области в кремнии (e</a:t>
            </a:r>
            <a:r>
              <a:rPr lang="ru-RU" sz="1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электрон, h</a:t>
            </a:r>
            <a:r>
              <a:rPr lang="ru-RU" sz="14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дырка)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D1232A-AEDC-441C-B7AA-0489ED9A7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65" y="2910010"/>
            <a:ext cx="4935217" cy="18767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879E7A-7CF0-4B9D-91FA-6003138FDC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887" y="1222263"/>
            <a:ext cx="3630938" cy="48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35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DB124C-2EFB-EB9B-8CE8-123B67BB0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4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2F3D95C-3C4F-9F3B-29F7-8EA7228B1B98}"/>
              </a:ext>
            </a:extLst>
          </p:cNvPr>
          <p:cNvSpPr txBox="1">
            <a:spLocks noChangeArrowheads="1"/>
          </p:cNvSpPr>
          <p:nvPr/>
        </p:nvSpPr>
        <p:spPr>
          <a:xfrm>
            <a:off x="257175" y="30028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  <a:cs typeface="Arial" pitchFamily="34" charset="0"/>
              </a:rPr>
              <a:t>Исследуемые образцы и методы исследования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5FA5C-2772-8B1F-212C-5C7CC13F6C69}"/>
              </a:ext>
            </a:extLst>
          </p:cNvPr>
          <p:cNvSpPr txBox="1"/>
          <p:nvPr/>
        </p:nvSpPr>
        <p:spPr>
          <a:xfrm>
            <a:off x="257175" y="4037502"/>
            <a:ext cx="8629648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Металлографический анализ;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времени жизни неравновесных носителей заряда (ННЗ);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Диффузия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дрейф лития;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глубины p-n перехода;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вольт-амперных характеристик (ВАХ).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4EBD9-A830-4667-A918-DE6CB39A75A8}"/>
              </a:ext>
            </a:extLst>
          </p:cNvPr>
          <p:cNvSpPr txBox="1"/>
          <p:nvPr/>
        </p:nvSpPr>
        <p:spPr>
          <a:xfrm>
            <a:off x="257175" y="1212684"/>
            <a:ext cx="86296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№ 1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Кристаллографическая ориентация —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2°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УЭС,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Ом·см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10÷30 (разброс ρ = 50%)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электропроводимости — «Р» (Галлий)</a:t>
            </a:r>
          </a:p>
          <a:p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№ 2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Кристаллографическая ориентация —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 2°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УЭС,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Ом·см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18,0÷18,5 (разброс ρ = 1,5%)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электропроводимости — «Р» (Галлий)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CF097-B806-4CA7-9F03-CBD0ACA61D91}"/>
              </a:ext>
            </a:extLst>
          </p:cNvPr>
          <p:cNvPicPr/>
          <p:nvPr/>
        </p:nvPicPr>
        <p:blipFill>
          <a:blip r:embed="rId4" cstate="print"/>
          <a:srcRect l="21080" t="20542" r="29939" b="18211"/>
          <a:stretch/>
        </p:blipFill>
        <p:spPr>
          <a:xfrm>
            <a:off x="5631210" y="1212684"/>
            <a:ext cx="2906395" cy="272542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A05CD-A8FC-4C63-AEE5-9F7BA22037DC}"/>
              </a:ext>
            </a:extLst>
          </p:cNvPr>
          <p:cNvSpPr txBox="1"/>
          <p:nvPr/>
        </p:nvSpPr>
        <p:spPr>
          <a:xfrm>
            <a:off x="4985336" y="3938104"/>
            <a:ext cx="4198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Германиевый слиток</a:t>
            </a:r>
          </a:p>
        </p:txBody>
      </p:sp>
    </p:spTree>
    <p:extLst>
      <p:ext uri="{BB962C8B-B14F-4D97-AF65-F5344CB8AC3E}">
        <p14:creationId xmlns:p14="http://schemas.microsoft.com/office/powerpoint/2010/main" val="24543745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2C47F5-BF4A-4007-9BB7-DF357D4A8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5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E7F8DA4-CBE9-4EF7-9201-81AD79082D69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Металлографический анализ образцов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E8563-1379-468F-BF47-82969CD5AAC4}"/>
              </a:ext>
            </a:extLst>
          </p:cNvPr>
          <p:cNvSpPr txBox="1"/>
          <p:nvPr/>
        </p:nvSpPr>
        <p:spPr>
          <a:xfrm>
            <a:off x="266700" y="969381"/>
            <a:ext cx="1881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Rosatom-Regular"/>
              </a:rPr>
              <a:t>Образец № 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13A3A-D634-4762-B0DF-44BE019A1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338713"/>
            <a:ext cx="2252387" cy="2049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01FF8-6146-4A16-95F5-026B8FEC2E7E}"/>
              </a:ext>
            </a:extLst>
          </p:cNvPr>
          <p:cNvSpPr txBox="1"/>
          <p:nvPr/>
        </p:nvSpPr>
        <p:spPr>
          <a:xfrm>
            <a:off x="-494693" y="3428999"/>
            <a:ext cx="419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3 Дислокационные стенки —</a:t>
            </a:r>
          </a:p>
          <a:p>
            <a:pPr algn="ctr"/>
            <a:r>
              <a:rPr lang="ru-RU" sz="1200" b="0" dirty="0">
                <a:latin typeface="Rosatom-Regular"/>
              </a:rPr>
              <a:t>3×10⁵ см⁻² </a:t>
            </a:r>
          </a:p>
        </p:txBody>
      </p:sp>
      <p:pic>
        <p:nvPicPr>
          <p:cNvPr id="8" name="Рисунок 7" descr="IMG20230109151941 Рис 3 фото 01">
            <a:extLst>
              <a:ext uri="{FF2B5EF4-FFF2-40B4-BE49-F238E27FC236}">
                <a16:creationId xmlns:a16="http://schemas.microsoft.com/office/drawing/2014/main" id="{1995D4BC-0DF8-49A9-99F3-18A11C5BC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78" y="1338712"/>
            <a:ext cx="2055702" cy="20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ис 4 IMG20230109151506 01">
            <a:extLst>
              <a:ext uri="{FF2B5EF4-FFF2-40B4-BE49-F238E27FC236}">
                <a16:creationId xmlns:a16="http://schemas.microsoft.com/office/drawing/2014/main" id="{9FD74229-E76D-436B-8E3F-76AAE9BAB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67" y="1338712"/>
            <a:ext cx="2422573" cy="20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BD45CB-F3F5-46A5-82C8-0CFA1F482C6F}"/>
              </a:ext>
            </a:extLst>
          </p:cNvPr>
          <p:cNvSpPr txBox="1"/>
          <p:nvPr/>
        </p:nvSpPr>
        <p:spPr>
          <a:xfrm>
            <a:off x="3104336" y="3429000"/>
            <a:ext cx="2447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4 Поры 200–250 мкм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D9BD1-CA9D-4B3C-96D9-B4AF4D79DCE0}"/>
              </a:ext>
            </a:extLst>
          </p:cNvPr>
          <p:cNvSpPr txBox="1"/>
          <p:nvPr/>
        </p:nvSpPr>
        <p:spPr>
          <a:xfrm>
            <a:off x="5860082" y="3429000"/>
            <a:ext cx="2884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5 Мелкоточечный фон —</a:t>
            </a:r>
          </a:p>
          <a:p>
            <a:pPr algn="ctr"/>
            <a:r>
              <a:rPr lang="ru-RU" sz="1200" b="0" dirty="0">
                <a:latin typeface="Rosatom-Regular"/>
              </a:rPr>
              <a:t>кластеры вакансий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469D4-2CC7-4E5B-8A3B-D3094113FE42}"/>
              </a:ext>
            </a:extLst>
          </p:cNvPr>
          <p:cNvSpPr txBox="1"/>
          <p:nvPr/>
        </p:nvSpPr>
        <p:spPr>
          <a:xfrm>
            <a:off x="266700" y="3827443"/>
            <a:ext cx="1881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Rosatom-Regular"/>
              </a:rPr>
              <a:t>Образец № 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5003B5-FAE8-45E1-8428-4AC9AD1AF1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0" y="4196775"/>
            <a:ext cx="3041690" cy="212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E81801-CA2A-47A2-B1C3-DFF452C5BDC4}"/>
              </a:ext>
            </a:extLst>
          </p:cNvPr>
          <p:cNvSpPr txBox="1"/>
          <p:nvPr/>
        </p:nvSpPr>
        <p:spPr>
          <a:xfrm>
            <a:off x="3002837" y="4196774"/>
            <a:ext cx="2799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6 Однородная поверхность, дислокации 5×10⁴ см⁻²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E0177-5A07-42E1-A565-0901F40F51F5}"/>
              </a:ext>
            </a:extLst>
          </p:cNvPr>
          <p:cNvSpPr txBox="1"/>
          <p:nvPr/>
        </p:nvSpPr>
        <p:spPr>
          <a:xfrm>
            <a:off x="3647798" y="5861846"/>
            <a:ext cx="2799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7 Одна дислокационная стенка 1,9×10³ см⁻² </a:t>
            </a:r>
          </a:p>
        </p:txBody>
      </p:sp>
      <p:pic>
        <p:nvPicPr>
          <p:cNvPr id="16" name="Рисунок 15" descr="рис 6г IMG20230109152541 01">
            <a:extLst>
              <a:ext uri="{FF2B5EF4-FFF2-40B4-BE49-F238E27FC236}">
                <a16:creationId xmlns:a16="http://schemas.microsoft.com/office/drawing/2014/main" id="{34E3F503-F57D-4FEE-8EDA-37EFB934E8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01" y="4196775"/>
            <a:ext cx="2173639" cy="212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470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9F535D-39D5-472E-89BA-DC05768C3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6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E48F3D7-26FB-4E4B-AFDF-0DE78449A4F4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Измерение времени жизни неравновесных носителей заряда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C42B38-DE51-43B5-B0B9-B4FBCEB4C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70" y="1427664"/>
            <a:ext cx="3394657" cy="3481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BB04A1-0648-41CE-9C76-B7566B7B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067" y="1427664"/>
            <a:ext cx="3232696" cy="3481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255B1-62C0-4EFE-9562-0E017E64C497}"/>
              </a:ext>
            </a:extLst>
          </p:cNvPr>
          <p:cNvSpPr txBox="1"/>
          <p:nvPr/>
        </p:nvSpPr>
        <p:spPr>
          <a:xfrm>
            <a:off x="1052468" y="4902408"/>
            <a:ext cx="2799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 ННЗ образца №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220B0-22DF-4971-ABE9-257E1EBB783F}"/>
              </a:ext>
            </a:extLst>
          </p:cNvPr>
          <p:cNvSpPr txBox="1"/>
          <p:nvPr/>
        </p:nvSpPr>
        <p:spPr>
          <a:xfrm>
            <a:off x="5243638" y="4907332"/>
            <a:ext cx="2799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 ННЗ образца №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7F381-B8FD-4AD3-99EE-76AB5477B596}"/>
              </a:ext>
            </a:extLst>
          </p:cNvPr>
          <p:cNvSpPr txBox="1"/>
          <p:nvPr/>
        </p:nvSpPr>
        <p:spPr>
          <a:xfrm>
            <a:off x="902269" y="5224162"/>
            <a:ext cx="30999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величина – 64,00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Медианная – 45,00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– 578,06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– 15,98 мкс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A244F-E829-4FFF-B60F-A968F4B88A92}"/>
              </a:ext>
            </a:extLst>
          </p:cNvPr>
          <p:cNvSpPr txBox="1"/>
          <p:nvPr/>
        </p:nvSpPr>
        <p:spPr>
          <a:xfrm>
            <a:off x="5481806" y="5224162"/>
            <a:ext cx="2899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величина - 38,87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Медианная – 39,36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– 159,57 мкс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– 8,75 мкс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9786A2-BF18-4C7D-80A1-9436EF7E6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141" y="1119097"/>
            <a:ext cx="5996442" cy="16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958123-CE6B-4106-8C33-63953A945CEB}"/>
              </a:ext>
            </a:extLst>
          </p:cNvPr>
          <p:cNvSpPr txBox="1"/>
          <p:nvPr/>
        </p:nvSpPr>
        <p:spPr>
          <a:xfrm>
            <a:off x="7780601" y="1015587"/>
            <a:ext cx="1098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el-G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1989B-15ED-4261-8C9E-D60AD7C559FA}"/>
              </a:ext>
            </a:extLst>
          </p:cNvPr>
          <p:cNvSpPr txBox="1"/>
          <p:nvPr/>
        </p:nvSpPr>
        <p:spPr>
          <a:xfrm>
            <a:off x="601942" y="1015587"/>
            <a:ext cx="1098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</a:t>
            </a:r>
            <a:r>
              <a:rPr lang="el-GR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790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DA7AB5-E1C2-D20E-0238-01423D65E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7</a:t>
            </a:fld>
            <a:endParaRPr lang="ru-RU" altLang="x-none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F78C406-60B6-F842-8D44-CEA3341B5D99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Диффузия и дрейф лития в образце №1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E1A79-2A57-BC68-D956-92CBE273BE81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41344" t="44745" r="17469"/>
          <a:stretch/>
        </p:blipFill>
        <p:spPr>
          <a:xfrm>
            <a:off x="6199903" y="1095002"/>
            <a:ext cx="2559545" cy="2700447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01AB8-1CE9-2E2E-0C0E-1E55F71E29D5}"/>
              </a:ext>
            </a:extLst>
          </p:cNvPr>
          <p:cNvSpPr txBox="1"/>
          <p:nvPr/>
        </p:nvSpPr>
        <p:spPr>
          <a:xfrm>
            <a:off x="6136214" y="3795449"/>
            <a:ext cx="2686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10</a:t>
            </a:r>
            <a:r>
              <a:rPr lang="ru-RU" sz="1200" b="0" dirty="0">
                <a:latin typeface="Rosatom-Regular"/>
              </a:rPr>
              <a:t> Эрозия под зондом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652D-DA87-4F80-8198-F57D15435688}"/>
              </a:ext>
            </a:extLst>
          </p:cNvPr>
          <p:cNvSpPr txBox="1"/>
          <p:nvPr/>
        </p:nvSpPr>
        <p:spPr>
          <a:xfrm>
            <a:off x="266700" y="4294738"/>
            <a:ext cx="855643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диффузии (синяя кривая): По прямой ветви ток растет, но не экспоненциально, по обратной ветви ток не насыщен — он растет по модулю с увеличением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|U|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первой итерации дрейфа (оранжевая кривая): ток не достиг насыщения: продолжает расти при увеличении напряжения, что говорит о наличии утечек по </a:t>
            </a:r>
            <a:r>
              <a:rPr lang="ru-RU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дефектам.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эрозии под зондом — свидетельство локальных пробоев, вызванных высокой плотностью дефектов. Эрозия наблюдалась без окрашивания — что говорит о разрушении материала в центре рабочей области.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9AAC7-4FDF-4486-B9F2-C424B3A9AE29}"/>
              </a:ext>
            </a:extLst>
          </p:cNvPr>
          <p:cNvSpPr txBox="1"/>
          <p:nvPr/>
        </p:nvSpPr>
        <p:spPr>
          <a:xfrm>
            <a:off x="1547722" y="3500721"/>
            <a:ext cx="935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График 1.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7975FCA-3ED9-4E14-968C-A156AEDE4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815526"/>
              </p:ext>
            </p:extLst>
          </p:nvPr>
        </p:nvGraphicFramePr>
        <p:xfrm>
          <a:off x="657272" y="788659"/>
          <a:ext cx="5710913" cy="300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7446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391B4D-3C3F-79D9-179A-82EF2E971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8</a:t>
            </a:fld>
            <a:endParaRPr lang="ru-RU" altLang="x-non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B8B4865-E845-3428-9396-E039BA6B3024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Диффузия и дрейф лития в образце №2</a:t>
            </a:r>
            <a:endParaRPr lang="ru-RU" sz="1800" dirty="0">
              <a:solidFill>
                <a:srgbClr val="404040"/>
              </a:solidFill>
              <a:latin typeface="Rosatom" panose="020B0503040504020204" pitchFamily="34" charset="-52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EAFB68-F96B-FFF2-8C22-0F4B8267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90" y="1066800"/>
            <a:ext cx="2518190" cy="29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67A6A-4E95-B58F-B1F5-7A5A3FC2AD56}"/>
              </a:ext>
            </a:extLst>
          </p:cNvPr>
          <p:cNvSpPr txBox="1"/>
          <p:nvPr/>
        </p:nvSpPr>
        <p:spPr>
          <a:xfrm>
            <a:off x="6149358" y="4030436"/>
            <a:ext cx="2686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11</a:t>
            </a:r>
            <a:r>
              <a:rPr lang="ru-RU" sz="1200" b="0" dirty="0">
                <a:latin typeface="Rosatom-Regular"/>
              </a:rPr>
              <a:t> Рост глубины дрейфа с 1,29 мм до 1,83 мм за 2 суток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DCEEC-3F99-4369-B086-17177A06A13B}"/>
              </a:ext>
            </a:extLst>
          </p:cNvPr>
          <p:cNvSpPr txBox="1"/>
          <p:nvPr/>
        </p:nvSpPr>
        <p:spPr>
          <a:xfrm>
            <a:off x="266700" y="4530883"/>
            <a:ext cx="85564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диффузии (синяя кривая): высокий обратный ток — признак неоднородного p-n перехода и поверхностных утечек.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первой итерации дрейфа (оранжевая кривая): ток насыщения снизился до ~-15 мА, а прямая ветвь стала более экспоненциальной — признак формирования качественного p-n перехода и i-области.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глубины дрейфа с 1,29 мм до 1,83 мм за 2 суток — подтверждение стабильного и эффективного дрейфа лития.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глубины ОПЗ указывает на успешную компенсацию галлия и формирование однородной i-области.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0AD5F41-9A7F-4C7C-A337-9661E3C99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64101"/>
              </p:ext>
            </p:extLst>
          </p:nvPr>
        </p:nvGraphicFramePr>
        <p:xfrm>
          <a:off x="266701" y="1066801"/>
          <a:ext cx="5605678" cy="296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7AEE03-14E4-459A-911E-9915F5CE7E2C}"/>
              </a:ext>
            </a:extLst>
          </p:cNvPr>
          <p:cNvSpPr txBox="1"/>
          <p:nvPr/>
        </p:nvSpPr>
        <p:spPr>
          <a:xfrm>
            <a:off x="1020276" y="3753437"/>
            <a:ext cx="935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График 2.</a:t>
            </a:r>
          </a:p>
        </p:txBody>
      </p:sp>
    </p:spTree>
    <p:extLst>
      <p:ext uri="{BB962C8B-B14F-4D97-AF65-F5344CB8AC3E}">
        <p14:creationId xmlns:p14="http://schemas.microsoft.com/office/powerpoint/2010/main" val="36452712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6B8E9-466D-654D-A40E-0B91A36EBD43}" type="slidenum">
              <a:rPr lang="ru-RU" altLang="x-none" smtClean="0"/>
              <a:pPr/>
              <a:t>9</a:t>
            </a:fld>
            <a:endParaRPr lang="ru-RU" altLang="x-non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18EAA9-2BC3-4DF8-A69C-A1B2DAEE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09" y="25220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AF3EE5-4721-4407-851A-ED54ECF1B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04" y="3379332"/>
            <a:ext cx="1504786" cy="1962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8A667D-89F1-4AD4-82A9-E3AA94329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928" y="3160409"/>
            <a:ext cx="2712462" cy="20343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9814B-BEAF-42C2-82E3-902CA07D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22" y="4076229"/>
            <a:ext cx="1434091" cy="1457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EAA97D-A069-46A9-B9A7-68DFE0442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74" y="4076228"/>
            <a:ext cx="1465674" cy="1457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CDDA80-CBAD-4664-A6DB-6ACBF0CDA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09" y="4076228"/>
            <a:ext cx="1526800" cy="1457585"/>
          </a:xfrm>
          <a:prstGeom prst="rect">
            <a:avLst/>
          </a:prstGeom>
        </p:spPr>
      </p:pic>
      <p:pic>
        <p:nvPicPr>
          <p:cNvPr id="16" name="Picture 3" descr="E:\Документы\01 Лаборатория\Модернизация, развитие\2019-11-07 Редизайн линейки ОЧГ\Ge(li)\Кристалл Ge(Li).gif">
            <a:extLst>
              <a:ext uri="{FF2B5EF4-FFF2-40B4-BE49-F238E27FC236}">
                <a16:creationId xmlns:a16="http://schemas.microsoft.com/office/drawing/2014/main" id="{B12B5A11-FB10-40F8-BD8F-5AEA2917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092" y="1172856"/>
            <a:ext cx="4190550" cy="2256144"/>
          </a:xfrm>
          <a:prstGeom prst="rect">
            <a:avLst/>
          </a:prstGeom>
          <a:noFill/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728778B3-7B4D-4556-BD3A-0295801107AA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319334"/>
            <a:ext cx="7658470" cy="395906"/>
          </a:xfrm>
          <a:prstGeom prst="rect">
            <a:avLst/>
          </a:prstGeom>
        </p:spPr>
        <p:txBody>
          <a:bodyPr/>
          <a:lstStyle>
            <a:lvl1pPr marL="180975" indent="-180975" algn="l" rt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3274"/>
                </a:solidFill>
                <a:latin typeface="Arial" charset="0"/>
              </a:rPr>
              <a:t>Изготовление германий-литиевого детектора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A9CCB-EB13-4517-BA92-1A5B8253E049}"/>
              </a:ext>
            </a:extLst>
          </p:cNvPr>
          <p:cNvSpPr txBox="1"/>
          <p:nvPr/>
        </p:nvSpPr>
        <p:spPr>
          <a:xfrm>
            <a:off x="3226968" y="3475614"/>
            <a:ext cx="3341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</a:t>
            </a:r>
            <a:r>
              <a:rPr lang="ru-RU" sz="1200" b="0" dirty="0">
                <a:latin typeface="Rosatom-Regular"/>
              </a:rPr>
              <a:t>2 Схематическое изображение детектора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876CA-C1A6-4D1B-99C8-D2168B822167}"/>
              </a:ext>
            </a:extLst>
          </p:cNvPr>
          <p:cNvSpPr txBox="1"/>
          <p:nvPr/>
        </p:nvSpPr>
        <p:spPr>
          <a:xfrm>
            <a:off x="114385" y="5638977"/>
            <a:ext cx="236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</a:t>
            </a:r>
            <a:r>
              <a:rPr lang="ru-RU" sz="1200" b="0" dirty="0">
                <a:latin typeface="Rosatom-Regular"/>
              </a:rPr>
              <a:t>3 Процесс дрейфа на установка для дрейфа лития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098D2A-D75E-42D4-B1E9-1E06B3BDD210}"/>
              </a:ext>
            </a:extLst>
          </p:cNvPr>
          <p:cNvSpPr txBox="1"/>
          <p:nvPr/>
        </p:nvSpPr>
        <p:spPr>
          <a:xfrm>
            <a:off x="3714789" y="5676897"/>
            <a:ext cx="2361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</a:t>
            </a:r>
            <a:r>
              <a:rPr lang="ru-RU" sz="1200" b="0" dirty="0">
                <a:latin typeface="Rosatom-Regular"/>
              </a:rPr>
              <a:t>4 Дрейф на разных этапах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66B6D-BF2B-463C-9767-38677E224125}"/>
              </a:ext>
            </a:extLst>
          </p:cNvPr>
          <p:cNvSpPr txBox="1"/>
          <p:nvPr/>
        </p:nvSpPr>
        <p:spPr>
          <a:xfrm>
            <a:off x="7054479" y="5638977"/>
            <a:ext cx="236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dirty="0">
                <a:latin typeface="Rosatom-Regular"/>
              </a:rPr>
              <a:t>Рис. </a:t>
            </a:r>
            <a:r>
              <a:rPr lang="en-US" sz="1200" b="0" dirty="0">
                <a:latin typeface="Rosatom-Regular"/>
              </a:rPr>
              <a:t>1</a:t>
            </a:r>
            <a:r>
              <a:rPr lang="ru-RU" sz="1200" b="0" dirty="0">
                <a:latin typeface="Rosatom-Regular"/>
              </a:rPr>
              <a:t>5 Результат </a:t>
            </a:r>
          </a:p>
          <a:p>
            <a:pPr algn="ctr"/>
            <a:r>
              <a:rPr lang="ru-RU" sz="1200" b="0" dirty="0">
                <a:latin typeface="Rosatom-Regular"/>
              </a:rPr>
              <a:t>дрейфа</a:t>
            </a:r>
          </a:p>
        </p:txBody>
      </p:sp>
    </p:spTree>
    <p:extLst>
      <p:ext uri="{BB962C8B-B14F-4D97-AF65-F5344CB8AC3E}">
        <p14:creationId xmlns:p14="http://schemas.microsoft.com/office/powerpoint/2010/main" val="2447376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итул_Росат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итул_Росатом" id="{A9C5BEC3-DFE1-F440-A835-7DDAD3C35F21}" vid="{9EDC5FE5-EF65-5E44-AD65-4CF963976A44}"/>
    </a:ext>
  </a:extLst>
</a:theme>
</file>

<file path=ppt/theme/theme2.xml><?xml version="1.0" encoding="utf-8"?>
<a:theme xmlns:a="http://schemas.openxmlformats.org/drawingml/2006/main" name="1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3.xml><?xml version="1.0" encoding="utf-8"?>
<a:theme xmlns:a="http://schemas.openxmlformats.org/drawingml/2006/main" name="9_росатом_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атом_1" id="{196FB06C-1B62-1F41-A4A2-B5740C25E72D}" vid="{82473337-5225-BF41-B535-E98843D985FB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12928</TotalTime>
  <Words>852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Rosatom</vt:lpstr>
      <vt:lpstr>Rosatom-Regular</vt:lpstr>
      <vt:lpstr>Times New Roman</vt:lpstr>
      <vt:lpstr>титул_Росатом</vt:lpstr>
      <vt:lpstr>1_росатом_1</vt:lpstr>
      <vt:lpstr>9_росатом_1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ИФТП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Плотников А.В.</dc:creator>
  <cp:lastModifiedBy>Ivan Kovrigin</cp:lastModifiedBy>
  <cp:revision>975</cp:revision>
  <cp:lastPrinted>2023-10-26T06:39:08Z</cp:lastPrinted>
  <dcterms:created xsi:type="dcterms:W3CDTF">2007-05-14T06:31:45Z</dcterms:created>
  <dcterms:modified xsi:type="dcterms:W3CDTF">2025-10-15T05:31:01Z</dcterms:modified>
</cp:coreProperties>
</file>