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6"/>
  </p:notesMasterIdLst>
  <p:sldIdLst>
    <p:sldId id="256" r:id="rId2"/>
    <p:sldId id="355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278" r:id="rId12"/>
    <p:sldId id="277" r:id="rId13"/>
    <p:sldId id="279" r:id="rId14"/>
    <p:sldId id="28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2"/>
    <a:srgbClr val="ED8E1B"/>
    <a:srgbClr val="E7452F"/>
    <a:srgbClr val="E28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0" autoAdjust="0"/>
    <p:restoredTop sz="95256" autoAdjust="0"/>
  </p:normalViewPr>
  <p:slideViewPr>
    <p:cSldViewPr snapToGrid="0">
      <p:cViewPr varScale="1">
        <p:scale>
          <a:sx n="118" d="100"/>
          <a:sy n="118" d="100"/>
        </p:scale>
        <p:origin x="63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5;&#1076;&#1088;&#1077;&#1081;\Desktop\&#1072;&#1073;&#1089;&#1086;&#1088;&#1073;&#1077;&#1088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5;&#1076;&#1088;&#1077;&#1081;\Desktop\&#1072;&#1073;&#1089;&#1086;&#1088;&#1073;&#1077;&#1088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1450074020983"/>
          <c:y val="2.5032836219778518E-2"/>
          <c:w val="0.74682680159763204"/>
          <c:h val="0.83114926466447303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Лист1!$AQ$1</c:f>
              <c:strCache>
                <c:ptCount val="1"/>
                <c:pt idx="0">
                  <c:v>А, relative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Лист1!$AM$2:$AM$1026</c:f>
              <c:numCache>
                <c:formatCode>General</c:formatCode>
                <c:ptCount val="1025"/>
                <c:pt idx="0">
                  <c:v>1.1000000000000001</c:v>
                </c:pt>
                <c:pt idx="1">
                  <c:v>0.1</c:v>
                </c:pt>
                <c:pt idx="2">
                  <c:v>7.0000000000000007E-2</c:v>
                </c:pt>
                <c:pt idx="3">
                  <c:v>0.13</c:v>
                </c:pt>
                <c:pt idx="4">
                  <c:v>0.23</c:v>
                </c:pt>
                <c:pt idx="5">
                  <c:v>0.5</c:v>
                </c:pt>
                <c:pt idx="6">
                  <c:v>0.02</c:v>
                </c:pt>
                <c:pt idx="7">
                  <c:v>1.6</c:v>
                </c:pt>
              </c:numCache>
            </c:numRef>
          </c:xVal>
          <c:yVal>
            <c:numRef>
              <c:f>Лист1!$AQ$2:$AQ$1026</c:f>
              <c:numCache>
                <c:formatCode>General</c:formatCode>
                <c:ptCount val="1025"/>
                <c:pt idx="0">
                  <c:v>0.51702554042342064</c:v>
                </c:pt>
                <c:pt idx="1">
                  <c:v>0.23179415377783175</c:v>
                </c:pt>
                <c:pt idx="2">
                  <c:v>0.17654035989507388</c:v>
                </c:pt>
                <c:pt idx="3">
                  <c:v>0.25953730460386437</c:v>
                </c:pt>
                <c:pt idx="4">
                  <c:v>0.26975718012320127</c:v>
                </c:pt>
                <c:pt idx="5">
                  <c:v>0.39396096577089634</c:v>
                </c:pt>
                <c:pt idx="6">
                  <c:v>6.7401972901328211E-2</c:v>
                </c:pt>
                <c:pt idx="7">
                  <c:v>0.50245045105900354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D5-4D19-B37B-0FA6C9218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566592"/>
        <c:axId val="500569472"/>
      </c:scatterChart>
      <c:valAx>
        <c:axId val="500566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>
                  <a:outerShdw blurRad="50800" dist="50800" dir="5400000" sx="1000" sy="1000" algn="ctr" rotWithShape="0">
                    <a:srgbClr val="000000">
                      <a:alpha val="42000"/>
                    </a:srgbClr>
                  </a:outerShdw>
                  <a:reflection stA="45000" endPos="1000" dist="50800" dir="5400000" sy="-100000" algn="bl" rotWithShape="0"/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569472"/>
        <c:crosses val="autoZero"/>
        <c:crossBetween val="midCat"/>
      </c:valAx>
      <c:valAx>
        <c:axId val="50056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566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Лист1!$AO$1</c:f>
              <c:strCache>
                <c:ptCount val="1"/>
                <c:pt idx="0">
                  <c:v>Г, mm/s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backward val="0.30000000000000004"/>
            <c:dispRSqr val="0"/>
            <c:dispEq val="1"/>
            <c:trendlineLbl>
              <c:layout>
                <c:manualLayout>
                  <c:x val="-9.5853133295390761E-2"/>
                  <c:y val="-9.501732209728076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000" baseline="0" dirty="0">
                        <a:solidFill>
                          <a:schemeClr val="tx1"/>
                        </a:solidFill>
                      </a:rPr>
                      <a:t>y = 0,175x + 0,238</a:t>
                    </a:r>
                    <a:endParaRPr lang="ru-RU" sz="200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trendlineLbl>
          </c:trendline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Лист1!$AM$2:$AM$9</c:f>
              <c:numCache>
                <c:formatCode>General</c:formatCode>
                <c:ptCount val="8"/>
                <c:pt idx="0">
                  <c:v>1.1000000000000001</c:v>
                </c:pt>
                <c:pt idx="1">
                  <c:v>0.1</c:v>
                </c:pt>
                <c:pt idx="2">
                  <c:v>7.0000000000000007E-2</c:v>
                </c:pt>
                <c:pt idx="3">
                  <c:v>0.13</c:v>
                </c:pt>
                <c:pt idx="4">
                  <c:v>0.23</c:v>
                </c:pt>
                <c:pt idx="5">
                  <c:v>0.5</c:v>
                </c:pt>
                <c:pt idx="6">
                  <c:v>0.02</c:v>
                </c:pt>
                <c:pt idx="7">
                  <c:v>1.6</c:v>
                </c:pt>
              </c:numCache>
            </c:numRef>
          </c:xVal>
          <c:yVal>
            <c:numRef>
              <c:f>Лист1!$AO$2:$AO$9</c:f>
              <c:numCache>
                <c:formatCode>General</c:formatCode>
                <c:ptCount val="8"/>
                <c:pt idx="0">
                  <c:v>0.44500000000000001</c:v>
                </c:pt>
                <c:pt idx="1">
                  <c:v>0.251</c:v>
                </c:pt>
                <c:pt idx="2">
                  <c:v>0.247</c:v>
                </c:pt>
                <c:pt idx="3">
                  <c:v>0.255</c:v>
                </c:pt>
                <c:pt idx="4">
                  <c:v>0.29199999999999998</c:v>
                </c:pt>
                <c:pt idx="5">
                  <c:v>0.33400000000000002</c:v>
                </c:pt>
                <c:pt idx="6">
                  <c:v>0.245</c:v>
                </c:pt>
                <c:pt idx="7">
                  <c:v>0.50900000000000001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B1-4B2C-857A-CF22C043A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075496"/>
        <c:axId val="175076216"/>
      </c:scatterChart>
      <c:valAx>
        <c:axId val="175075496"/>
        <c:scaling>
          <c:orientation val="minMax"/>
          <c:max val="1.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076216"/>
        <c:crosses val="autoZero"/>
        <c:crossBetween val="midCat"/>
      </c:valAx>
      <c:valAx>
        <c:axId val="175076216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075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AEF66-1D5B-4C19-8A72-19539BB36512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8C363-DF0E-4DE5-B134-46252BB7A0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3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8C363-DF0E-4DE5-B134-46252BB7A04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90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F034-2F78-4799-B0BA-B3A48BB38718}" type="datetime1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87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C16C-D906-4BD9-BE51-4E3AF1EB1217}" type="datetime1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AAAC-EFD0-4941-B050-C85FFA5BC985}" type="datetime1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24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with placehol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B90077-46AE-4887-9F8E-3BB04AF6B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2003" y="914340"/>
            <a:ext cx="2027238" cy="18200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B2AE9BF2-22B1-4DB8-957E-81734E9397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2002" y="2983242"/>
            <a:ext cx="2027238" cy="18200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1C27E36A-1B56-4B8F-9C7F-FDAFBAD245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08957" y="917927"/>
            <a:ext cx="2027238" cy="18200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C08D4706-DE28-4022-A3EF-7952D3B76A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08957" y="2990371"/>
            <a:ext cx="2027238" cy="182006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404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1814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именен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E362098-8005-4B10-B38B-B0E3A2CF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392" y="442603"/>
            <a:ext cx="9164905" cy="346113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algn="l">
              <a:defRPr sz="2395" b="1">
                <a:solidFill>
                  <a:schemeClr val="tx1"/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83353-1E2D-4C5D-93DA-6DC3B9127EA4}"/>
              </a:ext>
            </a:extLst>
          </p:cNvPr>
          <p:cNvSpPr txBox="1"/>
          <p:nvPr userDrawn="1"/>
        </p:nvSpPr>
        <p:spPr>
          <a:xfrm>
            <a:off x="9778298" y="6276915"/>
            <a:ext cx="1800031" cy="1578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6B3FF195-6E1C-4DD0-A506-51423852A301}" type="slidenum">
              <a:rPr lang="ru-RU" sz="1026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026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26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CF110-9789-4A77-BA8C-6809BA1C7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672" y="1494818"/>
            <a:ext cx="5482327" cy="49496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FontTx/>
              <a:buNone/>
              <a:defRPr sz="1368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0996" indent="0">
              <a:buFontTx/>
              <a:buNone/>
              <a:defRPr sz="153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1993" indent="0">
              <a:buFontTx/>
              <a:buNone/>
              <a:defRPr sz="153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2989" indent="0">
              <a:buFontTx/>
              <a:buNone/>
              <a:defRPr sz="153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3986" indent="0">
              <a:buFontTx/>
              <a:buNone/>
              <a:defRPr sz="153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AAEE2F-D33D-4E30-A4BF-6D681488EE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674" y="900356"/>
            <a:ext cx="9164621" cy="2561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68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0996" indent="0">
              <a:buNone/>
              <a:defRPr sz="1539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1993" indent="0">
              <a:buNone/>
              <a:defRPr sz="1539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92989" indent="0">
              <a:buNone/>
              <a:defRPr sz="1539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3986" indent="0">
              <a:buNone/>
              <a:defRPr sz="1539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99983D-966C-400B-A6F8-8679BBB1442D}"/>
              </a:ext>
            </a:extLst>
          </p:cNvPr>
          <p:cNvSpPr/>
          <p:nvPr userDrawn="1"/>
        </p:nvSpPr>
        <p:spPr>
          <a:xfrm>
            <a:off x="12105893" y="495651"/>
            <a:ext cx="86108" cy="6608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39"/>
          </a:p>
        </p:txBody>
      </p:sp>
    </p:spTree>
    <p:extLst>
      <p:ext uri="{BB962C8B-B14F-4D97-AF65-F5344CB8AC3E}">
        <p14:creationId xmlns:p14="http://schemas.microsoft.com/office/powerpoint/2010/main" val="5902596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367F-9527-4B79-A818-4E0B43C52577}" type="datetime1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73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007E-673C-4CF4-8CF3-2481156E4C37}" type="datetime1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57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51DE5-9711-4343-ACB6-CA8FEDBBE4B4}" type="datetime1">
              <a:rPr lang="ru-RU" smtClean="0"/>
              <a:t>13.10.2025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7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1F6F-4773-47B7-A804-96F8E110BE3C}" type="datetime1">
              <a:rPr lang="ru-RU" smtClean="0"/>
              <a:t>13.10.2025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46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F04C9-5302-4565-AAE6-F027EF1C7A05}" type="datetime1">
              <a:rPr lang="ru-RU" smtClean="0"/>
              <a:t>13.10.2025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4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E48312"/>
          </a:solidFill>
          <a:ln>
            <a:solidFill>
              <a:srgbClr val="E483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solidFill>
                <a:srgbClr val="E48312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F631-67F6-4588-BBBD-2922BC01B927}" type="datetime1">
              <a:rPr lang="ru-RU" smtClean="0"/>
              <a:t>13.10.2025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7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F1D746A-6D9F-4E32-B13A-F26927B065EF}" type="datetime1">
              <a:rPr lang="ru-RU" smtClean="0"/>
              <a:t>13.10.2025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7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5547-9141-491C-999E-12EEB084509C}" type="datetime1">
              <a:rPr lang="ru-RU" smtClean="0"/>
              <a:t>13.10.2025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6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01D283-3ABF-47CD-8E83-074CD0B81D21}" type="datetime1">
              <a:rPr lang="ru-RU" smtClean="0"/>
              <a:t>13.10.2025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43BB78-FEFD-4BF7-8B7A-83D3DFAD3ED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70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10" Type="http://schemas.openxmlformats.org/officeDocument/2006/relationships/image" Target="../media/image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25421" y="6380350"/>
            <a:ext cx="5741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Санкт-Петербург</a:t>
            </a:r>
            <a:br>
              <a:rPr lang="ru-RU" sz="1400" b="1" kern="1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ru-RU" sz="1400" b="1" kern="1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2025</a:t>
            </a:r>
          </a:p>
        </p:txBody>
      </p:sp>
      <p:sp>
        <p:nvSpPr>
          <p:cNvPr id="13" name="Freeform 159"/>
          <p:cNvSpPr/>
          <p:nvPr/>
        </p:nvSpPr>
        <p:spPr>
          <a:xfrm>
            <a:off x="3732243" y="1942294"/>
            <a:ext cx="508804" cy="38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04" y="0"/>
                </a:moveTo>
                <a:lnTo>
                  <a:pt x="4582" y="4830"/>
                </a:lnTo>
                <a:lnTo>
                  <a:pt x="4559" y="6371"/>
                </a:lnTo>
                <a:cubicBezTo>
                  <a:pt x="4559" y="6572"/>
                  <a:pt x="4715" y="6730"/>
                  <a:pt x="4913" y="6729"/>
                </a:cubicBezTo>
                <a:lnTo>
                  <a:pt x="16702" y="6729"/>
                </a:lnTo>
                <a:cubicBezTo>
                  <a:pt x="16901" y="6729"/>
                  <a:pt x="17056" y="6572"/>
                  <a:pt x="17056" y="6371"/>
                </a:cubicBezTo>
                <a:lnTo>
                  <a:pt x="17056" y="4853"/>
                </a:lnTo>
                <a:lnTo>
                  <a:pt x="14633" y="0"/>
                </a:lnTo>
                <a:lnTo>
                  <a:pt x="7004" y="0"/>
                </a:lnTo>
                <a:close/>
                <a:moveTo>
                  <a:pt x="7516" y="870"/>
                </a:moveTo>
                <a:lnTo>
                  <a:pt x="14084" y="870"/>
                </a:lnTo>
                <a:lnTo>
                  <a:pt x="15626" y="3960"/>
                </a:lnTo>
                <a:lnTo>
                  <a:pt x="5974" y="3960"/>
                </a:lnTo>
                <a:lnTo>
                  <a:pt x="7516" y="870"/>
                </a:lnTo>
                <a:close/>
                <a:moveTo>
                  <a:pt x="5266" y="7172"/>
                </a:moveTo>
                <a:cubicBezTo>
                  <a:pt x="5751" y="12715"/>
                  <a:pt x="6062" y="16160"/>
                  <a:pt x="6282" y="18708"/>
                </a:cubicBezTo>
                <a:lnTo>
                  <a:pt x="15250" y="18708"/>
                </a:lnTo>
                <a:cubicBezTo>
                  <a:pt x="15493" y="16093"/>
                  <a:pt x="15869" y="11776"/>
                  <a:pt x="16266" y="7172"/>
                </a:cubicBezTo>
                <a:lnTo>
                  <a:pt x="5266" y="7172"/>
                </a:lnTo>
                <a:close/>
                <a:moveTo>
                  <a:pt x="7516" y="9926"/>
                </a:moveTo>
                <a:lnTo>
                  <a:pt x="9367" y="10415"/>
                </a:lnTo>
                <a:lnTo>
                  <a:pt x="8878" y="12292"/>
                </a:lnTo>
                <a:lnTo>
                  <a:pt x="8441" y="11536"/>
                </a:lnTo>
                <a:cubicBezTo>
                  <a:pt x="8353" y="11581"/>
                  <a:pt x="8243" y="11622"/>
                  <a:pt x="8110" y="11712"/>
                </a:cubicBezTo>
                <a:cubicBezTo>
                  <a:pt x="7383" y="12204"/>
                  <a:pt x="6983" y="13052"/>
                  <a:pt x="7335" y="14214"/>
                </a:cubicBezTo>
                <a:cubicBezTo>
                  <a:pt x="7357" y="14326"/>
                  <a:pt x="7381" y="14375"/>
                  <a:pt x="7381" y="14375"/>
                </a:cubicBezTo>
                <a:cubicBezTo>
                  <a:pt x="7381" y="14375"/>
                  <a:pt x="7356" y="14327"/>
                  <a:pt x="7290" y="14237"/>
                </a:cubicBezTo>
                <a:cubicBezTo>
                  <a:pt x="6475" y="12807"/>
                  <a:pt x="6915" y="11509"/>
                  <a:pt x="7885" y="10705"/>
                </a:cubicBezTo>
                <a:cubicBezTo>
                  <a:pt x="7907" y="10705"/>
                  <a:pt x="7930" y="10681"/>
                  <a:pt x="7930" y="10659"/>
                </a:cubicBezTo>
                <a:lnTo>
                  <a:pt x="7516" y="9926"/>
                </a:lnTo>
                <a:close/>
                <a:moveTo>
                  <a:pt x="10932" y="10636"/>
                </a:moveTo>
                <a:cubicBezTo>
                  <a:pt x="10932" y="10636"/>
                  <a:pt x="10972" y="10659"/>
                  <a:pt x="11082" y="10659"/>
                </a:cubicBezTo>
                <a:lnTo>
                  <a:pt x="11285" y="10659"/>
                </a:lnTo>
                <a:cubicBezTo>
                  <a:pt x="12255" y="10592"/>
                  <a:pt x="13549" y="11398"/>
                  <a:pt x="13813" y="12963"/>
                </a:cubicBezTo>
                <a:lnTo>
                  <a:pt x="13813" y="13032"/>
                </a:lnTo>
                <a:lnTo>
                  <a:pt x="14678" y="13032"/>
                </a:lnTo>
                <a:lnTo>
                  <a:pt x="13332" y="14420"/>
                </a:lnTo>
                <a:lnTo>
                  <a:pt x="11962" y="13032"/>
                </a:lnTo>
                <a:lnTo>
                  <a:pt x="12828" y="13032"/>
                </a:lnTo>
                <a:cubicBezTo>
                  <a:pt x="12828" y="13032"/>
                  <a:pt x="12828" y="13031"/>
                  <a:pt x="12828" y="13009"/>
                </a:cubicBezTo>
                <a:cubicBezTo>
                  <a:pt x="12850" y="12919"/>
                  <a:pt x="12850" y="12784"/>
                  <a:pt x="12828" y="12627"/>
                </a:cubicBezTo>
                <a:cubicBezTo>
                  <a:pt x="12739" y="11487"/>
                  <a:pt x="11880" y="10839"/>
                  <a:pt x="11263" y="10728"/>
                </a:cubicBezTo>
                <a:cubicBezTo>
                  <a:pt x="11197" y="10705"/>
                  <a:pt x="11126" y="10682"/>
                  <a:pt x="11082" y="10682"/>
                </a:cubicBezTo>
                <a:cubicBezTo>
                  <a:pt x="10972" y="10659"/>
                  <a:pt x="10932" y="10636"/>
                  <a:pt x="10932" y="10636"/>
                </a:cubicBezTo>
                <a:close/>
                <a:moveTo>
                  <a:pt x="9803" y="15374"/>
                </a:moveTo>
                <a:lnTo>
                  <a:pt x="9389" y="16137"/>
                </a:lnTo>
                <a:cubicBezTo>
                  <a:pt x="10205" y="16741"/>
                  <a:pt x="11307" y="16739"/>
                  <a:pt x="12233" y="15756"/>
                </a:cubicBezTo>
                <a:cubicBezTo>
                  <a:pt x="12299" y="15689"/>
                  <a:pt x="12317" y="15671"/>
                  <a:pt x="12339" y="15649"/>
                </a:cubicBezTo>
                <a:cubicBezTo>
                  <a:pt x="12317" y="15671"/>
                  <a:pt x="12293" y="15711"/>
                  <a:pt x="12271" y="15778"/>
                </a:cubicBezTo>
                <a:cubicBezTo>
                  <a:pt x="11477" y="17209"/>
                  <a:pt x="10158" y="17477"/>
                  <a:pt x="8945" y="17030"/>
                </a:cubicBezTo>
                <a:cubicBezTo>
                  <a:pt x="8923" y="17030"/>
                  <a:pt x="8900" y="17007"/>
                  <a:pt x="8878" y="17007"/>
                </a:cubicBezTo>
                <a:lnTo>
                  <a:pt x="8464" y="17770"/>
                </a:lnTo>
                <a:lnTo>
                  <a:pt x="7952" y="15893"/>
                </a:lnTo>
                <a:lnTo>
                  <a:pt x="9803" y="15374"/>
                </a:lnTo>
                <a:close/>
                <a:moveTo>
                  <a:pt x="5003" y="18640"/>
                </a:moveTo>
                <a:cubicBezTo>
                  <a:pt x="4496" y="18640"/>
                  <a:pt x="4100" y="19041"/>
                  <a:pt x="4100" y="19555"/>
                </a:cubicBezTo>
                <a:lnTo>
                  <a:pt x="4100" y="20448"/>
                </a:lnTo>
                <a:cubicBezTo>
                  <a:pt x="4100" y="20716"/>
                  <a:pt x="4233" y="20963"/>
                  <a:pt x="4409" y="21142"/>
                </a:cubicBezTo>
                <a:lnTo>
                  <a:pt x="1497" y="21142"/>
                </a:lnTo>
                <a:cubicBezTo>
                  <a:pt x="1365" y="21142"/>
                  <a:pt x="1279" y="21237"/>
                  <a:pt x="1279" y="21371"/>
                </a:cubicBezTo>
                <a:cubicBezTo>
                  <a:pt x="1279" y="21505"/>
                  <a:pt x="1365" y="21592"/>
                  <a:pt x="1497" y="21592"/>
                </a:cubicBezTo>
                <a:lnTo>
                  <a:pt x="19922" y="21592"/>
                </a:lnTo>
                <a:cubicBezTo>
                  <a:pt x="20054" y="21592"/>
                  <a:pt x="20140" y="21505"/>
                  <a:pt x="20140" y="21371"/>
                </a:cubicBezTo>
                <a:cubicBezTo>
                  <a:pt x="20162" y="21237"/>
                  <a:pt x="20055" y="21142"/>
                  <a:pt x="19945" y="21142"/>
                </a:cubicBezTo>
                <a:lnTo>
                  <a:pt x="17364" y="21142"/>
                </a:lnTo>
                <a:cubicBezTo>
                  <a:pt x="17563" y="20986"/>
                  <a:pt x="17673" y="20738"/>
                  <a:pt x="17673" y="20448"/>
                </a:cubicBezTo>
                <a:lnTo>
                  <a:pt x="17673" y="19555"/>
                </a:lnTo>
                <a:cubicBezTo>
                  <a:pt x="17673" y="19309"/>
                  <a:pt x="17564" y="19063"/>
                  <a:pt x="17409" y="18907"/>
                </a:cubicBezTo>
                <a:cubicBezTo>
                  <a:pt x="17255" y="18750"/>
                  <a:pt x="17012" y="18640"/>
                  <a:pt x="16770" y="18640"/>
                </a:cubicBezTo>
                <a:cubicBezTo>
                  <a:pt x="16263" y="18640"/>
                  <a:pt x="15867" y="19041"/>
                  <a:pt x="15867" y="19555"/>
                </a:cubicBezTo>
                <a:lnTo>
                  <a:pt x="15867" y="19868"/>
                </a:lnTo>
                <a:lnTo>
                  <a:pt x="15137" y="19868"/>
                </a:lnTo>
                <a:lnTo>
                  <a:pt x="15205" y="19158"/>
                </a:lnTo>
                <a:lnTo>
                  <a:pt x="6320" y="19158"/>
                </a:lnTo>
                <a:lnTo>
                  <a:pt x="6387" y="19868"/>
                </a:lnTo>
                <a:lnTo>
                  <a:pt x="5906" y="19868"/>
                </a:lnTo>
                <a:lnTo>
                  <a:pt x="5906" y="19555"/>
                </a:lnTo>
                <a:cubicBezTo>
                  <a:pt x="5906" y="19309"/>
                  <a:pt x="5797" y="19063"/>
                  <a:pt x="5643" y="18907"/>
                </a:cubicBezTo>
                <a:cubicBezTo>
                  <a:pt x="5488" y="18750"/>
                  <a:pt x="5246" y="18640"/>
                  <a:pt x="5003" y="18640"/>
                </a:cubicBezTo>
                <a:close/>
                <a:moveTo>
                  <a:pt x="5906" y="20318"/>
                </a:moveTo>
                <a:lnTo>
                  <a:pt x="6410" y="20318"/>
                </a:lnTo>
                <a:lnTo>
                  <a:pt x="6433" y="20517"/>
                </a:lnTo>
                <a:cubicBezTo>
                  <a:pt x="6455" y="20762"/>
                  <a:pt x="6657" y="20967"/>
                  <a:pt x="6899" y="20967"/>
                </a:cubicBezTo>
                <a:lnTo>
                  <a:pt x="14588" y="20967"/>
                </a:lnTo>
                <a:cubicBezTo>
                  <a:pt x="14831" y="20967"/>
                  <a:pt x="15032" y="20785"/>
                  <a:pt x="15055" y="20517"/>
                </a:cubicBezTo>
                <a:lnTo>
                  <a:pt x="15070" y="20318"/>
                </a:lnTo>
                <a:lnTo>
                  <a:pt x="15845" y="20318"/>
                </a:lnTo>
                <a:lnTo>
                  <a:pt x="15845" y="20448"/>
                </a:lnTo>
                <a:cubicBezTo>
                  <a:pt x="15845" y="20716"/>
                  <a:pt x="15977" y="20963"/>
                  <a:pt x="16153" y="21142"/>
                </a:cubicBezTo>
                <a:lnTo>
                  <a:pt x="5575" y="21142"/>
                </a:lnTo>
                <a:cubicBezTo>
                  <a:pt x="5795" y="20963"/>
                  <a:pt x="5906" y="20716"/>
                  <a:pt x="5906" y="20448"/>
                </a:cubicBezTo>
                <a:lnTo>
                  <a:pt x="5906" y="20318"/>
                </a:lnTo>
                <a:close/>
                <a:moveTo>
                  <a:pt x="218" y="21135"/>
                </a:moveTo>
                <a:cubicBezTo>
                  <a:pt x="86" y="21135"/>
                  <a:pt x="0" y="21231"/>
                  <a:pt x="0" y="21371"/>
                </a:cubicBezTo>
                <a:cubicBezTo>
                  <a:pt x="0" y="21511"/>
                  <a:pt x="86" y="21600"/>
                  <a:pt x="218" y="21600"/>
                </a:cubicBezTo>
                <a:lnTo>
                  <a:pt x="572" y="21600"/>
                </a:lnTo>
                <a:cubicBezTo>
                  <a:pt x="704" y="21600"/>
                  <a:pt x="790" y="21511"/>
                  <a:pt x="790" y="21371"/>
                </a:cubicBezTo>
                <a:cubicBezTo>
                  <a:pt x="790" y="21231"/>
                  <a:pt x="704" y="21135"/>
                  <a:pt x="572" y="21135"/>
                </a:cubicBezTo>
                <a:lnTo>
                  <a:pt x="218" y="21135"/>
                </a:lnTo>
                <a:close/>
                <a:moveTo>
                  <a:pt x="20802" y="21135"/>
                </a:moveTo>
                <a:cubicBezTo>
                  <a:pt x="20670" y="21135"/>
                  <a:pt x="20584" y="21231"/>
                  <a:pt x="20584" y="21371"/>
                </a:cubicBezTo>
                <a:cubicBezTo>
                  <a:pt x="20584" y="21511"/>
                  <a:pt x="20670" y="21600"/>
                  <a:pt x="20802" y="21600"/>
                </a:cubicBezTo>
                <a:lnTo>
                  <a:pt x="21374" y="21600"/>
                </a:lnTo>
                <a:cubicBezTo>
                  <a:pt x="21507" y="21600"/>
                  <a:pt x="21600" y="21511"/>
                  <a:pt x="21600" y="21371"/>
                </a:cubicBezTo>
                <a:cubicBezTo>
                  <a:pt x="21600" y="21231"/>
                  <a:pt x="21484" y="21135"/>
                  <a:pt x="21374" y="21135"/>
                </a:cubicBezTo>
                <a:lnTo>
                  <a:pt x="20802" y="21135"/>
                </a:lnTo>
                <a:close/>
              </a:path>
            </a:pathLst>
          </a:custGeom>
          <a:solidFill>
            <a:schemeClr val="bg1"/>
          </a:solidFill>
          <a:ln w="254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14" name="Freeform 310"/>
          <p:cNvSpPr/>
          <p:nvPr/>
        </p:nvSpPr>
        <p:spPr>
          <a:xfrm>
            <a:off x="3805229" y="2490250"/>
            <a:ext cx="412966" cy="37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extrusionOk="0">
                <a:moveTo>
                  <a:pt x="14400" y="17"/>
                </a:moveTo>
                <a:cubicBezTo>
                  <a:pt x="14051" y="-10"/>
                  <a:pt x="13670" y="-5"/>
                  <a:pt x="13249" y="32"/>
                </a:cubicBezTo>
                <a:cubicBezTo>
                  <a:pt x="13249" y="32"/>
                  <a:pt x="14702" y="1085"/>
                  <a:pt x="14415" y="2940"/>
                </a:cubicBezTo>
                <a:cubicBezTo>
                  <a:pt x="14327" y="3535"/>
                  <a:pt x="14347" y="4148"/>
                  <a:pt x="14633" y="4652"/>
                </a:cubicBezTo>
                <a:cubicBezTo>
                  <a:pt x="14942" y="5247"/>
                  <a:pt x="15564" y="5754"/>
                  <a:pt x="16710" y="5433"/>
                </a:cubicBezTo>
                <a:cubicBezTo>
                  <a:pt x="16710" y="5433"/>
                  <a:pt x="16772" y="5432"/>
                  <a:pt x="16860" y="5387"/>
                </a:cubicBezTo>
                <a:cubicBezTo>
                  <a:pt x="16926" y="5684"/>
                  <a:pt x="16989" y="5956"/>
                  <a:pt x="17033" y="6254"/>
                </a:cubicBezTo>
                <a:lnTo>
                  <a:pt x="14325" y="6254"/>
                </a:lnTo>
                <a:cubicBezTo>
                  <a:pt x="14193" y="6254"/>
                  <a:pt x="14107" y="6351"/>
                  <a:pt x="14107" y="6489"/>
                </a:cubicBezTo>
                <a:lnTo>
                  <a:pt x="14107" y="7427"/>
                </a:lnTo>
                <a:cubicBezTo>
                  <a:pt x="14107" y="7495"/>
                  <a:pt x="14130" y="7537"/>
                  <a:pt x="14174" y="7583"/>
                </a:cubicBezTo>
                <a:cubicBezTo>
                  <a:pt x="14218" y="7629"/>
                  <a:pt x="14259" y="7653"/>
                  <a:pt x="14325" y="7653"/>
                </a:cubicBezTo>
                <a:cubicBezTo>
                  <a:pt x="14699" y="7653"/>
                  <a:pt x="15009" y="7818"/>
                  <a:pt x="15295" y="8161"/>
                </a:cubicBezTo>
                <a:cubicBezTo>
                  <a:pt x="15383" y="8276"/>
                  <a:pt x="15431" y="8408"/>
                  <a:pt x="15431" y="8568"/>
                </a:cubicBezTo>
                <a:lnTo>
                  <a:pt x="15431" y="19401"/>
                </a:lnTo>
                <a:cubicBezTo>
                  <a:pt x="15431" y="19997"/>
                  <a:pt x="15651" y="20545"/>
                  <a:pt x="16048" y="20957"/>
                </a:cubicBezTo>
                <a:cubicBezTo>
                  <a:pt x="16114" y="21026"/>
                  <a:pt x="16177" y="21099"/>
                  <a:pt x="16243" y="21144"/>
                </a:cubicBezTo>
                <a:lnTo>
                  <a:pt x="14129" y="21144"/>
                </a:lnTo>
                <a:cubicBezTo>
                  <a:pt x="14151" y="21122"/>
                  <a:pt x="14152" y="21120"/>
                  <a:pt x="14174" y="21098"/>
                </a:cubicBezTo>
                <a:cubicBezTo>
                  <a:pt x="14351" y="20777"/>
                  <a:pt x="14366" y="20409"/>
                  <a:pt x="14212" y="20066"/>
                </a:cubicBezTo>
                <a:lnTo>
                  <a:pt x="10074" y="11616"/>
                </a:lnTo>
                <a:cubicBezTo>
                  <a:pt x="9876" y="11227"/>
                  <a:pt x="9788" y="10793"/>
                  <a:pt x="9788" y="10381"/>
                </a:cubicBezTo>
                <a:lnTo>
                  <a:pt x="9788" y="7950"/>
                </a:lnTo>
                <a:lnTo>
                  <a:pt x="9984" y="7950"/>
                </a:lnTo>
                <a:cubicBezTo>
                  <a:pt x="10380" y="7950"/>
                  <a:pt x="10691" y="7613"/>
                  <a:pt x="10691" y="7223"/>
                </a:cubicBezTo>
                <a:lnTo>
                  <a:pt x="10691" y="7176"/>
                </a:lnTo>
                <a:cubicBezTo>
                  <a:pt x="10691" y="6764"/>
                  <a:pt x="10358" y="6442"/>
                  <a:pt x="9984" y="6442"/>
                </a:cubicBezTo>
                <a:lnTo>
                  <a:pt x="7915" y="6442"/>
                </a:lnTo>
                <a:lnTo>
                  <a:pt x="7915" y="2940"/>
                </a:lnTo>
                <a:cubicBezTo>
                  <a:pt x="8003" y="2780"/>
                  <a:pt x="8309" y="2276"/>
                  <a:pt x="8750" y="1955"/>
                </a:cubicBezTo>
                <a:lnTo>
                  <a:pt x="8750" y="2002"/>
                </a:lnTo>
                <a:cubicBezTo>
                  <a:pt x="8794" y="2620"/>
                  <a:pt x="9322" y="2800"/>
                  <a:pt x="9630" y="2846"/>
                </a:cubicBezTo>
                <a:cubicBezTo>
                  <a:pt x="9762" y="2869"/>
                  <a:pt x="9897" y="2869"/>
                  <a:pt x="10029" y="2846"/>
                </a:cubicBezTo>
                <a:cubicBezTo>
                  <a:pt x="11307" y="2594"/>
                  <a:pt x="12015" y="2729"/>
                  <a:pt x="12015" y="2729"/>
                </a:cubicBezTo>
                <a:lnTo>
                  <a:pt x="11172" y="1541"/>
                </a:lnTo>
                <a:cubicBezTo>
                  <a:pt x="11018" y="1335"/>
                  <a:pt x="10867" y="1155"/>
                  <a:pt x="10668" y="1017"/>
                </a:cubicBezTo>
                <a:cubicBezTo>
                  <a:pt x="10426" y="857"/>
                  <a:pt x="10204" y="759"/>
                  <a:pt x="9984" y="736"/>
                </a:cubicBezTo>
                <a:cubicBezTo>
                  <a:pt x="9521" y="667"/>
                  <a:pt x="9083" y="949"/>
                  <a:pt x="8863" y="1361"/>
                </a:cubicBezTo>
                <a:cubicBezTo>
                  <a:pt x="8444" y="1521"/>
                  <a:pt x="8113" y="1837"/>
                  <a:pt x="7892" y="2111"/>
                </a:cubicBezTo>
                <a:lnTo>
                  <a:pt x="7892" y="1244"/>
                </a:lnTo>
                <a:cubicBezTo>
                  <a:pt x="7892" y="1106"/>
                  <a:pt x="7799" y="1017"/>
                  <a:pt x="7666" y="1017"/>
                </a:cubicBezTo>
                <a:cubicBezTo>
                  <a:pt x="7534" y="1017"/>
                  <a:pt x="7448" y="1106"/>
                  <a:pt x="7448" y="1244"/>
                </a:cubicBezTo>
                <a:lnTo>
                  <a:pt x="7448" y="3784"/>
                </a:lnTo>
                <a:cubicBezTo>
                  <a:pt x="7184" y="3441"/>
                  <a:pt x="6790" y="3053"/>
                  <a:pt x="6327" y="2870"/>
                </a:cubicBezTo>
                <a:cubicBezTo>
                  <a:pt x="6085" y="2389"/>
                  <a:pt x="5577" y="2043"/>
                  <a:pt x="5026" y="2111"/>
                </a:cubicBezTo>
                <a:cubicBezTo>
                  <a:pt x="4783" y="2134"/>
                  <a:pt x="4515" y="2226"/>
                  <a:pt x="4251" y="2432"/>
                </a:cubicBezTo>
                <a:cubicBezTo>
                  <a:pt x="4008" y="2592"/>
                  <a:pt x="3833" y="2797"/>
                  <a:pt x="3656" y="3026"/>
                </a:cubicBezTo>
                <a:lnTo>
                  <a:pt x="2708" y="4378"/>
                </a:lnTo>
                <a:cubicBezTo>
                  <a:pt x="2708" y="4378"/>
                  <a:pt x="3527" y="4221"/>
                  <a:pt x="5003" y="4495"/>
                </a:cubicBezTo>
                <a:cubicBezTo>
                  <a:pt x="5157" y="4518"/>
                  <a:pt x="5315" y="4541"/>
                  <a:pt x="5470" y="4495"/>
                </a:cubicBezTo>
                <a:cubicBezTo>
                  <a:pt x="5844" y="4427"/>
                  <a:pt x="6434" y="4220"/>
                  <a:pt x="6478" y="3511"/>
                </a:cubicBezTo>
                <a:cubicBezTo>
                  <a:pt x="6478" y="3488"/>
                  <a:pt x="6478" y="3440"/>
                  <a:pt x="6478" y="3417"/>
                </a:cubicBezTo>
                <a:cubicBezTo>
                  <a:pt x="7029" y="3783"/>
                  <a:pt x="7383" y="4405"/>
                  <a:pt x="7471" y="4566"/>
                </a:cubicBezTo>
                <a:lnTo>
                  <a:pt x="7471" y="6371"/>
                </a:lnTo>
                <a:lnTo>
                  <a:pt x="5665" y="6371"/>
                </a:lnTo>
                <a:cubicBezTo>
                  <a:pt x="5269" y="6371"/>
                  <a:pt x="4958" y="6717"/>
                  <a:pt x="4958" y="7106"/>
                </a:cubicBezTo>
                <a:lnTo>
                  <a:pt x="4958" y="7153"/>
                </a:lnTo>
                <a:cubicBezTo>
                  <a:pt x="4958" y="7565"/>
                  <a:pt x="5291" y="7880"/>
                  <a:pt x="5665" y="7880"/>
                </a:cubicBezTo>
                <a:lnTo>
                  <a:pt x="5861" y="7880"/>
                </a:lnTo>
                <a:lnTo>
                  <a:pt x="5861" y="10311"/>
                </a:lnTo>
                <a:cubicBezTo>
                  <a:pt x="5861" y="10746"/>
                  <a:pt x="5751" y="11180"/>
                  <a:pt x="5575" y="11546"/>
                </a:cubicBezTo>
                <a:lnTo>
                  <a:pt x="1452" y="20019"/>
                </a:lnTo>
                <a:cubicBezTo>
                  <a:pt x="1298" y="20339"/>
                  <a:pt x="1299" y="20730"/>
                  <a:pt x="1497" y="21051"/>
                </a:cubicBezTo>
                <a:cubicBezTo>
                  <a:pt x="1497" y="21074"/>
                  <a:pt x="1520" y="21098"/>
                  <a:pt x="1542" y="21098"/>
                </a:cubicBezTo>
                <a:lnTo>
                  <a:pt x="1520" y="21098"/>
                </a:lnTo>
                <a:cubicBezTo>
                  <a:pt x="1388" y="21098"/>
                  <a:pt x="1302" y="21187"/>
                  <a:pt x="1302" y="21324"/>
                </a:cubicBezTo>
                <a:cubicBezTo>
                  <a:pt x="1302" y="21462"/>
                  <a:pt x="1388" y="21551"/>
                  <a:pt x="1520" y="21551"/>
                </a:cubicBezTo>
                <a:lnTo>
                  <a:pt x="19945" y="21551"/>
                </a:lnTo>
                <a:cubicBezTo>
                  <a:pt x="20077" y="21551"/>
                  <a:pt x="20163" y="21462"/>
                  <a:pt x="20163" y="21324"/>
                </a:cubicBezTo>
                <a:cubicBezTo>
                  <a:pt x="20163" y="21210"/>
                  <a:pt x="20055" y="21121"/>
                  <a:pt x="19945" y="21121"/>
                </a:cubicBezTo>
                <a:lnTo>
                  <a:pt x="18846" y="21121"/>
                </a:lnTo>
                <a:cubicBezTo>
                  <a:pt x="19353" y="20732"/>
                  <a:pt x="19682" y="20088"/>
                  <a:pt x="19682" y="19378"/>
                </a:cubicBezTo>
                <a:lnTo>
                  <a:pt x="19682" y="6465"/>
                </a:lnTo>
                <a:cubicBezTo>
                  <a:pt x="19682" y="6351"/>
                  <a:pt x="19595" y="6239"/>
                  <a:pt x="19463" y="6239"/>
                </a:cubicBezTo>
                <a:lnTo>
                  <a:pt x="17500" y="6239"/>
                </a:lnTo>
                <a:cubicBezTo>
                  <a:pt x="17456" y="5895"/>
                  <a:pt x="17370" y="5550"/>
                  <a:pt x="17282" y="5207"/>
                </a:cubicBezTo>
                <a:cubicBezTo>
                  <a:pt x="17921" y="4863"/>
                  <a:pt x="18758" y="3942"/>
                  <a:pt x="17567" y="1744"/>
                </a:cubicBezTo>
                <a:cubicBezTo>
                  <a:pt x="17567" y="1744"/>
                  <a:pt x="16840" y="203"/>
                  <a:pt x="14400" y="17"/>
                </a:cubicBezTo>
                <a:close/>
                <a:moveTo>
                  <a:pt x="14528" y="6692"/>
                </a:moveTo>
                <a:lnTo>
                  <a:pt x="19215" y="6692"/>
                </a:lnTo>
                <a:lnTo>
                  <a:pt x="19215" y="9693"/>
                </a:lnTo>
                <a:cubicBezTo>
                  <a:pt x="17981" y="9693"/>
                  <a:pt x="17079" y="9693"/>
                  <a:pt x="15867" y="9693"/>
                </a:cubicBezTo>
                <a:lnTo>
                  <a:pt x="15867" y="8544"/>
                </a:lnTo>
                <a:cubicBezTo>
                  <a:pt x="15867" y="8270"/>
                  <a:pt x="15781" y="8024"/>
                  <a:pt x="15626" y="7841"/>
                </a:cubicBezTo>
                <a:cubicBezTo>
                  <a:pt x="15296" y="7452"/>
                  <a:pt x="14925" y="7222"/>
                  <a:pt x="14528" y="7176"/>
                </a:cubicBezTo>
                <a:lnTo>
                  <a:pt x="14528" y="6692"/>
                </a:lnTo>
                <a:close/>
                <a:moveTo>
                  <a:pt x="6305" y="7950"/>
                </a:moveTo>
                <a:lnTo>
                  <a:pt x="9344" y="7950"/>
                </a:lnTo>
                <a:lnTo>
                  <a:pt x="9344" y="10381"/>
                </a:lnTo>
                <a:cubicBezTo>
                  <a:pt x="9344" y="10885"/>
                  <a:pt x="9455" y="11384"/>
                  <a:pt x="9675" y="11819"/>
                </a:cubicBezTo>
                <a:lnTo>
                  <a:pt x="10774" y="14086"/>
                </a:lnTo>
                <a:lnTo>
                  <a:pt x="4845" y="14086"/>
                </a:lnTo>
                <a:lnTo>
                  <a:pt x="5974" y="11819"/>
                </a:lnTo>
                <a:cubicBezTo>
                  <a:pt x="6194" y="11362"/>
                  <a:pt x="6305" y="10885"/>
                  <a:pt x="6305" y="10381"/>
                </a:cubicBezTo>
                <a:lnTo>
                  <a:pt x="6305" y="7950"/>
                </a:lnTo>
                <a:close/>
                <a:moveTo>
                  <a:pt x="18004" y="10835"/>
                </a:moveTo>
                <a:cubicBezTo>
                  <a:pt x="18246" y="10835"/>
                  <a:pt x="18448" y="11044"/>
                  <a:pt x="18448" y="11319"/>
                </a:cubicBezTo>
                <a:cubicBezTo>
                  <a:pt x="18448" y="11594"/>
                  <a:pt x="18246" y="11796"/>
                  <a:pt x="17981" y="11796"/>
                </a:cubicBezTo>
                <a:cubicBezTo>
                  <a:pt x="17739" y="11796"/>
                  <a:pt x="17545" y="11594"/>
                  <a:pt x="17545" y="11319"/>
                </a:cubicBezTo>
                <a:cubicBezTo>
                  <a:pt x="17545" y="11067"/>
                  <a:pt x="17739" y="10835"/>
                  <a:pt x="18004" y="10835"/>
                </a:cubicBezTo>
                <a:close/>
                <a:moveTo>
                  <a:pt x="16973" y="14180"/>
                </a:moveTo>
                <a:cubicBezTo>
                  <a:pt x="17215" y="14180"/>
                  <a:pt x="17409" y="14390"/>
                  <a:pt x="17409" y="14665"/>
                </a:cubicBezTo>
                <a:cubicBezTo>
                  <a:pt x="17431" y="14939"/>
                  <a:pt x="17216" y="15141"/>
                  <a:pt x="16973" y="15141"/>
                </a:cubicBezTo>
                <a:cubicBezTo>
                  <a:pt x="16731" y="15141"/>
                  <a:pt x="16507" y="14939"/>
                  <a:pt x="16507" y="14665"/>
                </a:cubicBezTo>
                <a:cubicBezTo>
                  <a:pt x="16507" y="14413"/>
                  <a:pt x="16709" y="14180"/>
                  <a:pt x="16973" y="14180"/>
                </a:cubicBezTo>
                <a:close/>
                <a:moveTo>
                  <a:pt x="10450" y="15509"/>
                </a:moveTo>
                <a:cubicBezTo>
                  <a:pt x="10649" y="15509"/>
                  <a:pt x="10796" y="15670"/>
                  <a:pt x="10796" y="15876"/>
                </a:cubicBezTo>
                <a:cubicBezTo>
                  <a:pt x="10796" y="16082"/>
                  <a:pt x="10649" y="16244"/>
                  <a:pt x="10450" y="16244"/>
                </a:cubicBezTo>
                <a:cubicBezTo>
                  <a:pt x="10252" y="16244"/>
                  <a:pt x="10097" y="16082"/>
                  <a:pt x="10097" y="15876"/>
                </a:cubicBezTo>
                <a:cubicBezTo>
                  <a:pt x="10097" y="15670"/>
                  <a:pt x="10252" y="15509"/>
                  <a:pt x="10450" y="15509"/>
                </a:cubicBezTo>
                <a:close/>
                <a:moveTo>
                  <a:pt x="18621" y="15626"/>
                </a:moveTo>
                <a:cubicBezTo>
                  <a:pt x="18863" y="15626"/>
                  <a:pt x="19087" y="15828"/>
                  <a:pt x="19087" y="16103"/>
                </a:cubicBezTo>
                <a:cubicBezTo>
                  <a:pt x="19043" y="16355"/>
                  <a:pt x="18841" y="16564"/>
                  <a:pt x="18598" y="16564"/>
                </a:cubicBezTo>
                <a:cubicBezTo>
                  <a:pt x="18356" y="16564"/>
                  <a:pt x="18162" y="16354"/>
                  <a:pt x="18162" y="16079"/>
                </a:cubicBezTo>
                <a:cubicBezTo>
                  <a:pt x="18162" y="15828"/>
                  <a:pt x="18356" y="15626"/>
                  <a:pt x="18621" y="15626"/>
                </a:cubicBezTo>
                <a:close/>
                <a:moveTo>
                  <a:pt x="5424" y="16244"/>
                </a:moveTo>
                <a:cubicBezTo>
                  <a:pt x="5623" y="16244"/>
                  <a:pt x="5778" y="16405"/>
                  <a:pt x="5778" y="16611"/>
                </a:cubicBezTo>
                <a:cubicBezTo>
                  <a:pt x="5778" y="16817"/>
                  <a:pt x="5623" y="16970"/>
                  <a:pt x="5424" y="16970"/>
                </a:cubicBezTo>
                <a:cubicBezTo>
                  <a:pt x="5226" y="16970"/>
                  <a:pt x="5071" y="16817"/>
                  <a:pt x="5071" y="16611"/>
                </a:cubicBezTo>
                <a:cubicBezTo>
                  <a:pt x="5071" y="16405"/>
                  <a:pt x="5226" y="16244"/>
                  <a:pt x="5424" y="16244"/>
                </a:cubicBezTo>
                <a:close/>
                <a:moveTo>
                  <a:pt x="8178" y="16673"/>
                </a:moveTo>
                <a:cubicBezTo>
                  <a:pt x="8376" y="16673"/>
                  <a:pt x="8532" y="16835"/>
                  <a:pt x="8532" y="17041"/>
                </a:cubicBezTo>
                <a:cubicBezTo>
                  <a:pt x="8532" y="17247"/>
                  <a:pt x="8376" y="17408"/>
                  <a:pt x="8178" y="17408"/>
                </a:cubicBezTo>
                <a:cubicBezTo>
                  <a:pt x="7980" y="17408"/>
                  <a:pt x="7824" y="17247"/>
                  <a:pt x="7824" y="17041"/>
                </a:cubicBezTo>
                <a:cubicBezTo>
                  <a:pt x="7824" y="16835"/>
                  <a:pt x="7980" y="16673"/>
                  <a:pt x="8178" y="16673"/>
                </a:cubicBezTo>
                <a:close/>
                <a:moveTo>
                  <a:pt x="4145" y="18213"/>
                </a:moveTo>
                <a:cubicBezTo>
                  <a:pt x="4344" y="18213"/>
                  <a:pt x="4499" y="18375"/>
                  <a:pt x="4499" y="18581"/>
                </a:cubicBezTo>
                <a:cubicBezTo>
                  <a:pt x="4499" y="18787"/>
                  <a:pt x="4344" y="18940"/>
                  <a:pt x="4145" y="18940"/>
                </a:cubicBezTo>
                <a:cubicBezTo>
                  <a:pt x="3947" y="18940"/>
                  <a:pt x="3792" y="18787"/>
                  <a:pt x="3792" y="18581"/>
                </a:cubicBezTo>
                <a:cubicBezTo>
                  <a:pt x="3792" y="18375"/>
                  <a:pt x="3947" y="18213"/>
                  <a:pt x="4145" y="18213"/>
                </a:cubicBezTo>
                <a:close/>
                <a:moveTo>
                  <a:pt x="12143" y="19057"/>
                </a:moveTo>
                <a:cubicBezTo>
                  <a:pt x="12341" y="19057"/>
                  <a:pt x="12497" y="19219"/>
                  <a:pt x="12497" y="19425"/>
                </a:cubicBezTo>
                <a:cubicBezTo>
                  <a:pt x="12497" y="19631"/>
                  <a:pt x="12341" y="19792"/>
                  <a:pt x="12143" y="19792"/>
                </a:cubicBezTo>
                <a:cubicBezTo>
                  <a:pt x="11945" y="19792"/>
                  <a:pt x="11789" y="19631"/>
                  <a:pt x="11789" y="19425"/>
                </a:cubicBezTo>
                <a:cubicBezTo>
                  <a:pt x="11789" y="19219"/>
                  <a:pt x="11945" y="19057"/>
                  <a:pt x="12143" y="19057"/>
                </a:cubicBezTo>
                <a:close/>
                <a:moveTo>
                  <a:pt x="6041" y="19425"/>
                </a:moveTo>
                <a:cubicBezTo>
                  <a:pt x="6240" y="19425"/>
                  <a:pt x="6395" y="19586"/>
                  <a:pt x="6395" y="19792"/>
                </a:cubicBezTo>
                <a:cubicBezTo>
                  <a:pt x="6395" y="19998"/>
                  <a:pt x="6240" y="20160"/>
                  <a:pt x="6041" y="20160"/>
                </a:cubicBezTo>
                <a:cubicBezTo>
                  <a:pt x="5843" y="20160"/>
                  <a:pt x="5688" y="19998"/>
                  <a:pt x="5688" y="19792"/>
                </a:cubicBezTo>
                <a:cubicBezTo>
                  <a:pt x="5688" y="19586"/>
                  <a:pt x="5843" y="19425"/>
                  <a:pt x="6041" y="19425"/>
                </a:cubicBezTo>
                <a:close/>
                <a:moveTo>
                  <a:pt x="9171" y="19425"/>
                </a:moveTo>
                <a:cubicBezTo>
                  <a:pt x="9370" y="19425"/>
                  <a:pt x="9525" y="19586"/>
                  <a:pt x="9525" y="19792"/>
                </a:cubicBezTo>
                <a:cubicBezTo>
                  <a:pt x="9525" y="19998"/>
                  <a:pt x="9370" y="20160"/>
                  <a:pt x="9171" y="20160"/>
                </a:cubicBezTo>
                <a:cubicBezTo>
                  <a:pt x="8973" y="20160"/>
                  <a:pt x="8818" y="19998"/>
                  <a:pt x="8818" y="19792"/>
                </a:cubicBezTo>
                <a:cubicBezTo>
                  <a:pt x="8818" y="19586"/>
                  <a:pt x="8973" y="19425"/>
                  <a:pt x="9171" y="19425"/>
                </a:cubicBezTo>
                <a:close/>
                <a:moveTo>
                  <a:pt x="17545" y="19605"/>
                </a:moveTo>
                <a:cubicBezTo>
                  <a:pt x="17787" y="19605"/>
                  <a:pt x="17981" y="19814"/>
                  <a:pt x="17981" y="20089"/>
                </a:cubicBezTo>
                <a:cubicBezTo>
                  <a:pt x="17981" y="20341"/>
                  <a:pt x="17787" y="20543"/>
                  <a:pt x="17522" y="20543"/>
                </a:cubicBezTo>
                <a:cubicBezTo>
                  <a:pt x="17280" y="20543"/>
                  <a:pt x="17056" y="20341"/>
                  <a:pt x="17056" y="20066"/>
                </a:cubicBezTo>
                <a:cubicBezTo>
                  <a:pt x="17078" y="19814"/>
                  <a:pt x="17280" y="19605"/>
                  <a:pt x="17545" y="19605"/>
                </a:cubicBezTo>
                <a:close/>
                <a:moveTo>
                  <a:pt x="218" y="21105"/>
                </a:moveTo>
                <a:cubicBezTo>
                  <a:pt x="86" y="21105"/>
                  <a:pt x="0" y="21204"/>
                  <a:pt x="0" y="21348"/>
                </a:cubicBezTo>
                <a:cubicBezTo>
                  <a:pt x="0" y="21491"/>
                  <a:pt x="86" y="21590"/>
                  <a:pt x="218" y="21590"/>
                </a:cubicBezTo>
                <a:lnTo>
                  <a:pt x="572" y="21590"/>
                </a:lnTo>
                <a:cubicBezTo>
                  <a:pt x="704" y="21590"/>
                  <a:pt x="790" y="21491"/>
                  <a:pt x="790" y="21348"/>
                </a:cubicBezTo>
                <a:cubicBezTo>
                  <a:pt x="790" y="21204"/>
                  <a:pt x="704" y="21105"/>
                  <a:pt x="572" y="21105"/>
                </a:cubicBezTo>
                <a:lnTo>
                  <a:pt x="218" y="21105"/>
                </a:lnTo>
                <a:close/>
                <a:moveTo>
                  <a:pt x="20803" y="21105"/>
                </a:moveTo>
                <a:cubicBezTo>
                  <a:pt x="20670" y="21105"/>
                  <a:pt x="20584" y="21204"/>
                  <a:pt x="20584" y="21348"/>
                </a:cubicBezTo>
                <a:cubicBezTo>
                  <a:pt x="20584" y="21491"/>
                  <a:pt x="20670" y="21590"/>
                  <a:pt x="20803" y="21590"/>
                </a:cubicBezTo>
                <a:lnTo>
                  <a:pt x="21382" y="21590"/>
                </a:lnTo>
                <a:cubicBezTo>
                  <a:pt x="21514" y="21590"/>
                  <a:pt x="21600" y="21491"/>
                  <a:pt x="21600" y="21348"/>
                </a:cubicBezTo>
                <a:cubicBezTo>
                  <a:pt x="21600" y="21204"/>
                  <a:pt x="21492" y="21105"/>
                  <a:pt x="21382" y="21105"/>
                </a:cubicBezTo>
                <a:lnTo>
                  <a:pt x="20803" y="21105"/>
                </a:lnTo>
                <a:close/>
              </a:path>
            </a:pathLst>
          </a:custGeom>
          <a:solidFill>
            <a:schemeClr val="bg1"/>
          </a:solidFill>
          <a:ln w="254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BD1812-20D6-0C7C-9AFB-931F8F8FC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078" y="4822016"/>
            <a:ext cx="9539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lang="ru-RU" altLang="ru-RU" sz="16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Работу выполнили</a:t>
            </a:r>
          </a:p>
          <a:p>
            <a:pPr algn="ctr" defTabSz="914400"/>
            <a:r>
              <a:rPr lang="ru-RU" altLang="ru-RU" sz="2000" b="1" u="sng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В.А. Козуб</a:t>
            </a:r>
            <a:r>
              <a:rPr lang="ru-RU" altLang="ru-RU" sz="20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А.В. Копылов, В.Г. Семенов, А.Б. </a:t>
            </a:r>
            <a:r>
              <a:rPr lang="ru-RU" altLang="ru-RU" sz="2000" b="1" kern="100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Рогозев</a:t>
            </a:r>
            <a:r>
              <a:rPr lang="ru-RU" altLang="ru-RU" sz="20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, И.В. </a:t>
            </a:r>
            <a:r>
              <a:rPr lang="ru-RU" altLang="ru-RU" sz="2000" b="1" kern="100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Бурьяненко</a:t>
            </a:r>
            <a:endParaRPr lang="en-US" altLang="ru-RU" sz="2000" b="1" kern="1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2663" y="1730270"/>
            <a:ext cx="1044667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КОМПЛЕКСНЫЙ ПОДХОД К ОПРЕДЕЛЕНИЮ ХАРАКТЕРИСТИК </a:t>
            </a:r>
            <a:r>
              <a:rPr lang="ru-RU" sz="3200" b="1" kern="100" dirty="0">
                <a:solidFill>
                  <a:srgbClr val="E7452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МЁССБАУЭРОВСКИХ ИСТОЧНИКОВ</a:t>
            </a:r>
            <a:endParaRPr lang="ru-RU" sz="3200" kern="100" dirty="0">
              <a:solidFill>
                <a:srgbClr val="E7452F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8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FA93D4-41A7-5A44-B6D0-F32BC273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10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C677C318-CE0F-5D65-5640-DF2DBB5BB3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495" y="241292"/>
                <a:ext cx="6816437" cy="626955"/>
              </a:xfrm>
              <a:prstGeom prst="rect">
                <a:avLst/>
              </a:prstGeom>
              <a:noFill/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395" b="1" kern="1200">
                    <a:solidFill>
                      <a:schemeClr val="tx1"/>
                    </a:solidFill>
                    <a:latin typeface="Gilroy ExtraBold" panose="00000900000000000000" pitchFamily="50" charset="-52"/>
                    <a:ea typeface="Open Sans" panose="020B0606030504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ru-RU" sz="3600" kern="100" dirty="0">
                    <a:latin typeface="Open Sans ExtraBold" pitchFamily="2" charset="0"/>
                    <a:ea typeface="Open Sans ExtraBold" pitchFamily="2" charset="0"/>
                    <a:cs typeface="Open Sans ExtraBold" pitchFamily="2" charset="0"/>
                  </a:rPr>
                  <a:t>Измерение </a:t>
                </a:r>
                <a14:m>
                  <m:oMath xmlns:m="http://schemas.openxmlformats.org/officeDocument/2006/math">
                    <m:r>
                      <a:rPr lang="en-US" sz="3600" kern="100">
                        <a:latin typeface="Cambria Math" panose="02040503050406030204" pitchFamily="18" charset="0"/>
                        <a:ea typeface="Open Sans ExtraBold" pitchFamily="2" charset="0"/>
                        <a:cs typeface="Open Sans ExtraBold" pitchFamily="2" charset="0"/>
                      </a:rPr>
                      <m:t>𝒇</m:t>
                    </m:r>
                    <m:r>
                      <a:rPr lang="ru-RU" sz="3600" kern="100">
                        <a:latin typeface="Cambria Math" panose="02040503050406030204" pitchFamily="18" charset="0"/>
                        <a:ea typeface="Open Sans ExtraBold" pitchFamily="2" charset="0"/>
                        <a:cs typeface="Open Sans ExtraBold" pitchFamily="2" charset="0"/>
                      </a:rPr>
                      <m:t>−</m:t>
                    </m:r>
                  </m:oMath>
                </a14:m>
                <a:r>
                  <a:rPr lang="ru-RU" sz="3600" kern="100" dirty="0">
                    <a:latin typeface="Open Sans ExtraBold" pitchFamily="2" charset="0"/>
                    <a:ea typeface="Open Sans ExtraBold" pitchFamily="2" charset="0"/>
                    <a:cs typeface="Open Sans ExtraBold" pitchFamily="2" charset="0"/>
                  </a:rPr>
                  <a:t>фактора</a:t>
                </a:r>
              </a:p>
              <a:p>
                <a:endParaRPr lang="ru-RU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C677C318-CE0F-5D65-5640-DF2DBB5BB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95" y="241292"/>
                <a:ext cx="6816437" cy="626955"/>
              </a:xfrm>
              <a:prstGeom prst="rect">
                <a:avLst/>
              </a:prstGeom>
              <a:blipFill>
                <a:blip r:embed="rId2"/>
                <a:stretch>
                  <a:fillRect l="-4114" t="-31373" b="-235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D559334E-C08E-830B-BFB5-7CF1983E7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C247EB-DB36-7846-0426-CC53D8869802}"/>
                  </a:ext>
                </a:extLst>
              </p:cNvPr>
              <p:cNvSpPr txBox="1"/>
              <p:nvPr/>
            </p:nvSpPr>
            <p:spPr>
              <a:xfrm>
                <a:off x="6261191" y="2389338"/>
                <a:ext cx="6094520" cy="113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ru-RU" sz="32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%=</m:t>
                      </m:r>
                      <m:f>
                        <m:fPr>
                          <m:ctrlP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3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e>
                          </m:d>
                          <m:r>
                            <a:rPr lang="ru-RU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num>
                        <m:den>
                          <m: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3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e>
                          </m:d>
                          <m:r>
                            <a:rPr lang="ru-RU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32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фон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C247EB-DB36-7846-0426-CC53D8869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191" y="2389338"/>
                <a:ext cx="6094520" cy="11312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97176C-CDA6-37D6-3037-39EC3DE80306}"/>
                  </a:ext>
                </a:extLst>
              </p:cNvPr>
              <p:cNvSpPr txBox="1"/>
              <p:nvPr/>
            </p:nvSpPr>
            <p:spPr>
              <a:xfrm>
                <a:off x="6615553" y="4996291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ru-RU" sz="3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ru-RU" sz="3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97176C-CDA6-37D6-3037-39EC3DE80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553" y="4996291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7DFABB8-913C-B44A-3A3D-1433DDC14871}"/>
              </a:ext>
            </a:extLst>
          </p:cNvPr>
          <p:cNvSpPr txBox="1"/>
          <p:nvPr/>
        </p:nvSpPr>
        <p:spPr>
          <a:xfrm>
            <a:off x="883495" y="5166349"/>
            <a:ext cx="57320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Спектр чёрного поглотителя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получаемый смешением обогащенного по железу-57 </a:t>
            </a:r>
            <a:r>
              <a:rPr 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фтороферрата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лития и </a:t>
            </a:r>
            <a:r>
              <a:rPr 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фтороферрата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аммония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DED477-0238-33C2-9E41-515D5AA79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65" y="965518"/>
            <a:ext cx="5915851" cy="38962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A290E6-D398-3EDA-FD06-F4740135EFB9}"/>
              </a:ext>
            </a:extLst>
          </p:cNvPr>
          <p:cNvSpPr txBox="1"/>
          <p:nvPr/>
        </p:nvSpPr>
        <p:spPr>
          <a:xfrm rot="16200000">
            <a:off x="-1455498" y="2433093"/>
            <a:ext cx="3559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Величина эффекта, </a:t>
            </a:r>
            <a:r>
              <a:rPr lang="ru-RU" sz="2000" b="0" i="0" u="none" strike="noStrike" kern="1200" spc="0" baseline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отн.ед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85A8F-7303-A92D-A9FE-571EE6D8A690}"/>
              </a:ext>
            </a:extLst>
          </p:cNvPr>
          <p:cNvSpPr txBox="1"/>
          <p:nvPr/>
        </p:nvSpPr>
        <p:spPr>
          <a:xfrm>
            <a:off x="4481694" y="4732762"/>
            <a:ext cx="2352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Скорость, мм/с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3B59E-B871-0D12-D193-3C7F4C69984D}"/>
              </a:ext>
            </a:extLst>
          </p:cNvPr>
          <p:cNvSpPr txBox="1"/>
          <p:nvPr/>
        </p:nvSpPr>
        <p:spPr>
          <a:xfrm>
            <a:off x="6747273" y="1122116"/>
            <a:ext cx="5364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Фактор Лэмба-</a:t>
            </a:r>
            <a:r>
              <a:rPr 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Мессбауэра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источника f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определенный методом «черного поглотителя» записывается, как: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9B9E8-02AB-9CEF-BE6C-B9B85A999607}"/>
              </a:ext>
            </a:extLst>
          </p:cNvPr>
          <p:cNvSpPr txBox="1"/>
          <p:nvPr/>
        </p:nvSpPr>
        <p:spPr>
          <a:xfrm>
            <a:off x="6663287" y="3676066"/>
            <a:ext cx="544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Таким образом величина эффекта за вычетом доли фоновой составляющей равна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𝑓𝑠 </a:t>
            </a:r>
          </a:p>
        </p:txBody>
      </p:sp>
    </p:spTree>
    <p:extLst>
      <p:ext uri="{BB962C8B-B14F-4D97-AF65-F5344CB8AC3E}">
        <p14:creationId xmlns:p14="http://schemas.microsoft.com/office/powerpoint/2010/main" val="1810075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78B8B-645C-99E8-B667-690EC79B2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AA027-3EE6-90F5-AF10-9312C444A4C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4050" y="84306"/>
            <a:ext cx="8555397" cy="51880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b="1" kern="100" dirty="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Амплитудные спектры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11997D1-02F3-AE90-5E18-D6A3A369DC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958922"/>
              </p:ext>
            </p:extLst>
          </p:nvPr>
        </p:nvGraphicFramePr>
        <p:xfrm>
          <a:off x="5869191" y="3440349"/>
          <a:ext cx="4031267" cy="306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789960" imgH="4420228" progId="Origin95.Graph">
                  <p:embed/>
                </p:oleObj>
              </mc:Choice>
              <mc:Fallback>
                <p:oleObj name="Graph" r:id="rId2" imgW="5789960" imgH="4420228" progId="Origin95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11997D1-02F3-AE90-5E18-D6A3A369DC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191" y="3440349"/>
                        <a:ext cx="4031267" cy="3064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83ADA93-9920-A394-4052-F00BC7024B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761930"/>
              </p:ext>
            </p:extLst>
          </p:nvPr>
        </p:nvGraphicFramePr>
        <p:xfrm>
          <a:off x="631655" y="438530"/>
          <a:ext cx="4104912" cy="3135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5789960" imgH="4420228" progId="Origin95.Graph">
                  <p:embed/>
                </p:oleObj>
              </mc:Choice>
              <mc:Fallback>
                <p:oleObj name="Graph" r:id="rId4" imgW="5789960" imgH="4420228" progId="Origin95.Graph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783ADA93-9920-A394-4052-F00BC7024B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55" y="438530"/>
                        <a:ext cx="4104912" cy="3135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61458D6-4D34-E50D-CC99-FEFCBF8DB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957886"/>
              </p:ext>
            </p:extLst>
          </p:nvPr>
        </p:nvGraphicFramePr>
        <p:xfrm>
          <a:off x="631655" y="3232419"/>
          <a:ext cx="4344714" cy="3317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5789960" imgH="4420228" progId="Origin95.Graph">
                  <p:embed/>
                </p:oleObj>
              </mc:Choice>
              <mc:Fallback>
                <p:oleObj name="Graph" r:id="rId6" imgW="5789960" imgH="4420228" progId="Origin95.Graph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361458D6-4D34-E50D-CC99-FEFCBF8DBA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55" y="3232419"/>
                        <a:ext cx="4344714" cy="33174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636BE47-61EE-970C-F923-C3D1632BEF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720720"/>
              </p:ext>
            </p:extLst>
          </p:nvPr>
        </p:nvGraphicFramePr>
        <p:xfrm>
          <a:off x="5735450" y="455087"/>
          <a:ext cx="4356127" cy="3317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5789960" imgH="4420228" progId="Origin95.Graph">
                  <p:embed/>
                </p:oleObj>
              </mc:Choice>
              <mc:Fallback>
                <p:oleObj name="Graph" r:id="rId8" imgW="5789960" imgH="4420228" progId="Origin95.Graph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A636BE47-61EE-970C-F923-C3D1632BEF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450" y="455087"/>
                        <a:ext cx="4356127" cy="33174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8529161-9000-EF5E-B06D-B6A374983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0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8D8DC395-8C07-6BEC-22A2-7F38CE05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11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4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95E7B-1DB1-A7B3-2CED-40AF48267D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76089" y="308929"/>
            <a:ext cx="9164638" cy="539750"/>
          </a:xfrm>
        </p:spPr>
        <p:txBody>
          <a:bodyPr>
            <a:normAutofit fontScale="90000"/>
          </a:bodyPr>
          <a:lstStyle/>
          <a:p>
            <a:r>
              <a:rPr lang="ru-RU" sz="4000" b="1" kern="100" dirty="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Спектры</a:t>
            </a:r>
            <a:r>
              <a:rPr lang="ru-RU" sz="3600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ru-RU" sz="4000" b="1" kern="100" dirty="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чёрного поглотителя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77CA470-66C5-5BE0-1632-1662EA0E11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469797"/>
              </p:ext>
            </p:extLst>
          </p:nvPr>
        </p:nvGraphicFramePr>
        <p:xfrm>
          <a:off x="1493783" y="308929"/>
          <a:ext cx="8262073" cy="6297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789960" imgH="4420228" progId="Origin95.Graph">
                  <p:embed/>
                </p:oleObj>
              </mc:Choice>
              <mc:Fallback>
                <p:oleObj name="Graph" r:id="rId2" imgW="5789960" imgH="4420228" progId="Origin95.Graph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477CA470-66C5-5BE0-1632-1662EA0E11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3783" y="308929"/>
                        <a:ext cx="8262073" cy="6297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E00E4D5D-A9C2-61E2-265A-A806F299E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B6A7D8E6-BCF0-96E2-6EAF-C00E1CD7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12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AC6327-0F6D-8976-E479-9A94047EA276}"/>
              </a:ext>
            </a:extLst>
          </p:cNvPr>
          <p:cNvSpPr/>
          <p:nvPr/>
        </p:nvSpPr>
        <p:spPr>
          <a:xfrm>
            <a:off x="4980237" y="5974613"/>
            <a:ext cx="1679510" cy="284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208EF-7980-A6DF-6348-0DB129ED118A}"/>
              </a:ext>
            </a:extLst>
          </p:cNvPr>
          <p:cNvSpPr txBox="1"/>
          <p:nvPr/>
        </p:nvSpPr>
        <p:spPr>
          <a:xfrm>
            <a:off x="6761099" y="5832536"/>
            <a:ext cx="2352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Скорость, мм/с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486905-3201-FDB1-F335-EAE354F32EC3}"/>
              </a:ext>
            </a:extLst>
          </p:cNvPr>
          <p:cNvSpPr/>
          <p:nvPr/>
        </p:nvSpPr>
        <p:spPr>
          <a:xfrm rot="16200000">
            <a:off x="1120430" y="3178562"/>
            <a:ext cx="2242118" cy="3240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41454-F28C-6CDD-79CB-F0421229DC52}"/>
              </a:ext>
            </a:extLst>
          </p:cNvPr>
          <p:cNvSpPr txBox="1"/>
          <p:nvPr/>
        </p:nvSpPr>
        <p:spPr>
          <a:xfrm rot="16200000">
            <a:off x="492478" y="2359625"/>
            <a:ext cx="3422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Величина эффекта, </a:t>
            </a:r>
            <a:r>
              <a:rPr lang="ru-RU" sz="2000" b="0" i="0" u="none" strike="noStrike" kern="1200" spc="0" baseline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отн.ед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A8C30-4D6B-DB5B-720A-BF80E5F9025D}"/>
              </a:ext>
            </a:extLst>
          </p:cNvPr>
          <p:cNvSpPr txBox="1"/>
          <p:nvPr/>
        </p:nvSpPr>
        <p:spPr>
          <a:xfrm>
            <a:off x="8695982" y="4219163"/>
            <a:ext cx="34656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Мёссбауэровские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спектры чёрного поглотителя четырех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2102028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8ED8E-E8B2-B7B7-FB57-1B63FCB76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DD68F-3116-3896-6D25-018AE584241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4233" y="194552"/>
            <a:ext cx="9166225" cy="646317"/>
          </a:xfrm>
        </p:spPr>
        <p:txBody>
          <a:bodyPr>
            <a:noAutofit/>
          </a:bodyPr>
          <a:lstStyle/>
          <a:p>
            <a:r>
              <a:rPr lang="ru-RU" sz="3600" b="1" kern="100" dirty="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Спектры чёрного поглотителя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6940EF9-E0C1-7349-22FF-235AB15F6C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561514"/>
              </p:ext>
            </p:extLst>
          </p:nvPr>
        </p:nvGraphicFramePr>
        <p:xfrm>
          <a:off x="-116283" y="840869"/>
          <a:ext cx="7217474" cy="551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789960" imgH="4420228" progId="Origin95.Graph">
                  <p:embed/>
                </p:oleObj>
              </mc:Choice>
              <mc:Fallback>
                <p:oleObj name="Graph" r:id="rId2" imgW="5789960" imgH="4420228" progId="Origin95.Grap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B6940EF9-E0C1-7349-22FF-235AB15F6C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6283" y="840869"/>
                        <a:ext cx="7217474" cy="55185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225B1440-21AE-7AAB-B5D3-2F2550D629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5966626"/>
                  </p:ext>
                </p:extLst>
              </p:nvPr>
            </p:nvGraphicFramePr>
            <p:xfrm>
              <a:off x="7210849" y="1057494"/>
              <a:ext cx="3944831" cy="423396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95589">
                      <a:extLst>
                        <a:ext uri="{9D8B030D-6E8A-4147-A177-3AD203B41FA5}">
                          <a16:colId xmlns:a16="http://schemas.microsoft.com/office/drawing/2014/main" val="2267919621"/>
                        </a:ext>
                      </a:extLst>
                    </a:gridCol>
                    <a:gridCol w="1749242">
                      <a:extLst>
                        <a:ext uri="{9D8B030D-6E8A-4147-A177-3AD203B41FA5}">
                          <a16:colId xmlns:a16="http://schemas.microsoft.com/office/drawing/2014/main" val="3904426698"/>
                        </a:ext>
                      </a:extLst>
                    </a:gridCol>
                  </a:tblGrid>
                  <a:tr h="16197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2400" kern="100" dirty="0">
                              <a:solidFill>
                                <a:schemeClr val="bg1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№ источника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24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Фактор </a:t>
                          </a:r>
                          <a14:m>
                            <m:oMath xmlns:m="http://schemas.openxmlformats.org/officeDocument/2006/math">
                              <m:r>
                                <a:rPr lang="ru-RU" sz="2400" kern="100">
                                  <a:effectLst/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endParaRPr lang="ru-RU" sz="24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77852904"/>
                      </a:ext>
                    </a:extLst>
                  </a:tr>
                  <a:tr h="4630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67.09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0,62±0,1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01491169"/>
                      </a:ext>
                    </a:extLst>
                  </a:tr>
                  <a:tr h="4630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11.19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0,74±0,1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7147389"/>
                      </a:ext>
                    </a:extLst>
                  </a:tr>
                  <a:tr h="4630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66.20</a:t>
                          </a:r>
                          <a:endParaRPr lang="ru-RU" sz="3200" kern="10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0,77±0</a:t>
                          </a:r>
                          <a:r>
                            <a:rPr lang="en-US" sz="3200" kern="100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,1</a:t>
                          </a:r>
                          <a:endParaRPr lang="en-US" sz="3200" kern="1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90985986"/>
                      </a:ext>
                    </a:extLst>
                  </a:tr>
                  <a:tr h="46309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60.25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0,61±0,1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676293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225B1440-21AE-7AAB-B5D3-2F2550D629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5966626"/>
                  </p:ext>
                </p:extLst>
              </p:nvPr>
            </p:nvGraphicFramePr>
            <p:xfrm>
              <a:off x="7210849" y="1057494"/>
              <a:ext cx="3944831" cy="423396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95589">
                      <a:extLst>
                        <a:ext uri="{9D8B030D-6E8A-4147-A177-3AD203B41FA5}">
                          <a16:colId xmlns:a16="http://schemas.microsoft.com/office/drawing/2014/main" val="2267919621"/>
                        </a:ext>
                      </a:extLst>
                    </a:gridCol>
                    <a:gridCol w="1749242">
                      <a:extLst>
                        <a:ext uri="{9D8B030D-6E8A-4147-A177-3AD203B41FA5}">
                          <a16:colId xmlns:a16="http://schemas.microsoft.com/office/drawing/2014/main" val="3904426698"/>
                        </a:ext>
                      </a:extLst>
                    </a:gridCol>
                  </a:tblGrid>
                  <a:tr h="161979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ru-RU" sz="2400" kern="100" dirty="0">
                              <a:solidFill>
                                <a:schemeClr val="bg1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№ источника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26132" t="-376" r="-1742" b="-176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7852904"/>
                      </a:ext>
                    </a:extLst>
                  </a:tr>
                  <a:tr h="6535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67.09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0,62±0,1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01491169"/>
                      </a:ext>
                    </a:extLst>
                  </a:tr>
                  <a:tr h="6535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11.19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0,74±0,1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7147389"/>
                      </a:ext>
                    </a:extLst>
                  </a:tr>
                  <a:tr h="6535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66.20</a:t>
                          </a:r>
                          <a:endParaRPr lang="ru-RU" sz="3200" kern="10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0,77±0</a:t>
                          </a:r>
                          <a:r>
                            <a:rPr lang="en-US" sz="3200" kern="100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,1</a:t>
                          </a:r>
                          <a:endParaRPr lang="en-US" sz="3200" kern="1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90985986"/>
                      </a:ext>
                    </a:extLst>
                  </a:tr>
                  <a:tr h="65354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60.25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US" sz="3200" kern="100" dirty="0"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0,61±0,1</a:t>
                          </a:r>
                          <a:endParaRPr lang="ru-RU" sz="3200" kern="100" dirty="0">
                            <a:solidFill>
                              <a:srgbClr val="000000"/>
                            </a:solidFill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676293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094D874-6239-7AE8-238D-851F49A7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AEFA8198-1CBD-D6AB-E08A-19D84811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13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30ACEF-0459-27DC-8EED-405FA7FC42EE}"/>
              </a:ext>
            </a:extLst>
          </p:cNvPr>
          <p:cNvSpPr/>
          <p:nvPr/>
        </p:nvSpPr>
        <p:spPr>
          <a:xfrm>
            <a:off x="2892489" y="5733038"/>
            <a:ext cx="1679510" cy="3971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71221-9931-BDD6-E895-930CB44AEFF0}"/>
              </a:ext>
            </a:extLst>
          </p:cNvPr>
          <p:cNvSpPr txBox="1"/>
          <p:nvPr/>
        </p:nvSpPr>
        <p:spPr>
          <a:xfrm>
            <a:off x="4141131" y="5733038"/>
            <a:ext cx="2352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Скорость, мм/с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3CD55AC-2AF0-0A19-6B96-D1C75CE85587}"/>
              </a:ext>
            </a:extLst>
          </p:cNvPr>
          <p:cNvSpPr/>
          <p:nvPr/>
        </p:nvSpPr>
        <p:spPr>
          <a:xfrm rot="16200000">
            <a:off x="-304108" y="3230413"/>
            <a:ext cx="1679510" cy="3971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5FC8FB-EC4F-27F8-3F13-8AA63ADA7283}"/>
              </a:ext>
            </a:extLst>
          </p:cNvPr>
          <p:cNvSpPr txBox="1"/>
          <p:nvPr/>
        </p:nvSpPr>
        <p:spPr>
          <a:xfrm rot="16200000">
            <a:off x="-1336005" y="2638585"/>
            <a:ext cx="3746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Величина эффекта, </a:t>
            </a:r>
            <a:r>
              <a:rPr lang="ru-RU" sz="2000" b="0" i="0" u="none" strike="noStrike" kern="1200" spc="0" baseline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отн.ед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66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54F30-C98B-1C3A-4AFF-B74EFEF70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5937BB6-29C9-304B-B44A-B019812692D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55363" y="244686"/>
            <a:ext cx="9166225" cy="668236"/>
          </a:xfrm>
        </p:spPr>
        <p:txBody>
          <a:bodyPr>
            <a:normAutofit/>
          </a:bodyPr>
          <a:lstStyle/>
          <a:p>
            <a:r>
              <a:rPr lang="ru-RU" sz="4000" b="1" kern="100" dirty="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Заключение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FDA98-13F4-7E68-9FA3-C8B4EFDDEE0C}"/>
              </a:ext>
            </a:extLst>
          </p:cNvPr>
          <p:cNvSpPr txBox="1"/>
          <p:nvPr/>
        </p:nvSpPr>
        <p:spPr>
          <a:xfrm>
            <a:off x="361051" y="1243477"/>
            <a:ext cx="10933938" cy="4752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8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   В ходе работы был разработан и успешно применён комплексный подход к определению характеристик </a:t>
            </a:r>
            <a:r>
              <a:rPr lang="ru-RU" sz="2800" kern="1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мёссбауэровского</a:t>
            </a:r>
            <a:r>
              <a:rPr lang="ru-RU" sz="28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источника, включающий: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ct val="6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Определение экспериментальной ширины линии методом экстраполяции к нулевой толщине поглотителя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ct val="6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Измерение фактора Лэмба-</a:t>
            </a:r>
            <a:r>
              <a:rPr lang="ru-RU" sz="2800" kern="1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Мёссбауэра</a:t>
            </a:r>
            <a:r>
              <a:rPr lang="ru-RU" sz="28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(f-фактора) с использованием метода «чёрного поглотителя»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82C0BA0-56B1-F5EE-08C5-6012F795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45B5771A-7F44-92CA-1277-67E507B2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14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59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 smtClean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2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7867" y="357736"/>
            <a:ext cx="6530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Актуальность исследования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3B1B14-2400-D883-6917-B99B6D76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36" y="3626399"/>
            <a:ext cx="2942724" cy="28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C68E571-5290-C882-572D-21B5965F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921" y="3523647"/>
            <a:ext cx="3880515" cy="28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4B317C5-43F6-F8EE-2AD6-0E4F61B5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67" y="3523647"/>
            <a:ext cx="3832156" cy="292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">
            <a:extLst>
              <a:ext uri="{FF2B5EF4-FFF2-40B4-BE49-F238E27FC236}">
                <a16:creationId xmlns:a16="http://schemas.microsoft.com/office/drawing/2014/main" id="{CC15EC7E-04E8-1E9D-5449-7DEB446E7E99}"/>
              </a:ext>
            </a:extLst>
          </p:cNvPr>
          <p:cNvGrpSpPr/>
          <p:nvPr/>
        </p:nvGrpSpPr>
        <p:grpSpPr>
          <a:xfrm>
            <a:off x="427867" y="1702670"/>
            <a:ext cx="640082" cy="705268"/>
            <a:chOff x="-6127740" y="-336549"/>
            <a:chExt cx="640081" cy="705266"/>
          </a:xfrm>
        </p:grpSpPr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B2FE4668-F67C-BBF3-BF8C-78D6C53014C0}"/>
                </a:ext>
              </a:extLst>
            </p:cNvPr>
            <p:cNvSpPr/>
            <p:nvPr/>
          </p:nvSpPr>
          <p:spPr>
            <a:xfrm rot="10800000">
              <a:off x="-6127740" y="-336549"/>
              <a:ext cx="640081" cy="70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2" extrusionOk="0">
                  <a:moveTo>
                    <a:pt x="19875" y="4255"/>
                  </a:moveTo>
                  <a:lnTo>
                    <a:pt x="12574" y="426"/>
                  </a:lnTo>
                  <a:cubicBezTo>
                    <a:pt x="12057" y="161"/>
                    <a:pt x="11475" y="15"/>
                    <a:pt x="10881" y="1"/>
                  </a:cubicBezTo>
                  <a:cubicBezTo>
                    <a:pt x="10224" y="-14"/>
                    <a:pt x="9573" y="133"/>
                    <a:pt x="9000" y="426"/>
                  </a:cubicBezTo>
                  <a:lnTo>
                    <a:pt x="1788" y="4236"/>
                  </a:lnTo>
                  <a:cubicBezTo>
                    <a:pt x="1228" y="4536"/>
                    <a:pt x="767" y="4967"/>
                    <a:pt x="453" y="5483"/>
                  </a:cubicBezTo>
                  <a:cubicBezTo>
                    <a:pt x="159" y="5966"/>
                    <a:pt x="4" y="6507"/>
                    <a:pt x="0" y="7058"/>
                  </a:cubicBezTo>
                  <a:lnTo>
                    <a:pt x="0" y="14552"/>
                  </a:lnTo>
                  <a:cubicBezTo>
                    <a:pt x="10" y="15066"/>
                    <a:pt x="149" y="15571"/>
                    <a:pt x="408" y="16029"/>
                  </a:cubicBezTo>
                  <a:cubicBezTo>
                    <a:pt x="720" y="16580"/>
                    <a:pt x="1193" y="17042"/>
                    <a:pt x="1775" y="17366"/>
                  </a:cubicBezTo>
                  <a:lnTo>
                    <a:pt x="8952" y="21119"/>
                  </a:lnTo>
                  <a:cubicBezTo>
                    <a:pt x="9509" y="21419"/>
                    <a:pt x="10145" y="21579"/>
                    <a:pt x="10792" y="21582"/>
                  </a:cubicBezTo>
                  <a:cubicBezTo>
                    <a:pt x="11455" y="21586"/>
                    <a:pt x="12106" y="21426"/>
                    <a:pt x="12677" y="21119"/>
                  </a:cubicBezTo>
                  <a:lnTo>
                    <a:pt x="19875" y="17338"/>
                  </a:lnTo>
                  <a:cubicBezTo>
                    <a:pt x="20395" y="17048"/>
                    <a:pt x="20827" y="16643"/>
                    <a:pt x="21129" y="16162"/>
                  </a:cubicBezTo>
                  <a:cubicBezTo>
                    <a:pt x="21409" y="15717"/>
                    <a:pt x="21570" y="15219"/>
                    <a:pt x="21600" y="14708"/>
                  </a:cubicBezTo>
                  <a:lnTo>
                    <a:pt x="21600" y="6984"/>
                  </a:lnTo>
                  <a:cubicBezTo>
                    <a:pt x="21577" y="6457"/>
                    <a:pt x="21420" y="5942"/>
                    <a:pt x="21140" y="5481"/>
                  </a:cubicBezTo>
                  <a:cubicBezTo>
                    <a:pt x="20838" y="4983"/>
                    <a:pt x="20403" y="4561"/>
                    <a:pt x="19875" y="4255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>
                <a:solidFill>
                  <a:srgbClr val="E7452F"/>
                </a:solidFill>
              </a:endParaRPr>
            </a:p>
          </p:txBody>
        </p:sp>
        <p:sp>
          <p:nvSpPr>
            <p:cNvPr id="27" name="1">
              <a:extLst>
                <a:ext uri="{FF2B5EF4-FFF2-40B4-BE49-F238E27FC236}">
                  <a16:creationId xmlns:a16="http://schemas.microsoft.com/office/drawing/2014/main" id="{3A09472E-DD33-5FDF-8469-FE5C9E03E48A}"/>
                </a:ext>
              </a:extLst>
            </p:cNvPr>
            <p:cNvSpPr txBox="1"/>
            <p:nvPr/>
          </p:nvSpPr>
          <p:spPr>
            <a:xfrm>
              <a:off x="-6034152" y="-207987"/>
              <a:ext cx="438866" cy="4616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914400">
                <a:defRPr sz="2000">
                  <a:solidFill>
                    <a:srgbClr val="FBFAFA"/>
                  </a:solidFill>
                  <a:latin typeface="Barlow Regular"/>
                  <a:ea typeface="Barlow Regular"/>
                  <a:cs typeface="Barlow Regular"/>
                  <a:sym typeface="Barlow Regular"/>
                </a:defRPr>
              </a:lvl1pPr>
            </a:lstStyle>
            <a:p>
              <a:r>
                <a:rPr sz="1800" dirty="0"/>
                <a:t>1</a:t>
              </a:r>
            </a:p>
          </p:txBody>
        </p:sp>
      </p:grpSp>
      <p:sp>
        <p:nvSpPr>
          <p:cNvPr id="29" name="Lorem ipsum dolor sit amet, sed consectetur sit adipiscing">
            <a:extLst>
              <a:ext uri="{FF2B5EF4-FFF2-40B4-BE49-F238E27FC236}">
                <a16:creationId xmlns:a16="http://schemas.microsoft.com/office/drawing/2014/main" id="{A90E8550-E942-11DA-87C5-BA59A1402C74}"/>
              </a:ext>
            </a:extLst>
          </p:cNvPr>
          <p:cNvSpPr txBox="1"/>
          <p:nvPr/>
        </p:nvSpPr>
        <p:spPr>
          <a:xfrm>
            <a:off x="5526462" y="3975152"/>
            <a:ext cx="5284413" cy="646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t">
            <a:spAutoFit/>
          </a:bodyPr>
          <a:lstStyle>
            <a:lvl1pPr defTabSz="914400">
              <a:defRPr sz="3000">
                <a:solidFill>
                  <a:srgbClr val="A5A5A4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lvl1pPr>
          </a:lstStyle>
          <a:p>
            <a:endParaRPr dirty="0"/>
          </a:p>
        </p:txBody>
      </p:sp>
      <p:sp>
        <p:nvSpPr>
          <p:cNvPr id="36" name="Shape">
            <a:extLst>
              <a:ext uri="{FF2B5EF4-FFF2-40B4-BE49-F238E27FC236}">
                <a16:creationId xmlns:a16="http://schemas.microsoft.com/office/drawing/2014/main" id="{88551AD3-27B8-CD56-9D71-70A1180C14A4}"/>
              </a:ext>
            </a:extLst>
          </p:cNvPr>
          <p:cNvSpPr/>
          <p:nvPr/>
        </p:nvSpPr>
        <p:spPr>
          <a:xfrm rot="10800000">
            <a:off x="4155651" y="1702670"/>
            <a:ext cx="640082" cy="705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19875" y="4255"/>
                </a:moveTo>
                <a:lnTo>
                  <a:pt x="12574" y="426"/>
                </a:lnTo>
                <a:cubicBezTo>
                  <a:pt x="12057" y="161"/>
                  <a:pt x="11475" y="15"/>
                  <a:pt x="10881" y="1"/>
                </a:cubicBezTo>
                <a:cubicBezTo>
                  <a:pt x="10224" y="-14"/>
                  <a:pt x="9573" y="133"/>
                  <a:pt x="9000" y="426"/>
                </a:cubicBezTo>
                <a:lnTo>
                  <a:pt x="1788" y="4236"/>
                </a:lnTo>
                <a:cubicBezTo>
                  <a:pt x="1228" y="4536"/>
                  <a:pt x="767" y="4967"/>
                  <a:pt x="453" y="5483"/>
                </a:cubicBezTo>
                <a:cubicBezTo>
                  <a:pt x="159" y="5966"/>
                  <a:pt x="4" y="6507"/>
                  <a:pt x="0" y="7058"/>
                </a:cubicBezTo>
                <a:lnTo>
                  <a:pt x="0" y="14552"/>
                </a:lnTo>
                <a:cubicBezTo>
                  <a:pt x="10" y="15066"/>
                  <a:pt x="149" y="15571"/>
                  <a:pt x="408" y="16029"/>
                </a:cubicBezTo>
                <a:cubicBezTo>
                  <a:pt x="720" y="16580"/>
                  <a:pt x="1193" y="17042"/>
                  <a:pt x="1775" y="17366"/>
                </a:cubicBezTo>
                <a:lnTo>
                  <a:pt x="8952" y="21119"/>
                </a:lnTo>
                <a:cubicBezTo>
                  <a:pt x="9509" y="21419"/>
                  <a:pt x="10145" y="21579"/>
                  <a:pt x="10792" y="21582"/>
                </a:cubicBezTo>
                <a:cubicBezTo>
                  <a:pt x="11455" y="21586"/>
                  <a:pt x="12106" y="21426"/>
                  <a:pt x="12677" y="21119"/>
                </a:cubicBezTo>
                <a:lnTo>
                  <a:pt x="19875" y="17338"/>
                </a:lnTo>
                <a:cubicBezTo>
                  <a:pt x="20395" y="17048"/>
                  <a:pt x="20827" y="16643"/>
                  <a:pt x="21129" y="16162"/>
                </a:cubicBezTo>
                <a:cubicBezTo>
                  <a:pt x="21409" y="15717"/>
                  <a:pt x="21570" y="15219"/>
                  <a:pt x="21600" y="14708"/>
                </a:cubicBezTo>
                <a:lnTo>
                  <a:pt x="21600" y="6984"/>
                </a:lnTo>
                <a:cubicBezTo>
                  <a:pt x="21577" y="6457"/>
                  <a:pt x="21420" y="5942"/>
                  <a:pt x="21140" y="5481"/>
                </a:cubicBezTo>
                <a:cubicBezTo>
                  <a:pt x="20838" y="4983"/>
                  <a:pt x="20403" y="4561"/>
                  <a:pt x="19875" y="4255"/>
                </a:cubicBez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/>
          </a:p>
        </p:txBody>
      </p:sp>
      <p:sp>
        <p:nvSpPr>
          <p:cNvPr id="37" name="2">
            <a:extLst>
              <a:ext uri="{FF2B5EF4-FFF2-40B4-BE49-F238E27FC236}">
                <a16:creationId xmlns:a16="http://schemas.microsoft.com/office/drawing/2014/main" id="{F919365E-3967-A40B-8F3A-6545CBD8CA1D}"/>
              </a:ext>
            </a:extLst>
          </p:cNvPr>
          <p:cNvSpPr txBox="1"/>
          <p:nvPr/>
        </p:nvSpPr>
        <p:spPr>
          <a:xfrm>
            <a:off x="4268961" y="1798762"/>
            <a:ext cx="438867" cy="48768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t">
            <a:spAutoFit/>
          </a:bodyPr>
          <a:lstStyle>
            <a:lvl1pPr algn="ctr" defTabSz="914400">
              <a:defRPr sz="2000">
                <a:solidFill>
                  <a:srgbClr val="FBFAFA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233097" y="1385916"/>
            <a:ext cx="2507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2001</a:t>
            </a:r>
            <a:r>
              <a:rPr lang="ru-RU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год: разработана методика (ВНИИФТРИ)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B1C85EA-F611-14E5-E278-2BA5337204FA}"/>
              </a:ext>
            </a:extLst>
          </p:cNvPr>
          <p:cNvCxnSpPr>
            <a:cxnSpLocks/>
          </p:cNvCxnSpPr>
          <p:nvPr/>
        </p:nvCxnSpPr>
        <p:spPr>
          <a:xfrm>
            <a:off x="3449072" y="2022831"/>
            <a:ext cx="541431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846786" y="1440500"/>
            <a:ext cx="3555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Настоящее время:</a:t>
            </a:r>
          </a:p>
          <a:p>
            <a:r>
              <a:rPr lang="ru-RU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методика утратила силу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B1C85EA-F611-14E5-E278-2BA5337204FA}"/>
              </a:ext>
            </a:extLst>
          </p:cNvPr>
          <p:cNvCxnSpPr>
            <a:cxnSpLocks/>
          </p:cNvCxnSpPr>
          <p:nvPr/>
        </p:nvCxnSpPr>
        <p:spPr>
          <a:xfrm>
            <a:off x="7861009" y="2040664"/>
            <a:ext cx="541431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">
            <a:extLst>
              <a:ext uri="{FF2B5EF4-FFF2-40B4-BE49-F238E27FC236}">
                <a16:creationId xmlns:a16="http://schemas.microsoft.com/office/drawing/2014/main" id="{88551AD3-27B8-CD56-9D71-70A1180C14A4}"/>
              </a:ext>
            </a:extLst>
          </p:cNvPr>
          <p:cNvSpPr/>
          <p:nvPr/>
        </p:nvSpPr>
        <p:spPr>
          <a:xfrm rot="10800000">
            <a:off x="8545901" y="1702670"/>
            <a:ext cx="640082" cy="705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19875" y="4255"/>
                </a:moveTo>
                <a:lnTo>
                  <a:pt x="12574" y="426"/>
                </a:lnTo>
                <a:cubicBezTo>
                  <a:pt x="12057" y="161"/>
                  <a:pt x="11475" y="15"/>
                  <a:pt x="10881" y="1"/>
                </a:cubicBezTo>
                <a:cubicBezTo>
                  <a:pt x="10224" y="-14"/>
                  <a:pt x="9573" y="133"/>
                  <a:pt x="9000" y="426"/>
                </a:cubicBezTo>
                <a:lnTo>
                  <a:pt x="1788" y="4236"/>
                </a:lnTo>
                <a:cubicBezTo>
                  <a:pt x="1228" y="4536"/>
                  <a:pt x="767" y="4967"/>
                  <a:pt x="453" y="5483"/>
                </a:cubicBezTo>
                <a:cubicBezTo>
                  <a:pt x="159" y="5966"/>
                  <a:pt x="4" y="6507"/>
                  <a:pt x="0" y="7058"/>
                </a:cubicBezTo>
                <a:lnTo>
                  <a:pt x="0" y="14552"/>
                </a:lnTo>
                <a:cubicBezTo>
                  <a:pt x="10" y="15066"/>
                  <a:pt x="149" y="15571"/>
                  <a:pt x="408" y="16029"/>
                </a:cubicBezTo>
                <a:cubicBezTo>
                  <a:pt x="720" y="16580"/>
                  <a:pt x="1193" y="17042"/>
                  <a:pt x="1775" y="17366"/>
                </a:cubicBezTo>
                <a:lnTo>
                  <a:pt x="8952" y="21119"/>
                </a:lnTo>
                <a:cubicBezTo>
                  <a:pt x="9509" y="21419"/>
                  <a:pt x="10145" y="21579"/>
                  <a:pt x="10792" y="21582"/>
                </a:cubicBezTo>
                <a:cubicBezTo>
                  <a:pt x="11455" y="21586"/>
                  <a:pt x="12106" y="21426"/>
                  <a:pt x="12677" y="21119"/>
                </a:cubicBezTo>
                <a:lnTo>
                  <a:pt x="19875" y="17338"/>
                </a:lnTo>
                <a:cubicBezTo>
                  <a:pt x="20395" y="17048"/>
                  <a:pt x="20827" y="16643"/>
                  <a:pt x="21129" y="16162"/>
                </a:cubicBezTo>
                <a:cubicBezTo>
                  <a:pt x="21409" y="15717"/>
                  <a:pt x="21570" y="15219"/>
                  <a:pt x="21600" y="14708"/>
                </a:cubicBezTo>
                <a:lnTo>
                  <a:pt x="21600" y="6984"/>
                </a:lnTo>
                <a:cubicBezTo>
                  <a:pt x="21577" y="6457"/>
                  <a:pt x="21420" y="5942"/>
                  <a:pt x="21140" y="5481"/>
                </a:cubicBezTo>
                <a:cubicBezTo>
                  <a:pt x="20838" y="4983"/>
                  <a:pt x="20403" y="4561"/>
                  <a:pt x="19875" y="4255"/>
                </a:cubicBezTo>
                <a:close/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>
              <a:solidFill>
                <a:srgbClr val="E48312"/>
              </a:solidFill>
            </a:endParaRP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F919365E-3967-A40B-8F3A-6545CBD8CA1D}"/>
              </a:ext>
            </a:extLst>
          </p:cNvPr>
          <p:cNvSpPr txBox="1"/>
          <p:nvPr/>
        </p:nvSpPr>
        <p:spPr>
          <a:xfrm>
            <a:off x="8659211" y="1798762"/>
            <a:ext cx="438867" cy="48768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t">
            <a:spAutoFit/>
          </a:bodyPr>
          <a:lstStyle>
            <a:lvl1pPr algn="ctr" defTabSz="914400">
              <a:defRPr sz="2000">
                <a:solidFill>
                  <a:srgbClr val="FBFAFA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lvl1pPr>
          </a:lstStyle>
          <a:p>
            <a:r>
              <a:rPr lang="ru-RU" dirty="0"/>
              <a:t>3</a:t>
            </a:r>
            <a:endParaRPr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329444" y="1440499"/>
            <a:ext cx="2372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Отсутствие утвержденной процедуры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06878" y="3079815"/>
            <a:ext cx="762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100" dirty="0" err="1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Мёссбауэровские</a:t>
            </a:r>
            <a:r>
              <a:rPr lang="ru-RU" sz="24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источники АО «РИТВЕРЦ» </a:t>
            </a:r>
          </a:p>
        </p:txBody>
      </p:sp>
    </p:spTree>
    <p:extLst>
      <p:ext uri="{BB962C8B-B14F-4D97-AF65-F5344CB8AC3E}">
        <p14:creationId xmlns:p14="http://schemas.microsoft.com/office/powerpoint/2010/main" val="327168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3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225425" y="965519"/>
                <a:ext cx="11741150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200" b="1" kern="100" dirty="0">
                    <a:latin typeface="Open Sans ExtraBold" pitchFamily="2" charset="0"/>
                    <a:ea typeface="Open Sans ExtraBold" pitchFamily="2" charset="0"/>
                    <a:cs typeface="Open Sans ExtraBold" pitchFamily="2" charset="0"/>
                  </a:rPr>
                  <a:t>Цель</a:t>
                </a:r>
                <a:r>
                  <a:rPr lang="en-US" sz="3200" b="1" kern="100" dirty="0">
                    <a:latin typeface="Open Sans ExtraBold" pitchFamily="2" charset="0"/>
                    <a:ea typeface="Open Sans ExtraBold" pitchFamily="2" charset="0"/>
                    <a:cs typeface="Open Sans ExtraBold" pitchFamily="2" charset="0"/>
                  </a:rPr>
                  <a:t> </a:t>
                </a:r>
                <a:r>
                  <a:rPr lang="ru-RU" sz="3200" b="1" kern="100" dirty="0">
                    <a:latin typeface="Open Sans ExtraBold" pitchFamily="2" charset="0"/>
                    <a:ea typeface="Open Sans ExtraBold" pitchFamily="2" charset="0"/>
                    <a:cs typeface="Open Sans ExtraBold" pitchFamily="2" charset="0"/>
                  </a:rPr>
                  <a:t>исследования: </a:t>
                </a:r>
                <a:endParaRPr lang="en-US" sz="3200" b="1" kern="100" dirty="0"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endParaRPr>
              </a:p>
              <a:p>
                <a:r>
                  <a:rPr lang="ru-RU" sz="2800" kern="100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разработка комплексного подхода к определению характеристик мёссбауэровских источников</a:t>
                </a:r>
              </a:p>
              <a:p>
                <a:endParaRPr lang="en-US" sz="2800" b="1" kern="100" dirty="0"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endParaRPr>
              </a:p>
              <a:p>
                <a:endParaRPr lang="en-US" sz="2800" b="1" kern="100" dirty="0"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endParaRPr>
              </a:p>
              <a:p>
                <a:r>
                  <a:rPr lang="ru-RU" sz="3200" b="1" kern="100" dirty="0">
                    <a:latin typeface="Open Sans ExtraBold" pitchFamily="2" charset="0"/>
                    <a:ea typeface="Open Sans ExtraBold" pitchFamily="2" charset="0"/>
                    <a:cs typeface="Open Sans ExtraBold" pitchFamily="2" charset="0"/>
                  </a:rPr>
                  <a:t>Задачи исследования: </a:t>
                </a:r>
              </a:p>
              <a:p>
                <a:r>
                  <a:rPr lang="ru-RU" sz="2800" kern="100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1) выбор метода, для измерения ширины линии источника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kern="100">
                            <a:latin typeface="Cambria Math" panose="02040503050406030204" pitchFamily="18" charset="0"/>
                            <a:ea typeface="Open Sans ExtraBold" pitchFamily="2" charset="0"/>
                            <a:cs typeface="Open Sans ExtraBold" pitchFamily="2" charset="0"/>
                          </a:rPr>
                        </m:ctrlPr>
                      </m:sSubPr>
                      <m:e>
                        <m:r>
                          <a:rPr lang="ru-RU" sz="2800" b="0" kern="100">
                            <a:latin typeface="Cambria Math" panose="02040503050406030204" pitchFamily="18" charset="0"/>
                            <a:ea typeface="Open Sans ExtraBold" pitchFamily="2" charset="0"/>
                            <a:cs typeface="Open Sans ExtraBold" pitchFamily="2" charset="0"/>
                          </a:rPr>
                          <m:t>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kern="100">
                            <a:latin typeface="Cambria Math" panose="02040503050406030204" pitchFamily="18" charset="0"/>
                            <a:ea typeface="Open Sans ExtraBold" pitchFamily="2" charset="0"/>
                            <a:cs typeface="Open Sans ExtraBold" pitchFamily="2" charset="0"/>
                          </a:rPr>
                          <m:t>s</m:t>
                        </m:r>
                      </m:sub>
                    </m:sSub>
                  </m:oMath>
                </a14:m>
                <a:endParaRPr lang="en-US" sz="2800" kern="100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  <a:p>
                <a:r>
                  <a:rPr lang="ru-RU" sz="2800" kern="100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2) выбор метода для измерения фактора Лэмба-</a:t>
                </a:r>
                <a:r>
                  <a:rPr lang="ru-RU" sz="2800" kern="100" dirty="0" err="1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Мёссбауэра</a:t>
                </a:r>
                <a:r>
                  <a:rPr lang="ru-RU" sz="2800" kern="100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 источника (фактора </a:t>
                </a:r>
                <a:r>
                  <a:rPr lang="en-US" sz="2800" kern="100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f)</a:t>
                </a:r>
                <a:endParaRPr lang="ru-RU" sz="2800" kern="100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25" y="965519"/>
                <a:ext cx="11741150" cy="4093428"/>
              </a:xfrm>
              <a:prstGeom prst="rect">
                <a:avLst/>
              </a:prstGeom>
              <a:blipFill>
                <a:blip r:embed="rId2"/>
                <a:stretch>
                  <a:fillRect l="-1350" t="-1935" r="-675" b="-31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34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pPr/>
              <a:t>4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4694" y="889316"/>
            <a:ext cx="5205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Эффект</a:t>
            </a:r>
            <a:r>
              <a:rPr lang="ru-RU" sz="3600" dirty="0"/>
              <a:t> </a:t>
            </a:r>
            <a:r>
              <a:rPr lang="ru-RU" sz="3600" b="1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Мёссбауэра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184683-193D-E755-079B-D2F5C449F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t="31942" r="20061" b="23959"/>
          <a:stretch/>
        </p:blipFill>
        <p:spPr>
          <a:xfrm>
            <a:off x="394856" y="1660125"/>
            <a:ext cx="11143639" cy="40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5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DBF9A0-4B1A-D4C2-9038-87D7657AC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" y="269682"/>
            <a:ext cx="7567380" cy="60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4D4BE3-A3D5-6130-9B2E-9953E06F3140}"/>
                  </a:ext>
                </a:extLst>
              </p:cNvPr>
              <p:cNvSpPr txBox="1"/>
              <p:nvPr/>
            </p:nvSpPr>
            <p:spPr>
              <a:xfrm>
                <a:off x="6852458" y="1778694"/>
                <a:ext cx="6096000" cy="963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ru-RU" sz="32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ru-RU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ru-RU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4D4BE3-A3D5-6130-9B2E-9953E06F3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458" y="1778694"/>
                <a:ext cx="6096000" cy="9632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E03AC-D888-AFEA-F0BA-7597AF61F64A}"/>
              </a:ext>
            </a:extLst>
          </p:cNvPr>
          <p:cNvSpPr txBox="1"/>
          <p:nvPr/>
        </p:nvSpPr>
        <p:spPr>
          <a:xfrm>
            <a:off x="8431351" y="1070808"/>
            <a:ext cx="4162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Выражение для энергии излучения имеет вид: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2FE04-9A37-87DF-AF67-A3DE7A4FF4EB}"/>
              </a:ext>
            </a:extLst>
          </p:cNvPr>
          <p:cNvSpPr txBox="1"/>
          <p:nvPr/>
        </p:nvSpPr>
        <p:spPr>
          <a:xfrm>
            <a:off x="8431351" y="2842738"/>
            <a:ext cx="3588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где 𝑣 – скорость движения, c – скорость света.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F155E-5510-FE31-238A-4E150A8F2153}"/>
              </a:ext>
            </a:extLst>
          </p:cNvPr>
          <p:cNvSpPr txBox="1"/>
          <p:nvPr/>
        </p:nvSpPr>
        <p:spPr>
          <a:xfrm>
            <a:off x="8092539" y="4015262"/>
            <a:ext cx="40378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Мёссбауэровский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спектр является набором данных, графически выраженным как зависимость интенсивности регистрируемого γ-излучения (прошедшего или рассеянного) от относительной скорости движения источника (энергии)</a:t>
            </a:r>
          </a:p>
        </p:txBody>
      </p:sp>
    </p:spTree>
    <p:extLst>
      <p:ext uri="{BB962C8B-B14F-4D97-AF65-F5344CB8AC3E}">
        <p14:creationId xmlns:p14="http://schemas.microsoft.com/office/powerpoint/2010/main" val="5590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pPr/>
              <a:t>6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86BB9D-D285-381F-BFA4-A372BD05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10" y="1147493"/>
            <a:ext cx="6534619" cy="403709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DED185A-E74B-509A-9E1A-2960EDA21659}"/>
              </a:ext>
            </a:extLst>
          </p:cNvPr>
          <p:cNvSpPr txBox="1">
            <a:spLocks/>
          </p:cNvSpPr>
          <p:nvPr/>
        </p:nvSpPr>
        <p:spPr>
          <a:xfrm>
            <a:off x="558907" y="43563"/>
            <a:ext cx="5537093" cy="16312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3600" b="1" kern="10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ru-RU" sz="3200" dirty="0"/>
              <a:t>Параметры линии </a:t>
            </a:r>
          </a:p>
          <a:p>
            <a:r>
              <a:rPr lang="ru-RU" sz="3200" dirty="0"/>
              <a:t>сверхтонкой структуры</a:t>
            </a:r>
          </a:p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AD3C77-F872-839A-229C-0A07D31031BF}"/>
                  </a:ext>
                </a:extLst>
              </p:cNvPr>
              <p:cNvSpPr txBox="1"/>
              <p:nvPr/>
            </p:nvSpPr>
            <p:spPr>
              <a:xfrm>
                <a:off x="6355001" y="1626584"/>
                <a:ext cx="609452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Г</m:t>
                          </m:r>
                        </m:e>
                        <m:sub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эксп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Г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sz="3200" b="0" i="0" smtClean="0">
                          <a:latin typeface="Cambria Math" panose="02040503050406030204" pitchFamily="18" charset="0"/>
                        </a:rPr>
                        <m:t> ;</m:t>
                      </m:r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AD3C77-F872-839A-229C-0A07D3103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001" y="1626584"/>
                <a:ext cx="609452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592AFC-A710-066B-083E-9F825DE05D11}"/>
                  </a:ext>
                </a:extLst>
              </p:cNvPr>
              <p:cNvSpPr txBox="1"/>
              <p:nvPr/>
            </p:nvSpPr>
            <p:spPr>
              <a:xfrm>
                <a:off x="7970458" y="2624865"/>
                <a:ext cx="291858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>
                              <a:latin typeface="Cambria Math" panose="02040503050406030204" pitchFamily="18" charset="0"/>
                            </a:rPr>
                            <m:t>Г</m:t>
                          </m:r>
                        </m:e>
                        <m:sub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эксп</m:t>
                          </m:r>
                        </m:sub>
                      </m:sSub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Г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sz="32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200" i="0">
                              <a:latin typeface="Cambria Math" panose="02040503050406030204" pitchFamily="18" charset="0"/>
                            </a:rPr>
                            <m:t>Г</m:t>
                          </m:r>
                        </m:e>
                        <m:sub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592AFC-A710-066B-083E-9F825DE05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458" y="2624865"/>
                <a:ext cx="291858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95D724-F8DD-FA8A-FDB4-91811A39EBD3}"/>
              </a:ext>
            </a:extLst>
          </p:cNvPr>
          <p:cNvSpPr txBox="1"/>
          <p:nvPr/>
        </p:nvSpPr>
        <p:spPr>
          <a:xfrm>
            <a:off x="1072564" y="5114456"/>
            <a:ext cx="61068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 </a:t>
            </a:r>
            <a:r>
              <a:rPr lang="ru-RU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мёссбауэровского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спектра с отмеченными параметрами: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 - ширина линии, ε - величина эффекта, S - площадь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CA7203-0844-DEA4-3F7B-EA1BFD0EF7D5}"/>
              </a:ext>
            </a:extLst>
          </p:cNvPr>
          <p:cNvSpPr/>
          <p:nvPr/>
        </p:nvSpPr>
        <p:spPr>
          <a:xfrm>
            <a:off x="3286252" y="4900499"/>
            <a:ext cx="1679510" cy="284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05E558F-C815-EB70-94BA-AFE3CCA8C64A}"/>
              </a:ext>
            </a:extLst>
          </p:cNvPr>
          <p:cNvSpPr/>
          <p:nvPr/>
        </p:nvSpPr>
        <p:spPr>
          <a:xfrm rot="16200000">
            <a:off x="154400" y="2681107"/>
            <a:ext cx="1679510" cy="284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A37EF-190F-F538-16F3-38107558A521}"/>
              </a:ext>
            </a:extLst>
          </p:cNvPr>
          <p:cNvSpPr txBox="1"/>
          <p:nvPr/>
        </p:nvSpPr>
        <p:spPr>
          <a:xfrm rot="16200000">
            <a:off x="-927598" y="2523282"/>
            <a:ext cx="3559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Величина эффекта, </a:t>
            </a:r>
            <a:r>
              <a:rPr lang="ru-RU" sz="2000" b="0" i="0" u="none" strike="noStrike" kern="1200" spc="0" baseline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отн.ед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D1DBF4-BD67-5162-230B-F0D18BE64955}"/>
              </a:ext>
            </a:extLst>
          </p:cNvPr>
          <p:cNvSpPr txBox="1"/>
          <p:nvPr/>
        </p:nvSpPr>
        <p:spPr>
          <a:xfrm>
            <a:off x="3595414" y="4784481"/>
            <a:ext cx="1191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Каналы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E6347-DFF0-1297-1CFF-9BF1043BD155}"/>
              </a:ext>
            </a:extLst>
          </p:cNvPr>
          <p:cNvSpPr txBox="1"/>
          <p:nvPr/>
        </p:nvSpPr>
        <p:spPr>
          <a:xfrm>
            <a:off x="7322564" y="3511273"/>
            <a:ext cx="45116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экспериментальных данных ширины линий источника и поглотителя принято обозначать индексами S и A соответственно</a:t>
            </a:r>
          </a:p>
        </p:txBody>
      </p:sp>
    </p:spTree>
    <p:extLst>
      <p:ext uri="{BB962C8B-B14F-4D97-AF65-F5344CB8AC3E}">
        <p14:creationId xmlns:p14="http://schemas.microsoft.com/office/powerpoint/2010/main" val="337381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pPr/>
              <a:t>7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B71B4C7-598E-4631-F641-D5B1186F3A1D}"/>
              </a:ext>
            </a:extLst>
          </p:cNvPr>
          <p:cNvSpPr txBox="1">
            <a:spLocks/>
          </p:cNvSpPr>
          <p:nvPr/>
        </p:nvSpPr>
        <p:spPr>
          <a:xfrm>
            <a:off x="1091843" y="302737"/>
            <a:ext cx="10515600" cy="1325563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chemeClr val="tx1"/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600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Экспериментальная установка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A8EE7-FEEB-F8CA-07C1-7DB6A5B47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" b="70820"/>
          <a:stretch>
            <a:fillRect/>
          </a:stretch>
        </p:blipFill>
        <p:spPr bwMode="auto">
          <a:xfrm>
            <a:off x="2914456" y="1393846"/>
            <a:ext cx="6885080" cy="152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897" y="2919666"/>
            <a:ext cx="6682206" cy="299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B1C85EA-F611-14E5-E278-2BA5337204FA}"/>
              </a:ext>
            </a:extLst>
          </p:cNvPr>
          <p:cNvCxnSpPr>
            <a:cxnSpLocks/>
          </p:cNvCxnSpPr>
          <p:nvPr/>
        </p:nvCxnSpPr>
        <p:spPr>
          <a:xfrm>
            <a:off x="4324710" y="2919666"/>
            <a:ext cx="433902" cy="81029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B1C85EA-F611-14E5-E278-2BA5337204FA}"/>
              </a:ext>
            </a:extLst>
          </p:cNvPr>
          <p:cNvCxnSpPr>
            <a:cxnSpLocks/>
          </p:cNvCxnSpPr>
          <p:nvPr/>
        </p:nvCxnSpPr>
        <p:spPr>
          <a:xfrm>
            <a:off x="6048130" y="2906348"/>
            <a:ext cx="4423" cy="82361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B1C85EA-F611-14E5-E278-2BA5337204FA}"/>
              </a:ext>
            </a:extLst>
          </p:cNvPr>
          <p:cNvCxnSpPr>
            <a:cxnSpLocks/>
          </p:cNvCxnSpPr>
          <p:nvPr/>
        </p:nvCxnSpPr>
        <p:spPr>
          <a:xfrm>
            <a:off x="8580293" y="2862233"/>
            <a:ext cx="7180" cy="86772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43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pPr/>
              <a:t>8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9328EB7-E805-110B-A47B-C1B1A05995CE}"/>
              </a:ext>
            </a:extLst>
          </p:cNvPr>
          <p:cNvSpPr txBox="1">
            <a:spLocks/>
          </p:cNvSpPr>
          <p:nvPr/>
        </p:nvSpPr>
        <p:spPr>
          <a:xfrm>
            <a:off x="555809" y="165453"/>
            <a:ext cx="8358879" cy="1249248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chemeClr val="tx1"/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600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Измерение набора поглотителей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4BEAA72-87F0-6DCC-0625-22709DD9F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599390"/>
              </p:ext>
            </p:extLst>
          </p:nvPr>
        </p:nvGraphicFramePr>
        <p:xfrm>
          <a:off x="-145865" y="459112"/>
          <a:ext cx="6987560" cy="534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789960" imgH="4420228" progId="Origin95.Graph">
                  <p:embed/>
                </p:oleObj>
              </mc:Choice>
              <mc:Fallback>
                <p:oleObj name="Graph" r:id="rId2" imgW="5789960" imgH="4420228" progId="Origin95.Graph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44BEAA72-87F0-6DCC-0625-22709DD9F6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5865" y="459112"/>
                        <a:ext cx="6987560" cy="534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6E28DE-FCAF-9B85-515B-23841BEB0B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297" r="48142"/>
          <a:stretch>
            <a:fillRect/>
          </a:stretch>
        </p:blipFill>
        <p:spPr>
          <a:xfrm rot="16200000">
            <a:off x="8236234" y="1593577"/>
            <a:ext cx="2080234" cy="5489475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85341" y="1805557"/>
            <a:ext cx="57066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Набор поглотителей изготавливался из </a:t>
            </a:r>
            <a:r>
              <a:rPr lang="ru-RU" sz="2200" kern="1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ферроцианида</a:t>
            </a:r>
            <a:r>
              <a:rPr lang="ru-RU" sz="22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калия 𝐾</a:t>
            </a:r>
            <a:r>
              <a:rPr lang="ru-RU" sz="2200" kern="1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r>
              <a:rPr lang="ru-RU" sz="22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[𝐹𝑒(𝐶𝑁)</a:t>
            </a:r>
            <a:r>
              <a:rPr lang="ru-RU" sz="2200" kern="1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r>
            <a:r>
              <a:rPr lang="ru-RU" sz="22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] с разной концентрацией железа.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73640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C6E9F-7EF3-3363-E15B-8862D9BA8960}"/>
              </a:ext>
            </a:extLst>
          </p:cNvPr>
          <p:cNvSpPr txBox="1"/>
          <p:nvPr/>
        </p:nvSpPr>
        <p:spPr>
          <a:xfrm>
            <a:off x="22444" y="5457013"/>
            <a:ext cx="68222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Аппроксимация экспериментальных данных измеренных образцов </a:t>
            </a:r>
            <a:r>
              <a:rPr lang="ru-RU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𝐾</a:t>
            </a:r>
            <a:r>
              <a:rPr lang="ru-RU" kern="1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r>
              <a:rPr lang="ru-RU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[𝐹𝑒(𝐶𝑁)</a:t>
            </a:r>
            <a:r>
              <a:rPr lang="ru-RU" kern="1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r>
            <a:r>
              <a:rPr lang="ru-RU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]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функцией распределения Лоренца с разным содержанием железа-57 в мг/см</a:t>
            </a:r>
            <a:r>
              <a:rPr lang="ru-RU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95218-1743-7600-50BD-5FCBC8F1AEEB}"/>
              </a:ext>
            </a:extLst>
          </p:cNvPr>
          <p:cNvSpPr txBox="1"/>
          <p:nvPr/>
        </p:nvSpPr>
        <p:spPr>
          <a:xfrm>
            <a:off x="5964001" y="590510"/>
            <a:ext cx="1135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Fe-57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мг/см</a:t>
            </a:r>
            <a:r>
              <a:rPr lang="ru-RU" sz="20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68D7D9-3A90-80F9-3BA4-8F5F5687D080}"/>
              </a:ext>
            </a:extLst>
          </p:cNvPr>
          <p:cNvSpPr/>
          <p:nvPr/>
        </p:nvSpPr>
        <p:spPr>
          <a:xfrm>
            <a:off x="2631233" y="5225143"/>
            <a:ext cx="1679510" cy="284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5BA11-38F8-1011-AE6F-5DB7AEF05926}"/>
              </a:ext>
            </a:extLst>
          </p:cNvPr>
          <p:cNvSpPr txBox="1"/>
          <p:nvPr/>
        </p:nvSpPr>
        <p:spPr>
          <a:xfrm>
            <a:off x="3949850" y="5056903"/>
            <a:ext cx="2352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Скорость, мм/с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975D65-B3DA-B2D5-3953-BF623D37DC51}"/>
              </a:ext>
            </a:extLst>
          </p:cNvPr>
          <p:cNvSpPr/>
          <p:nvPr/>
        </p:nvSpPr>
        <p:spPr>
          <a:xfrm rot="16200000">
            <a:off x="-415227" y="2811679"/>
            <a:ext cx="1679510" cy="2840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4837C-F140-FBF9-0B03-D59179CB72FE}"/>
              </a:ext>
            </a:extLst>
          </p:cNvPr>
          <p:cNvSpPr txBox="1"/>
          <p:nvPr/>
        </p:nvSpPr>
        <p:spPr>
          <a:xfrm rot="16200000">
            <a:off x="-1370650" y="2426723"/>
            <a:ext cx="3559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Величина эффекта, </a:t>
            </a:r>
            <a:r>
              <a:rPr lang="ru-RU" sz="2000" b="0" i="0" u="none" strike="noStrike" kern="1200" spc="0" baseline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отн.ед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BB78-FEFD-4BF7-8B7A-83D3DFAD3EDE}" type="slidenum">
              <a:rPr lang="ru-RU" sz="240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pPr/>
              <a:t>9</a:t>
            </a:fld>
            <a:endParaRPr lang="ru-RU" sz="24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EA34093-6774-0783-E14E-54D05A1FE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655356"/>
              </p:ext>
            </p:extLst>
          </p:nvPr>
        </p:nvGraphicFramePr>
        <p:xfrm>
          <a:off x="-419686" y="1028453"/>
          <a:ext cx="6239447" cy="4954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0836674-21D4-1C4C-17F8-52A7CEA7F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2716053"/>
              </p:ext>
            </p:extLst>
          </p:nvPr>
        </p:nvGraphicFramePr>
        <p:xfrm>
          <a:off x="5569723" y="965519"/>
          <a:ext cx="6622277" cy="466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369D44E-E2E5-695D-FA88-582199938BCF}"/>
              </a:ext>
            </a:extLst>
          </p:cNvPr>
          <p:cNvSpPr txBox="1">
            <a:spLocks/>
          </p:cNvSpPr>
          <p:nvPr/>
        </p:nvSpPr>
        <p:spPr>
          <a:xfrm>
            <a:off x="454426" y="302738"/>
            <a:ext cx="8746281" cy="77343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kern="1200">
                <a:solidFill>
                  <a:schemeClr val="tx1"/>
                </a:solidFill>
                <a:latin typeface="Gilroy ExtraBold" panose="00000900000000000000" pitchFamily="50" charset="-52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600" kern="100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Измерение набора поглотителей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C35810C-F46A-1429-F2AA-876529AF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192089"/>
            <a:ext cx="2762250" cy="7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5767" y="5675488"/>
            <a:ext cx="4268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Концентрация железа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57, мг/см</a:t>
            </a:r>
            <a:r>
              <a:rPr lang="ru-RU" sz="20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6DB8F-AD29-4850-A71A-5CF7B7668F87}"/>
              </a:ext>
            </a:extLst>
          </p:cNvPr>
          <p:cNvSpPr txBox="1"/>
          <p:nvPr/>
        </p:nvSpPr>
        <p:spPr>
          <a:xfrm rot="16200000">
            <a:off x="-1525337" y="2411562"/>
            <a:ext cx="3559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Величина эффекта, </a:t>
            </a:r>
            <a:r>
              <a:rPr lang="ru-RU" sz="2000" b="0" i="0" u="none" strike="noStrike" kern="1200" spc="0" baseline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отн.ед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B822CA-965F-E8E8-1512-5832F8624C6E}"/>
              </a:ext>
            </a:extLst>
          </p:cNvPr>
          <p:cNvSpPr/>
          <p:nvPr/>
        </p:nvSpPr>
        <p:spPr>
          <a:xfrm>
            <a:off x="7923203" y="5629491"/>
            <a:ext cx="4268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Концентрация железа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57, мг/см</a:t>
            </a:r>
            <a:r>
              <a:rPr lang="ru-RU" sz="20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CF567D-623D-0427-97CC-D6FD3E133462}"/>
              </a:ext>
            </a:extLst>
          </p:cNvPr>
          <p:cNvSpPr txBox="1"/>
          <p:nvPr/>
        </p:nvSpPr>
        <p:spPr>
          <a:xfrm rot="16200000">
            <a:off x="5449512" y="1740784"/>
            <a:ext cx="1588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4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000" b="0" i="0" u="none" strike="noStrike" kern="1200" spc="0" baseline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Гэксп</a:t>
            </a:r>
            <a:r>
              <a:rPr lang="ru-RU" sz="2000" b="0" i="0" u="none" strike="noStrike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мм/с</a:t>
            </a:r>
            <a:endParaRPr lang="en-US" sz="2000" b="0" i="0" u="none" strike="noStrike" kern="1200" spc="0" baseline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69238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32089</TotalTime>
  <Words>479</Words>
  <Application>Microsoft Office PowerPoint</Application>
  <PresentationFormat>Широкоэкранный</PresentationFormat>
  <Paragraphs>93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Gilroy ExtraBold</vt:lpstr>
      <vt:lpstr>Arial</vt:lpstr>
      <vt:lpstr>Calibri</vt:lpstr>
      <vt:lpstr>Calibri Light</vt:lpstr>
      <vt:lpstr>Cambria Math</vt:lpstr>
      <vt:lpstr>Open Sans</vt:lpstr>
      <vt:lpstr>Open Sans ExtraBold</vt:lpstr>
      <vt:lpstr>Symbol</vt:lpstr>
      <vt:lpstr>Times New Roman</vt:lpstr>
      <vt:lpstr>Ретро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Амплитудные спектры </vt:lpstr>
      <vt:lpstr>Спектры чёрного поглотителя</vt:lpstr>
      <vt:lpstr>Спектры чёрного поглотителя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Проблематика электрохимического радионуклидного никелирования</dc:title>
  <dc:creator>Ершова Надежда Александровна (АС-112)</dc:creator>
  <cp:lastModifiedBy>TheBaikal</cp:lastModifiedBy>
  <cp:revision>261</cp:revision>
  <dcterms:created xsi:type="dcterms:W3CDTF">2021-11-27T14:24:31Z</dcterms:created>
  <dcterms:modified xsi:type="dcterms:W3CDTF">2025-10-13T19:25:51Z</dcterms:modified>
</cp:coreProperties>
</file>