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4.jpg" ContentType="image/png"/>
  <Override PartName="/ppt/media/image26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61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8" r:id="rId6"/>
    <p:sldId id="384" r:id="rId7"/>
    <p:sldId id="259" r:id="rId8"/>
    <p:sldId id="262" r:id="rId9"/>
    <p:sldId id="263" r:id="rId10"/>
    <p:sldId id="284" r:id="rId11"/>
    <p:sldId id="271" r:id="rId12"/>
    <p:sldId id="272" r:id="rId13"/>
    <p:sldId id="275" r:id="rId14"/>
    <p:sldId id="277" r:id="rId15"/>
    <p:sldId id="282" r:id="rId16"/>
    <p:sldId id="278" r:id="rId17"/>
    <p:sldId id="270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386" r:id="rId26"/>
    <p:sldId id="385" r:id="rId27"/>
    <p:sldId id="324" r:id="rId28"/>
    <p:sldId id="310" r:id="rId29"/>
  </p:sldIdLst>
  <p:sldSz cx="12188825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огружные" id="{81FE4C3E-8B8B-436D-8DA7-947A0422DFC2}">
          <p14:sldIdLst>
            <p14:sldId id="256"/>
            <p14:sldId id="258"/>
            <p14:sldId id="384"/>
            <p14:sldId id="259"/>
            <p14:sldId id="262"/>
            <p14:sldId id="263"/>
            <p14:sldId id="284"/>
            <p14:sldId id="271"/>
            <p14:sldId id="272"/>
            <p14:sldId id="275"/>
            <p14:sldId id="277"/>
            <p14:sldId id="282"/>
            <p14:sldId id="278"/>
            <p14:sldId id="270"/>
            <p14:sldId id="287"/>
            <p14:sldId id="288"/>
            <p14:sldId id="289"/>
            <p14:sldId id="290"/>
            <p14:sldId id="291"/>
            <p14:sldId id="292"/>
            <p14:sldId id="293"/>
            <p14:sldId id="386"/>
            <p14:sldId id="385"/>
          </p14:sldIdLst>
        </p14:section>
        <p14:section name="АМК" id="{CF3BF345-F636-4ED1-B03D-CA81974E0803}">
          <p14:sldIdLst>
            <p14:sldId id="324"/>
            <p14:sldId id="310"/>
          </p14:sldIdLst>
        </p14:section>
        <p14:section name="Раздел без заголовка" id="{655391C7-5552-464B-AA44-7028C9F2FD2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D9AFD"/>
    <a:srgbClr val="0066FF"/>
    <a:srgbClr val="006666"/>
    <a:srgbClr val="A6CACC"/>
    <a:srgbClr val="A2F4DB"/>
    <a:srgbClr val="F7FBFF"/>
    <a:srgbClr val="ACD9FE"/>
    <a:srgbClr val="92DBFC"/>
    <a:srgbClr val="2C2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8" autoAdjust="0"/>
    <p:restoredTop sz="94559" autoAdjust="0"/>
  </p:normalViewPr>
  <p:slideViewPr>
    <p:cSldViewPr showGuides="1">
      <p:cViewPr varScale="1">
        <p:scale>
          <a:sx n="109" d="100"/>
          <a:sy n="109" d="100"/>
        </p:scale>
        <p:origin x="480" y="10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178D0C-A4EB-48F6-AAEA-7005845FB6F4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0DD202-58A1-4ABD-B068-DFFCA0C44EA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EF9E6-6D41-4056-9D4D-224DEF40FAAB}" type="datetime1">
              <a:rPr lang="ru-RU" smtClean="0"/>
              <a:pPr/>
              <a:t>12.10.2025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88825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790" y="1449148"/>
            <a:ext cx="10569247" cy="2971051"/>
          </a:xfrm>
        </p:spPr>
        <p:txBody>
          <a:bodyPr/>
          <a:lstStyle>
            <a:lvl1pPr>
              <a:defRPr sz="53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790" y="5280847"/>
            <a:ext cx="10569247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3392-A955-4099-8070-7D63B584D6BE}" type="datetime1">
              <a:rPr lang="ru-RU" smtClean="0"/>
              <a:t>12.10.2025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Добавить нижний колонтитул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6A55-FA92-4E91-81FA-E9163FB10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4800600"/>
            <a:ext cx="1055866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88825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789" y="5367338"/>
            <a:ext cx="1055866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49DF-FE58-4302-8B9F-BFD43C28E28A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58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532" y="1081456"/>
            <a:ext cx="6330767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763" y="1238502"/>
            <a:ext cx="5892305" cy="2645912"/>
          </a:xfrm>
        </p:spPr>
        <p:txBody>
          <a:bodyPr anchor="b"/>
          <a:lstStyle>
            <a:lvl1pPr algn="l">
              <a:defRPr sz="4199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2968" y="4443681"/>
            <a:ext cx="5890102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2670" y="1081457"/>
            <a:ext cx="3809009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7ECC-B3C0-46A5-BFDC-B4BC4FC15C8A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309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588" y="2286585"/>
            <a:ext cx="4893840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6736" y="2435958"/>
            <a:ext cx="4381380" cy="2007789"/>
          </a:xfrm>
        </p:spPr>
        <p:txBody>
          <a:bodyPr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4397" y="2286001"/>
            <a:ext cx="4879029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DFD6-FF51-4C3F-A2F4-9D0638EB66A2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117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260A-7215-4CA4-80B1-D1C07B1CD074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8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7654" y="446089"/>
            <a:ext cx="4521171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1410" y="586171"/>
            <a:ext cx="249414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790" y="446089"/>
            <a:ext cx="6609818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A34D-6AAF-4B97-B074-321EA8ED817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4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447188"/>
            <a:ext cx="10569245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499" y="2222287"/>
            <a:ext cx="10551825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2639-A8EB-495D-8438-92B75E519A09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6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12188825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89" y="2951396"/>
            <a:ext cx="10558668" cy="1468800"/>
          </a:xfrm>
        </p:spPr>
        <p:txBody>
          <a:bodyPr anchor="b"/>
          <a:lstStyle>
            <a:lvl1pPr algn="r">
              <a:defRPr sz="4799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789" y="5281202"/>
            <a:ext cx="1055866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A62D-CA32-4E22-885E-1EDDF6DC8AF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4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499" y="2222288"/>
            <a:ext cx="518452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804" y="2222287"/>
            <a:ext cx="5193230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94AB-AD94-44E1-A2D4-0F24BFCAED15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517" y="2174875"/>
            <a:ext cx="5188505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517" y="2751139"/>
            <a:ext cx="5188504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804" y="2174875"/>
            <a:ext cx="519323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804" y="2751139"/>
            <a:ext cx="5193230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584C-2B08-4614-9FBD-3AA652CA5DD1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9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88825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D5E1-D5EE-4459-A9AD-C6CAD01F04AC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6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590F-8D36-491A-8AE9-9686851F2FDF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 descr="Большая морская волна (полупрозрачная)" title="Морская волна">
            <a:extLst>
              <a:ext uri="{FF2B5EF4-FFF2-40B4-BE49-F238E27FC236}">
                <a16:creationId xmlns:a16="http://schemas.microsoft.com/office/drawing/2014/main" id="{FC828D7F-410F-4931-A22B-6AFD0D7F2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2872" y="446088"/>
            <a:ext cx="3546609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872" y="446088"/>
            <a:ext cx="3546609" cy="1618396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369" y="446089"/>
            <a:ext cx="6251005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2872" y="2260739"/>
            <a:ext cx="3546609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806F-5401-46E9-A541-2C5AAD3F4BF8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9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516" y="727523"/>
            <a:ext cx="4851724" cy="1617163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6529" y="0"/>
            <a:ext cx="6092296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516" y="2344684"/>
            <a:ext cx="4851724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4798" y="6041363"/>
            <a:ext cx="976625" cy="365125"/>
          </a:xfrm>
        </p:spPr>
        <p:txBody>
          <a:bodyPr/>
          <a:lstStyle/>
          <a:p>
            <a:fld id="{7C3755E4-3643-4B3B-8D13-B8CFCFE42937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243" y="6041363"/>
            <a:ext cx="3294555" cy="365125"/>
          </a:xfrm>
        </p:spPr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1423" y="5915889"/>
            <a:ext cx="1061878" cy="490599"/>
          </a:xfrm>
        </p:spPr>
        <p:txBody>
          <a:bodyPr/>
          <a:lstStyle/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72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16000">
              <a:srgbClr val="A9B2B2"/>
            </a:gs>
            <a:gs pos="88000">
              <a:schemeClr val="tx2">
                <a:lumMod val="75000"/>
              </a:schemeClr>
            </a:gs>
            <a:gs pos="95000">
              <a:srgbClr val="A6CAC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789" y="447188"/>
            <a:ext cx="10569245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790" y="2184402"/>
            <a:ext cx="1056053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396" y="6041363"/>
            <a:ext cx="864206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2195" y="6041363"/>
            <a:ext cx="13433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F101DF3-9F03-490C-9778-A709406DD31E}" type="datetime1">
              <a:rPr lang="ru-RU" smtClean="0"/>
              <a:t>12.10.2025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5551" y="5915889"/>
            <a:ext cx="1061878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999">
                <a:solidFill>
                  <a:schemeClr val="accent1"/>
                </a:solidFill>
              </a:defRPr>
            </a:lvl1pPr>
          </a:lstStyle>
          <a:p>
            <a:pPr rtl="0"/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964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063" rtl="0" eaLnBrk="1" latinLnBrk="0" hangingPunct="1">
        <a:spcBef>
          <a:spcPct val="0"/>
        </a:spcBef>
        <a:buNone/>
        <a:defRPr sz="3999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28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16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92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info@niclsrm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-31000" contrast="45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2821F-5A38-4968-ADA2-8CA70635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860" y="1398341"/>
            <a:ext cx="10569247" cy="2971051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ПОГРУЖНЫЕ СРЕДСТВА КОНТРОЛЯ РАДИАЦИОННОЙ ОБСТАНОВКИ АКВАТОРИЙ И ПОДВОДНЫХ РАДИАЦИОННО-ОПАСНЫХ ОБЪЕКТОВ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EC734-25C5-4259-ABBE-39B1A38A189B}"/>
              </a:ext>
            </a:extLst>
          </p:cNvPr>
          <p:cNvSpPr txBox="1"/>
          <p:nvPr/>
        </p:nvSpPr>
        <p:spPr>
          <a:xfrm>
            <a:off x="8974732" y="4581128"/>
            <a:ext cx="3091583" cy="147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99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Общество с ограниченной ответственностью «Научно-исследовательский центр ЛСРМ»</a:t>
            </a:r>
            <a:endParaRPr lang="ru-RU" sz="1799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68CAD-739A-4A26-B0D1-7AAEE60FDEF7}"/>
              </a:ext>
            </a:extLst>
          </p:cNvPr>
          <p:cNvSpPr txBox="1"/>
          <p:nvPr/>
        </p:nvSpPr>
        <p:spPr>
          <a:xfrm>
            <a:off x="5334090" y="6284646"/>
            <a:ext cx="121592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dirty="0"/>
              <a:t>2025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9CEF37-B8C2-407D-89F0-8BE3EBF97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51" y="240001"/>
            <a:ext cx="11376122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C3F45-11D8-490C-A74D-44D86C4D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36" y="753925"/>
            <a:ext cx="12054389" cy="1080657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измеряемых и контролируемых параметров и характеристик назначения 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пектрометра двухканального гамма-излучения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4B682-D58D-4FBC-8CAD-DA54C403592D}"/>
              </a:ext>
            </a:extLst>
          </p:cNvPr>
          <p:cNvSpPr txBox="1"/>
          <p:nvPr/>
        </p:nvSpPr>
        <p:spPr>
          <a:xfrm>
            <a:off x="134436" y="1709498"/>
            <a:ext cx="1183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Канал 1- Устройство спектрометрическое рентгеновского и гамма-излучения МСА527 CZT</a:t>
            </a:r>
            <a:endParaRPr lang="ru-RU" sz="24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6C317CA-E03C-4573-98F4-0DDCC7401074}"/>
              </a:ext>
            </a:extLst>
          </p:cNvPr>
          <p:cNvGraphicFramePr>
            <a:graphicFrameLocks noGrp="1"/>
          </p:cNvGraphicFramePr>
          <p:nvPr/>
        </p:nvGraphicFramePr>
        <p:xfrm>
          <a:off x="134436" y="2974741"/>
          <a:ext cx="11830328" cy="37389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72345">
                  <a:extLst>
                    <a:ext uri="{9D8B030D-6E8A-4147-A177-3AD203B41FA5}">
                      <a16:colId xmlns:a16="http://schemas.microsoft.com/office/drawing/2014/main" val="2993723573"/>
                    </a:ext>
                  </a:extLst>
                </a:gridCol>
                <a:gridCol w="2631981">
                  <a:extLst>
                    <a:ext uri="{9D8B030D-6E8A-4147-A177-3AD203B41FA5}">
                      <a16:colId xmlns:a16="http://schemas.microsoft.com/office/drawing/2014/main" val="779954405"/>
                    </a:ext>
                  </a:extLst>
                </a:gridCol>
                <a:gridCol w="3026002">
                  <a:extLst>
                    <a:ext uri="{9D8B030D-6E8A-4147-A177-3AD203B41FA5}">
                      <a16:colId xmlns:a16="http://schemas.microsoft.com/office/drawing/2014/main" val="33631501"/>
                    </a:ext>
                  </a:extLst>
                </a:gridCol>
              </a:tblGrid>
              <a:tr h="6160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регистрируемых энергий фотонного излучения, МэВ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0,02 до 3 МэВ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8314"/>
                  </a:ext>
                </a:extLst>
              </a:tr>
              <a:tr h="934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Пределы допускаемой основной погрешности характеристики преобразования (интегральная нелинейность), %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±0,5 %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±0,12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2540574228"/>
                  </a:ext>
                </a:extLst>
              </a:tr>
              <a:tr h="934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Относительное энергетическое разрешение по линии гамма-излучения с энергией 661,7 кэВ эталонного источника Cs-137,  %, не более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±0,5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2262875860"/>
                  </a:ext>
                </a:extLst>
              </a:tr>
              <a:tr h="12534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регистрации гамма-излучения в пике полного поглощения радионуклида Cs-137 по линии 661,7 кэВ, с</a:t>
                      </a:r>
                      <a:r>
                        <a:rPr lang="ru-RU" sz="18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·Бк</a:t>
                      </a:r>
                      <a:r>
                        <a:rPr lang="ru-RU" sz="18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не менее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5,0·10</a:t>
                      </a:r>
                      <a:r>
                        <a:rPr lang="ru-RU" sz="18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ru-RU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±10 %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90026103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6986BF0-A759-42FD-9F0D-FD2891768D95}"/>
              </a:ext>
            </a:extLst>
          </p:cNvPr>
          <p:cNvGraphicFramePr>
            <a:graphicFrameLocks noGrp="1"/>
          </p:cNvGraphicFramePr>
          <p:nvPr/>
        </p:nvGraphicFramePr>
        <p:xfrm>
          <a:off x="134437" y="2426099"/>
          <a:ext cx="11830329" cy="548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0635">
                  <a:extLst>
                    <a:ext uri="{9D8B030D-6E8A-4147-A177-3AD203B41FA5}">
                      <a16:colId xmlns:a16="http://schemas.microsoft.com/office/drawing/2014/main" val="1990076271"/>
                    </a:ext>
                  </a:extLst>
                </a:gridCol>
                <a:gridCol w="2626902">
                  <a:extLst>
                    <a:ext uri="{9D8B030D-6E8A-4147-A177-3AD203B41FA5}">
                      <a16:colId xmlns:a16="http://schemas.microsoft.com/office/drawing/2014/main" val="343761569"/>
                    </a:ext>
                  </a:extLst>
                </a:gridCol>
                <a:gridCol w="3022792">
                  <a:extLst>
                    <a:ext uri="{9D8B030D-6E8A-4147-A177-3AD203B41FA5}">
                      <a16:colId xmlns:a16="http://schemas.microsoft.com/office/drawing/2014/main" val="1647010318"/>
                    </a:ext>
                  </a:extLst>
                </a:gridCol>
              </a:tblGrid>
              <a:tr h="5486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параметра, единица величины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Номинальное значение, рабочий диапазон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Допустимое отклонение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1826000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6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610E8-3F01-4B3F-8BF6-9D8FA893B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925"/>
            <a:ext cx="12188824" cy="1080657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измеряемых и контролируемых параметров и характеристик назначения 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пектрометра двухканального гамма-излучения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B13A5-3F05-45B4-9EAD-DB35A028E238}"/>
              </a:ext>
            </a:extLst>
          </p:cNvPr>
          <p:cNvSpPr txBox="1"/>
          <p:nvPr/>
        </p:nvSpPr>
        <p:spPr>
          <a:xfrm>
            <a:off x="0" y="2003382"/>
            <a:ext cx="12031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Канал 2- Погружная спектрометрическая система для определения радионуклидного состава воды и донных отложений ПССВ</a:t>
            </a:r>
            <a:endParaRPr lang="ru-RU" sz="24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2A1B8D9-2094-4DAB-BD8D-B01ADC80E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441317"/>
              </p:ext>
            </p:extLst>
          </p:nvPr>
        </p:nvGraphicFramePr>
        <p:xfrm>
          <a:off x="78807" y="3237241"/>
          <a:ext cx="11873596" cy="3482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6466">
                  <a:extLst>
                    <a:ext uri="{9D8B030D-6E8A-4147-A177-3AD203B41FA5}">
                      <a16:colId xmlns:a16="http://schemas.microsoft.com/office/drawing/2014/main" val="3353971607"/>
                    </a:ext>
                  </a:extLst>
                </a:gridCol>
                <a:gridCol w="1964897">
                  <a:extLst>
                    <a:ext uri="{9D8B030D-6E8A-4147-A177-3AD203B41FA5}">
                      <a16:colId xmlns:a16="http://schemas.microsoft.com/office/drawing/2014/main" val="2991660719"/>
                    </a:ext>
                  </a:extLst>
                </a:gridCol>
                <a:gridCol w="1702233">
                  <a:extLst>
                    <a:ext uri="{9D8B030D-6E8A-4147-A177-3AD203B41FA5}">
                      <a16:colId xmlns:a16="http://schemas.microsoft.com/office/drawing/2014/main" val="1864584277"/>
                    </a:ext>
                  </a:extLst>
                </a:gridCol>
              </a:tblGrid>
              <a:tr h="2395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Диапазон регистрируемых энергий фотонного излучения, МэВ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                   от 0,05 до 3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209240"/>
                  </a:ext>
                </a:extLst>
              </a:tr>
              <a:tr h="4916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Пределы допускаемой основной погрешности характеристики преобразования (интегральная нелинейность), 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±1,0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698346595"/>
                  </a:ext>
                </a:extLst>
              </a:tr>
              <a:tr h="4916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Относительное энергетическое разрешение по линии гамма-излучения с энергией 661,7 кэВ эталонного источника Cs-137,  %, не более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917722920"/>
                  </a:ext>
                </a:extLst>
              </a:tr>
              <a:tr h="3742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Максимальная входная статистическая загрузка, с</a:t>
                      </a:r>
                      <a:r>
                        <a:rPr lang="ru-RU" sz="14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не менее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1·10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3961106544"/>
                  </a:ext>
                </a:extLst>
              </a:tr>
              <a:tr h="6181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Относительное изменение разрешения по линии гамма-излучения ППП с энергией 661,7 кэВ при максимальной загрузке спектрометрического измерительного канала, %, не более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2989145650"/>
                  </a:ext>
                </a:extLst>
              </a:tr>
              <a:tr h="4411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Относительное смещение положения ППП с энергией 661,7 кэВ при максимальной загрузке, %, не более 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3213214020"/>
                  </a:ext>
                </a:extLst>
              </a:tr>
              <a:tr h="346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установления рабочего режима, мин, не более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мин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784478"/>
                  </a:ext>
                </a:extLst>
              </a:tr>
              <a:tr h="2395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непрерывной работы, ч, не менее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ограничено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544083"/>
                  </a:ext>
                </a:extLst>
              </a:tr>
              <a:tr h="2395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Нестабильность показаний за время непрерывной работы 10 часов,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645828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68D1C3B-1A20-42FF-A633-9EB26263DA9C}"/>
              </a:ext>
            </a:extLst>
          </p:cNvPr>
          <p:cNvGraphicFramePr>
            <a:graphicFrameLocks noGrp="1"/>
          </p:cNvGraphicFramePr>
          <p:nvPr/>
        </p:nvGraphicFramePr>
        <p:xfrm>
          <a:off x="78806" y="2855705"/>
          <a:ext cx="11873596" cy="669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1189">
                  <a:extLst>
                    <a:ext uri="{9D8B030D-6E8A-4147-A177-3AD203B41FA5}">
                      <a16:colId xmlns:a16="http://schemas.microsoft.com/office/drawing/2014/main" val="3279644870"/>
                    </a:ext>
                  </a:extLst>
                </a:gridCol>
                <a:gridCol w="1985938">
                  <a:extLst>
                    <a:ext uri="{9D8B030D-6E8A-4147-A177-3AD203B41FA5}">
                      <a16:colId xmlns:a16="http://schemas.microsoft.com/office/drawing/2014/main" val="83480541"/>
                    </a:ext>
                  </a:extLst>
                </a:gridCol>
                <a:gridCol w="1686469">
                  <a:extLst>
                    <a:ext uri="{9D8B030D-6E8A-4147-A177-3AD203B41FA5}">
                      <a16:colId xmlns:a16="http://schemas.microsoft.com/office/drawing/2014/main" val="393862833"/>
                    </a:ext>
                  </a:extLst>
                </a:gridCol>
              </a:tblGrid>
              <a:tr h="6693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параметра, единица величины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Номинальное значение, рабочий диапазон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Допустимое отклонение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4143726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9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41956-645D-40D2-B566-817B13204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вид индикатора гамма-нейтронного излучения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7F5114-6AD7-4D2E-8A04-A5B8D9678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0" y="2380649"/>
            <a:ext cx="4996178" cy="14532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6DD6DF-18A8-4D94-887F-C0AA8A863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36" y="4107135"/>
            <a:ext cx="4996178" cy="2307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8313CE-4DAF-4912-9EE2-02687ACE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824" y="2359360"/>
            <a:ext cx="6698038" cy="40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C3709-2E92-4F50-9417-C418A53C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4" y="545770"/>
            <a:ext cx="12071076" cy="97045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измеряемых и контролируемых параметров и характеристик назначения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индикатора гамма-нейтронного излучения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F0DDB46-1D8C-4241-AEC0-A80F3CB22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310272"/>
              </p:ext>
            </p:extLst>
          </p:nvPr>
        </p:nvGraphicFramePr>
        <p:xfrm>
          <a:off x="758966" y="2150249"/>
          <a:ext cx="10670891" cy="40192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5406">
                  <a:extLst>
                    <a:ext uri="{9D8B030D-6E8A-4147-A177-3AD203B41FA5}">
                      <a16:colId xmlns:a16="http://schemas.microsoft.com/office/drawing/2014/main" val="19091618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498218684"/>
                    </a:ext>
                  </a:extLst>
                </a:gridCol>
                <a:gridCol w="2383117">
                  <a:extLst>
                    <a:ext uri="{9D8B030D-6E8A-4147-A177-3AD203B41FA5}">
                      <a16:colId xmlns:a16="http://schemas.microsoft.com/office/drawing/2014/main" val="35245352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индикации плотности потока нейтронов,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·с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0·10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·10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              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эмиттером 25 см и ЗЧУ 10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В/А)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796789059"/>
                  </a:ext>
                </a:extLst>
              </a:tr>
              <a:tr h="13526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чувствительность ДПЗ к условной плотности потока нейтронов, приведенная к 1 м номинальной длины эмиттера, А·м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·с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(12,0±1,2) · 10</a:t>
                      </a:r>
                      <a:r>
                        <a:rPr lang="ru-RU" sz="20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±1,2·10</a:t>
                      </a:r>
                      <a:r>
                        <a:rPr lang="ru-RU" sz="20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2748044734"/>
                  </a:ext>
                </a:extLst>
              </a:tr>
              <a:tr h="1282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Чувствительность ДПЗ к мощности поглощенной дозы гамма-излучения 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Co, приведенная к 1 м номинальной длины эмиттера,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А·с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/Гр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(0,8±0,08) ·10</a:t>
                      </a:r>
                      <a:r>
                        <a:rPr lang="ru-RU" sz="20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±0,08·10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268771882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1268F73-1167-44D4-B4AC-E3323BE7F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314152"/>
              </p:ext>
            </p:extLst>
          </p:nvPr>
        </p:nvGraphicFramePr>
        <p:xfrm>
          <a:off x="755390" y="1708987"/>
          <a:ext cx="10674467" cy="44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8982">
                  <a:extLst>
                    <a:ext uri="{9D8B030D-6E8A-4147-A177-3AD203B41FA5}">
                      <a16:colId xmlns:a16="http://schemas.microsoft.com/office/drawing/2014/main" val="378339997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3084978187"/>
                    </a:ext>
                  </a:extLst>
                </a:gridCol>
                <a:gridCol w="2383117">
                  <a:extLst>
                    <a:ext uri="{9D8B030D-6E8A-4147-A177-3AD203B41FA5}">
                      <a16:colId xmlns:a16="http://schemas.microsoft.com/office/drawing/2014/main" val="299582272"/>
                    </a:ext>
                  </a:extLst>
                </a:gridCol>
              </a:tblGrid>
              <a:tr h="441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параметра, единица величины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Номинальное значение, рабочий диапазон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Допустимое отклонение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28841739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9F0A10A-0806-47D4-A5C8-972B70EA51BB}"/>
              </a:ext>
            </a:extLst>
          </p:cNvPr>
          <p:cNvSpPr txBox="1"/>
          <p:nvPr/>
        </p:nvSpPr>
        <p:spPr>
          <a:xfrm>
            <a:off x="220660" y="6104075"/>
            <a:ext cx="11505830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предельных </a:t>
            </a:r>
            <a:r>
              <a:rPr lang="ru-RU" sz="1999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флюенсах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нейтронов 1</a:t>
            </a:r>
            <a:r>
              <a:rPr lang="en-US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ru-RU" sz="1999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999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999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999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·с</a:t>
            </a:r>
            <a:r>
              <a:rPr lang="ru-RU" sz="1999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ток 4</a:t>
            </a:r>
            <a:r>
              <a:rPr lang="en-US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0·10</a:t>
            </a:r>
            <a:r>
              <a:rPr lang="ru-RU" sz="1999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-6 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А, при мощности дозы 1</a:t>
            </a:r>
            <a:r>
              <a:rPr lang="en-US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ru-RU" sz="1999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Гр/час ток 5</a:t>
            </a:r>
            <a:r>
              <a:rPr lang="en-US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6·10</a:t>
            </a:r>
            <a:r>
              <a:rPr lang="ru-RU" sz="1999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-11 </a:t>
            </a:r>
            <a:r>
              <a:rPr lang="ru-RU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А, что позволяет работать в смешанных гамма-нейтронных полях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2A830-2B80-4E85-926D-D22DF91E4ECE}"/>
              </a:ext>
            </a:extLst>
          </p:cNvPr>
          <p:cNvSpPr txBox="1"/>
          <p:nvPr/>
        </p:nvSpPr>
        <p:spPr>
          <a:xfrm>
            <a:off x="5632077" y="1015705"/>
            <a:ext cx="6094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Детектор прямого заряда ДП3.02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632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08657-2F71-4F49-953F-F04BE2B5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0" y="447188"/>
            <a:ext cx="11881319" cy="15284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Перечень измеряемых и контролируемых параметров и характеристик назначения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индикатора гамма-нейтронного излучения </a:t>
            </a:r>
            <a:endParaRPr lang="ru-RU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2B869-7A3F-4135-AC7C-B391AC6187BA}"/>
              </a:ext>
            </a:extLst>
          </p:cNvPr>
          <p:cNvSpPr txBox="1"/>
          <p:nvPr/>
        </p:nvSpPr>
        <p:spPr>
          <a:xfrm>
            <a:off x="693812" y="2409098"/>
            <a:ext cx="77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Блок индикатора гамма-нейтронного излучения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endParaRPr lang="ru-RU" sz="24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A05E6C-144B-43CB-B58F-BADA02A53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369983"/>
              </p:ext>
            </p:extLst>
          </p:nvPr>
        </p:nvGraphicFramePr>
        <p:xfrm>
          <a:off x="837828" y="3736806"/>
          <a:ext cx="10111167" cy="618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1909">
                  <a:extLst>
                    <a:ext uri="{9D8B030D-6E8A-4147-A177-3AD203B41FA5}">
                      <a16:colId xmlns:a16="http://schemas.microsoft.com/office/drawing/2014/main" val="3196461927"/>
                    </a:ext>
                  </a:extLst>
                </a:gridCol>
                <a:gridCol w="3059258">
                  <a:extLst>
                    <a:ext uri="{9D8B030D-6E8A-4147-A177-3AD203B41FA5}">
                      <a16:colId xmlns:a16="http://schemas.microsoft.com/office/drawing/2014/main" val="4285567212"/>
                    </a:ext>
                  </a:extLst>
                </a:gridCol>
              </a:tblGrid>
              <a:tr h="6187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индикации плотности потока нейтронов,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·с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·10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·10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207496207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DB9BFA2-7D2F-4C89-A26F-568CCEE13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30490"/>
              </p:ext>
            </p:extLst>
          </p:nvPr>
        </p:nvGraphicFramePr>
        <p:xfrm>
          <a:off x="837867" y="3097178"/>
          <a:ext cx="10111169" cy="630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42134">
                  <a:extLst>
                    <a:ext uri="{9D8B030D-6E8A-4147-A177-3AD203B41FA5}">
                      <a16:colId xmlns:a16="http://schemas.microsoft.com/office/drawing/2014/main" val="2381035120"/>
                    </a:ext>
                  </a:extLst>
                </a:gridCol>
                <a:gridCol w="3069035">
                  <a:extLst>
                    <a:ext uri="{9D8B030D-6E8A-4147-A177-3AD203B41FA5}">
                      <a16:colId xmlns:a16="http://schemas.microsoft.com/office/drawing/2014/main" val="286106765"/>
                    </a:ext>
                  </a:extLst>
                </a:gridCol>
              </a:tblGrid>
              <a:tr h="630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параметра, единица величины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Номинальное значение, рабочий диапазон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669330485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026A27B-36D2-47F4-A77D-56737087A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997543"/>
              </p:ext>
            </p:extLst>
          </p:nvPr>
        </p:nvGraphicFramePr>
        <p:xfrm>
          <a:off x="837828" y="4365104"/>
          <a:ext cx="10111168" cy="705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42147">
                  <a:extLst>
                    <a:ext uri="{9D8B030D-6E8A-4147-A177-3AD203B41FA5}">
                      <a16:colId xmlns:a16="http://schemas.microsoft.com/office/drawing/2014/main" val="261483451"/>
                    </a:ext>
                  </a:extLst>
                </a:gridCol>
                <a:gridCol w="3069021">
                  <a:extLst>
                    <a:ext uri="{9D8B030D-6E8A-4147-A177-3AD203B41FA5}">
                      <a16:colId xmlns:a16="http://schemas.microsoft.com/office/drawing/2014/main" val="3019954893"/>
                    </a:ext>
                  </a:extLst>
                </a:gridCol>
              </a:tblGrid>
              <a:tr h="7053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индикации МЭД фотонного излучения, Зв/ч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1,0·10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 1,0·10</a:t>
                      </a:r>
                      <a:r>
                        <a:rPr lang="ru-RU" sz="20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5563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2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AF939-8364-4D83-9E58-C50ED3D1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LinKSGN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 7.ЛСРН.412131.205.000.10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D8E10-C8CB-4871-BC73-616EFE28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00" y="1484784"/>
            <a:ext cx="9052522" cy="521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A7E9B-AC9D-48C4-A540-69E48DF9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Экранная форма модуля управления блоком детектирования гамма-излучения БД1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9AE8EE-4BC0-413C-A743-8D861869B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4" y="1628801"/>
            <a:ext cx="9903967" cy="4960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3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D26CC-C38F-47EE-9F76-3F00B67F3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Экранная форма управления БД2 блоком детектирования нейтронного излучения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F6E8570-C4A2-4BFB-96B9-4D3FFB62F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52" y="1474202"/>
            <a:ext cx="5720156" cy="538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3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D076C-E695-4D2C-890F-AB422D40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Экранная форма гамма-спектрометра двухканального БД3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4FC50-3194-446F-AC53-8DC2E5465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4" y="2564904"/>
            <a:ext cx="5646825" cy="3223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D3E49A-DC9A-4599-8399-CC5FC68501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6655" y="2564904"/>
            <a:ext cx="5979172" cy="322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20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B1DC6-93D7-4924-AE3B-69E8B959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Экранная форма управления индикатором гамма-нейтронного излучения БД4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ECB0AD-F1C3-4F7D-A61B-2223427B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0" y="1628800"/>
            <a:ext cx="6625672" cy="50869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2B60B2-229B-426B-9D4A-06148F9CC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348" y="3380064"/>
            <a:ext cx="5187431" cy="20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 contrast="-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812F9-FCD2-4050-B699-ADD6A895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25" y="0"/>
            <a:ext cx="10569245" cy="970450"/>
          </a:xfrm>
        </p:spPr>
        <p:txBody>
          <a:bodyPr/>
          <a:lstStyle/>
          <a:p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задачи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52F9591-2C85-4BA4-B64B-376E0DBB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4232116"/>
            <a:ext cx="3384376" cy="23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CDBEFF-5236-489B-BEAF-C4E766555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4214609"/>
            <a:ext cx="2376264" cy="2376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E25D5-7CE7-45B5-8047-94AC19EE244B}"/>
              </a:ext>
            </a:extLst>
          </p:cNvPr>
          <p:cNvSpPr txBox="1"/>
          <p:nvPr/>
        </p:nvSpPr>
        <p:spPr>
          <a:xfrm>
            <a:off x="477788" y="1893953"/>
            <a:ext cx="110172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Радиоэкологический мониторинг акваторий имеет ряд особенностей при проведении измерений водной среды в местах локализации подводных радиационно-опасных объектов (ПРОО), судов с ядерными энергетическими установками (ЯЭУ) и в окрестностях АЭС. Требуется разработка средств измерения и индикаторов полей гамма и нейтронного излучений для работ на значительных глубинах в широком диапазоне измерений. </a:t>
            </a: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119896-CA7E-4B84-99C9-4EED7B8B2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874" y="4202277"/>
            <a:ext cx="5026644" cy="237626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522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7000"/>
              </a:schemeClr>
            </a:gs>
            <a:gs pos="5000">
              <a:schemeClr val="accent1">
                <a:lumMod val="8000"/>
              </a:schemeClr>
            </a:gs>
            <a:gs pos="95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5D45A-F828-493C-AD48-381E74AC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89" y="260648"/>
            <a:ext cx="10569245" cy="97045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наряда для проведения измерений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55504-6A44-45DD-8D39-6924802326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794" y="1417638"/>
            <a:ext cx="7106435" cy="530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12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A4948-16D4-4167-BB4C-F4C024E6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</a:t>
            </a:r>
            <a:r>
              <a:rPr lang="ru-RU" sz="3600" cap="all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LinKSGN</a:t>
            </a:r>
            <a:r>
              <a:rPr lang="ru-RU" sz="36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 7.ЛСРН.412131.205.000.10</a:t>
            </a:r>
            <a:endParaRPr lang="ru-RU" sz="3600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CD147-22AF-409A-8290-2803153F8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06" y="2018354"/>
            <a:ext cx="11810551" cy="4749438"/>
          </a:xfrm>
        </p:spPr>
        <p:txBody>
          <a:bodyPr>
            <a:normAutofit/>
          </a:bodyPr>
          <a:lstStyle/>
          <a:p>
            <a:pPr indent="0" algn="just">
              <a:lnSpc>
                <a:spcPct val="120000"/>
              </a:lnSpc>
              <a:buNone/>
              <a:tabLst>
                <a:tab pos="198695" algn="l"/>
              </a:tabLs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предназначено для установки на ПЭВМ с операционной системой (ОС) семейства Astra Linux.</a:t>
            </a:r>
          </a:p>
          <a:p>
            <a:pPr indent="0" algn="just">
              <a:lnSpc>
                <a:spcPct val="120000"/>
              </a:lnSpc>
              <a:buNone/>
              <a:tabLst>
                <a:tab pos="198695" algn="l"/>
              </a:tabLs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предназначено для работы на х86/х64 платформе, для использования на ARM или подобной совместимой архитектуре.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6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848F4-0C45-446B-812B-1B467978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 «Акватория»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DB7B08-CD47-41E1-B82D-ECFB12B7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22</a:t>
            </a:fld>
            <a:endParaRPr lang="ru-RU" dirty="0"/>
          </a:p>
        </p:txBody>
      </p:sp>
      <p:pic>
        <p:nvPicPr>
          <p:cNvPr id="5" name="Рисунок 4" descr="C:\Users\dncma\AppData\Local\Microsoft\Windows\INetCache\Content.Word\1.png">
            <a:extLst>
              <a:ext uri="{FF2B5EF4-FFF2-40B4-BE49-F238E27FC236}">
                <a16:creationId xmlns:a16="http://schemas.microsoft.com/office/drawing/2014/main" id="{A0C1C8DC-94CD-45BA-AFED-A72711E0FF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091308"/>
            <a:ext cx="6264696" cy="450604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82C163-5587-4BC2-9383-DA3A53B72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469" y="2091308"/>
            <a:ext cx="5472608" cy="450241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7952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BA0D7-6C03-4EEB-804A-ECDBECA35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-33713"/>
            <a:ext cx="11377264" cy="798417"/>
          </a:xfrm>
        </p:spPr>
        <p:txBody>
          <a:bodyPr/>
          <a:lstStyle/>
          <a:p>
            <a:pPr algn="ctr"/>
            <a:r>
              <a:rPr lang="ru-RU" sz="36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Двухканальное исполнение для МЧС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0BA2589-4323-4687-BD91-A78C0737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23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9DD638-2EF5-4E34-B4E4-72A113E4F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20" y="745351"/>
            <a:ext cx="10657184" cy="59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\\server\документы спектра\Фото\Аудит1 СЖГ и СГГ\DSC091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4293096"/>
            <a:ext cx="3240360" cy="249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\\server\документы спектра\Фото\Приемка в BSI СКГ\110_PANA\P110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03" y="1565656"/>
            <a:ext cx="3595410" cy="269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556792"/>
            <a:ext cx="3618944" cy="2714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25" y="1572676"/>
            <a:ext cx="2938212" cy="5196000"/>
          </a:xfrm>
          <a:prstGeom prst="rect">
            <a:avLst/>
          </a:prstGeom>
        </p:spPr>
      </p:pic>
      <p:pic>
        <p:nvPicPr>
          <p:cNvPr id="13" name="Picture 4" descr="\\server\документы спектра\Фото\Корпоратив ПСЗ\IMG_54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4293096"/>
            <a:ext cx="3999097" cy="25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7748" y="99174"/>
            <a:ext cx="11953328" cy="1419335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 algn="ctr" defTabSz="886446">
              <a:lnSpc>
                <a:spcPct val="115000"/>
              </a:lnSpc>
              <a:defRPr/>
            </a:pPr>
            <a:r>
              <a:rPr lang="ru-RU" sz="3200" cap="all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ООО «НИЦ «ЛСРМ»: производство инноваций, передовые спектрометрические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1241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44" y="1772816"/>
            <a:ext cx="11305256" cy="208389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br>
              <a:rPr lang="ru-RU" sz="20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СПАСИБО </a:t>
            </a:r>
            <a:r>
              <a:rPr lang="ru-RU" sz="36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 внимание!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ru-RU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701924" y="70299"/>
            <a:ext cx="8712968" cy="105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8" name="Прямоугольник 7"/>
          <p:cNvSpPr/>
          <p:nvPr/>
        </p:nvSpPr>
        <p:spPr>
          <a:xfrm>
            <a:off x="3772408" y="363413"/>
            <a:ext cx="4572000" cy="52322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«НИЦ «ЛСРМ»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949" y="112915"/>
            <a:ext cx="963251" cy="1024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5104D2-F379-416C-A230-C6FE2E9F1955}"/>
              </a:ext>
            </a:extLst>
          </p:cNvPr>
          <p:cNvSpPr txBox="1"/>
          <p:nvPr/>
        </p:nvSpPr>
        <p:spPr>
          <a:xfrm>
            <a:off x="1752972" y="2169359"/>
            <a:ext cx="80752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«НИЦ «ЛСРМ», г. Зеленоград,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(495) 109-99-97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info@niclsrm.ru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Пономаренко Андрей Викторович, к.т.н.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генерального директора – главный метролог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Татьяна Георгиевна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проектами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Каширина Марина Сергеевна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 contrast="12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B6211-CCD7-47B8-AA21-C11F5C9F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диапазоны измерений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AEA03B-E3FD-4F45-9DEB-4939EC5A8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90170" indent="180340" algn="just">
              <a:lnSpc>
                <a:spcPct val="11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необходимых диапазонов измерения (МЭД) гамма-излучения, плотности потока нейтронов в водной среде, необходимость измерения спектров гамма-излучения в широком диапазоне энергий и с высоким энергетическим разрешением, измерение плотности потока нейтронов от фоновых значений до СЦР требует разработки совершенно новых глубоководных средств измерения и индикаторов.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13B9EF-6D7F-4D88-8E85-0ECA3572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2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 contrast="-38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9C452-3500-478D-80F3-EF2B02D7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-347634"/>
            <a:ext cx="10569245" cy="970450"/>
          </a:xfrm>
        </p:spPr>
        <p:txBody>
          <a:bodyPr/>
          <a:lstStyle/>
          <a:p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и область применения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162F60-9E3F-4E2E-BE64-96F8657DD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2292" y="622816"/>
            <a:ext cx="12241360" cy="6836773"/>
          </a:xfrm>
        </p:spPr>
        <p:txBody>
          <a:bodyPr>
            <a:normAutofit/>
          </a:bodyPr>
          <a:lstStyle/>
          <a:p>
            <a:pPr indent="450080" algn="just">
              <a:lnSpc>
                <a:spcPct val="120000"/>
              </a:lnSpc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 контроля радиационной обстановки глубоководный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предназначен для измерения и индикации МЭД гамма-излучения, потока и энергии гамма- квантов, плотности потока нейтронов при решении задач: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оценки состояния подводных радиационно- опасных объектов;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обнаружение и идентификация радионуклидов в подводных радиационно- опасных объектах и объектах окружающей среды;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подводный мониторинг радиационной обстановки акваторий.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Обеспечивает измерение: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амбиентного эквивалента мощности дозы гамма-излучения;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потока и энергии гамма- квантов;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плотности потока нейтронов;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индикацию мощности дозы гамма-излучения и потока нейтронов за пределами диапазона средств измерения </a:t>
            </a:r>
          </a:p>
          <a:p>
            <a:pPr indent="450080" algn="just">
              <a:lnSpc>
                <a:spcPct val="120000"/>
              </a:lnSpc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определение радионуклидного состава и объёмной активности объектов внешней среды: (вода морская; донные отложения);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9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 contrast="-29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4BC43-CF3A-4284-8DD6-4A3E90D3D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89" y="447188"/>
            <a:ext cx="10569245" cy="970450"/>
          </a:xfrm>
        </p:spPr>
        <p:txBody>
          <a:bodyPr/>
          <a:lstStyle/>
          <a:p>
            <a:r>
              <a:rPr lang="ru-RU" sz="3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комплекса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1F9E-9C29-4A3B-9AE9-473F09BE4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2" y="1772816"/>
            <a:ext cx="10550525" cy="4784229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программно-аппаратный комплекс состоит из:</a:t>
            </a:r>
          </a:p>
          <a:p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трех автономных измерительных каналов регистрации гамма и нейтронного излучений и одного индикаторного: </a:t>
            </a:r>
          </a:p>
          <a:p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 детектирования гамма-излучения дозиметрический, </a:t>
            </a:r>
          </a:p>
          <a:p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 детектирования нейтронного излучения дозиметрический, </a:t>
            </a:r>
          </a:p>
          <a:p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спектрометр одно- двухканальный гамма-излучения , </a:t>
            </a:r>
          </a:p>
          <a:p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 гамма- нейтронного излучения для высоких уровней воздействия,</a:t>
            </a:r>
          </a:p>
          <a:p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 интерфейса передачи данных с герметичными подводными кабелями передачи данных; </a:t>
            </a:r>
          </a:p>
          <a:p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автоматизированного рабочего места (АРМ) с программным обеспечением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9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 contrast="39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B8C39-41EB-4599-893E-AC80835E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116632"/>
            <a:ext cx="10569245" cy="652934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Компоновка комплекса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680A4E-7CA2-4038-924F-F59B88E88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916832"/>
            <a:ext cx="7344816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9F99F6-BEA3-4787-9986-2C14DF22B8C9}"/>
              </a:ext>
            </a:extLst>
          </p:cNvPr>
          <p:cNvSpPr txBox="1"/>
          <p:nvPr/>
        </p:nvSpPr>
        <p:spPr>
          <a:xfrm>
            <a:off x="7678587" y="1916832"/>
            <a:ext cx="4485965" cy="493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indent="180340" algn="just">
              <a:lnSpc>
                <a:spcPct val="110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четыре автономных измерительных канала регистрации гамма и нейтронного излучений:</a:t>
            </a:r>
          </a:p>
          <a:p>
            <a:pPr marR="90170" indent="180340" algn="just">
              <a:lnSpc>
                <a:spcPct val="11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блок коммутации для обеспечения питания, связи с ТНПА или НН, или накопления данных в автономном режиме;</a:t>
            </a:r>
          </a:p>
          <a:p>
            <a:pPr marR="90170" indent="180340" algn="just">
              <a:lnSpc>
                <a:spcPct val="11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программного обеспечения (ПО) ГИС «Акватория» и поверочного ПО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LinKSGN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-R</a:t>
            </a:r>
          </a:p>
        </p:txBody>
      </p:sp>
    </p:spTree>
    <p:extLst>
      <p:ext uri="{BB962C8B-B14F-4D97-AF65-F5344CB8AC3E}">
        <p14:creationId xmlns:p14="http://schemas.microsoft.com/office/powerpoint/2010/main" val="25247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 contrast="-42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72DDB-F376-4D20-9C2E-393CBC09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блоков детектирования  глубоководных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16B39-9E4B-4300-A18E-FBE2DB979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83041" y="-1427960"/>
            <a:ext cx="4325338" cy="117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02078-19F1-483F-AC58-E755D80C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89" y="798301"/>
            <a:ext cx="11371171" cy="1080657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измеряемых и контролируемых параметров и характеристик назначения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 детектирования гамма-излучения дозиметрического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3E81C18-1F3C-441A-9F0F-6AF4B70976E8}"/>
              </a:ext>
            </a:extLst>
          </p:cNvPr>
          <p:cNvGraphicFramePr>
            <a:graphicFrameLocks noGrp="1"/>
          </p:cNvGraphicFramePr>
          <p:nvPr/>
        </p:nvGraphicFramePr>
        <p:xfrm>
          <a:off x="132196" y="2035187"/>
          <a:ext cx="11924433" cy="4822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6984">
                  <a:extLst>
                    <a:ext uri="{9D8B030D-6E8A-4147-A177-3AD203B41FA5}">
                      <a16:colId xmlns:a16="http://schemas.microsoft.com/office/drawing/2014/main" val="11305218"/>
                    </a:ext>
                  </a:extLst>
                </a:gridCol>
                <a:gridCol w="2036978">
                  <a:extLst>
                    <a:ext uri="{9D8B030D-6E8A-4147-A177-3AD203B41FA5}">
                      <a16:colId xmlns:a16="http://schemas.microsoft.com/office/drawing/2014/main" val="1660420417"/>
                    </a:ext>
                  </a:extLst>
                </a:gridCol>
                <a:gridCol w="2341924">
                  <a:extLst>
                    <a:ext uri="{9D8B030D-6E8A-4147-A177-3AD203B41FA5}">
                      <a16:colId xmlns:a16="http://schemas.microsoft.com/office/drawing/2014/main" val="1124184312"/>
                    </a:ext>
                  </a:extLst>
                </a:gridCol>
                <a:gridCol w="2768547">
                  <a:extLst>
                    <a:ext uri="{9D8B030D-6E8A-4147-A177-3AD203B41FA5}">
                      <a16:colId xmlns:a16="http://schemas.microsoft.com/office/drawing/2014/main" val="2451574803"/>
                    </a:ext>
                  </a:extLst>
                </a:gridCol>
              </a:tblGrid>
              <a:tr h="542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параметра, единица величины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Номинальное значение, рабочий диапазон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Допустимое отклонение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Требование к точности (погрешности) измерений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1693624552"/>
                  </a:ext>
                </a:extLst>
              </a:tr>
              <a:tr h="3401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измерений МЭД фотонного излучения, Зв/ч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1,0·10</a:t>
                      </a:r>
                      <a:r>
                        <a:rPr lang="ru-RU" sz="14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1,0·10</a:t>
                      </a:r>
                      <a:r>
                        <a:rPr lang="ru-RU" sz="14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2084395256"/>
                  </a:ext>
                </a:extLst>
              </a:tr>
              <a:tr h="4827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Пределы допускаемой основной относительной погрешности при измерении МЭД,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±25 %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87816140"/>
                  </a:ext>
                </a:extLst>
              </a:tr>
              <a:tr h="4411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энергий регистрируемого рентгеновского и гамма- излучения, МэВ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6,0·10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3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1500314230"/>
                  </a:ext>
                </a:extLst>
              </a:tr>
              <a:tr h="8975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Пределы допускаемой дополнительной относительной погрешности измерений МЭД фотонного излучения в рабочих условиях эксплуатации при воздействии внешнего фактора: температуры, качки и наклонов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±10 %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668259935"/>
                  </a:ext>
                </a:extLst>
              </a:tr>
              <a:tr h="6693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Энергетическая зависимость в диапазоне энергий регистрируемого рентгеновского и гамма-излучения, %, в пределах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-25 до +30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2475391082"/>
                  </a:ext>
                </a:extLst>
              </a:tr>
              <a:tr h="4827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установления рабочего режима, мин, не более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мин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±0,006 мин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1398546533"/>
                  </a:ext>
                </a:extLst>
              </a:tr>
              <a:tr h="4827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непрерывной работы, ч, не менее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ч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±0,006 ч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3825947660"/>
                  </a:ext>
                </a:extLst>
              </a:tr>
              <a:tr h="4827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Нестабильность показаний за время непрерывной работы 10 часов, %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±0,5 %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7" marR="54217" marT="0" marB="0" anchor="ctr"/>
                </a:tc>
                <a:extLst>
                  <a:ext uri="{0D108BD9-81ED-4DB2-BD59-A6C34878D82A}">
                    <a16:rowId xmlns:a16="http://schemas.microsoft.com/office/drawing/2014/main" val="3385493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7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259B7-9AA1-4F61-A171-A077B8BC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6" y="476672"/>
            <a:ext cx="12025336" cy="1305135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измеряемых и контролируемых параметров и характеристик назначения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 детектирования нейтронного излучения дозиметрического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5C874C-D8F7-4AEA-A83F-AD948714AC84}"/>
              </a:ext>
            </a:extLst>
          </p:cNvPr>
          <p:cNvGraphicFramePr>
            <a:graphicFrameLocks noGrp="1"/>
          </p:cNvGraphicFramePr>
          <p:nvPr/>
        </p:nvGraphicFramePr>
        <p:xfrm>
          <a:off x="309202" y="2608802"/>
          <a:ext cx="11736224" cy="4184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1586">
                  <a:extLst>
                    <a:ext uri="{9D8B030D-6E8A-4147-A177-3AD203B41FA5}">
                      <a16:colId xmlns:a16="http://schemas.microsoft.com/office/drawing/2014/main" val="4092237472"/>
                    </a:ext>
                  </a:extLst>
                </a:gridCol>
                <a:gridCol w="2004828">
                  <a:extLst>
                    <a:ext uri="{9D8B030D-6E8A-4147-A177-3AD203B41FA5}">
                      <a16:colId xmlns:a16="http://schemas.microsoft.com/office/drawing/2014/main" val="1243858576"/>
                    </a:ext>
                  </a:extLst>
                </a:gridCol>
                <a:gridCol w="2304960">
                  <a:extLst>
                    <a:ext uri="{9D8B030D-6E8A-4147-A177-3AD203B41FA5}">
                      <a16:colId xmlns:a16="http://schemas.microsoft.com/office/drawing/2014/main" val="3719567962"/>
                    </a:ext>
                  </a:extLst>
                </a:gridCol>
                <a:gridCol w="2724850">
                  <a:extLst>
                    <a:ext uri="{9D8B030D-6E8A-4147-A177-3AD203B41FA5}">
                      <a16:colId xmlns:a16="http://schemas.microsoft.com/office/drawing/2014/main" val="1247194987"/>
                    </a:ext>
                  </a:extLst>
                </a:gridCol>
              </a:tblGrid>
              <a:tr h="573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измерений мощности амбиентного эквивалента дозы нейтронного излучения и пределы допускаемой основной относительной погрешности прибора с БДКН-01,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мЗв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/ч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1,0 ·10</a:t>
                      </a:r>
                      <a:r>
                        <a:rPr lang="ru-RU" sz="12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±35 %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1083703024"/>
                  </a:ext>
                </a:extLst>
              </a:tr>
              <a:tr h="7769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измерений плотности потока нейтронов с известным энергетическим распределением и пределы допускаемой основной относительной погрешности прибора с БДКН-01, с</a:t>
                      </a:r>
                      <a:r>
                        <a:rPr lang="ru-RU" sz="12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</a:t>
                      </a:r>
                      <a:r>
                        <a:rPr lang="ru-RU" sz="120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200" baseline="30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0,1 до 10</a:t>
                      </a:r>
                      <a:r>
                        <a:rPr lang="ru-RU" sz="12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±25 %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мм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4132279755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энергий регистрируемого нейтронного излучения прибором с БДКН-01, МэВ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2,5∙10</a:t>
                      </a:r>
                      <a:r>
                        <a:rPr lang="ru-RU" sz="12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318541269"/>
                  </a:ext>
                </a:extLst>
              </a:tr>
              <a:tr h="573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Относительная чувствительность для типовых источников нейтронного излучения при измерении мощности амбиентного эквивалента дозы прибора с источником нейтронов Eн: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1720726368"/>
                  </a:ext>
                </a:extLst>
              </a:tr>
              <a:tr h="3761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Тепловые, Eн=0,025 эВ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51,3 ± 10,3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10,3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4247458000"/>
                  </a:ext>
                </a:extLst>
              </a:tr>
              <a:tr h="3761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Ra-y-Be, E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=100 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кэВ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12,20 ± 1,20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1,20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1312565763"/>
                  </a:ext>
                </a:extLst>
              </a:tr>
              <a:tr h="3761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252Cf, 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Eн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=2,13 МэВ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1,17 ± 0,12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0,12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999863465"/>
                  </a:ext>
                </a:extLst>
              </a:tr>
              <a:tr h="3761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Pu-a-Be, E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=3,7 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МэВ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2309115755"/>
                  </a:ext>
                </a:extLst>
              </a:tr>
              <a:tr h="3761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Pu-a-Be, E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=4,16 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МэВ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0,83 ± 0,08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0,08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3" marR="45613" marT="0" marB="0" anchor="ctr"/>
                </a:tc>
                <a:extLst>
                  <a:ext uri="{0D108BD9-81ED-4DB2-BD59-A6C34878D82A}">
                    <a16:rowId xmlns:a16="http://schemas.microsoft.com/office/drawing/2014/main" val="255365341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B423F74-5970-432E-88B2-3676E8E8BD68}"/>
              </a:ext>
            </a:extLst>
          </p:cNvPr>
          <p:cNvGraphicFramePr>
            <a:graphicFrameLocks noGrp="1"/>
          </p:cNvGraphicFramePr>
          <p:nvPr/>
        </p:nvGraphicFramePr>
        <p:xfrm>
          <a:off x="309202" y="1939432"/>
          <a:ext cx="11736225" cy="669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1586">
                  <a:extLst>
                    <a:ext uri="{9D8B030D-6E8A-4147-A177-3AD203B41FA5}">
                      <a16:colId xmlns:a16="http://schemas.microsoft.com/office/drawing/2014/main" val="2214199542"/>
                    </a:ext>
                  </a:extLst>
                </a:gridCol>
                <a:gridCol w="2004828">
                  <a:extLst>
                    <a:ext uri="{9D8B030D-6E8A-4147-A177-3AD203B41FA5}">
                      <a16:colId xmlns:a16="http://schemas.microsoft.com/office/drawing/2014/main" val="3018347908"/>
                    </a:ext>
                  </a:extLst>
                </a:gridCol>
                <a:gridCol w="2304961">
                  <a:extLst>
                    <a:ext uri="{9D8B030D-6E8A-4147-A177-3AD203B41FA5}">
                      <a16:colId xmlns:a16="http://schemas.microsoft.com/office/drawing/2014/main" val="4176039883"/>
                    </a:ext>
                  </a:extLst>
                </a:gridCol>
                <a:gridCol w="2724850">
                  <a:extLst>
                    <a:ext uri="{9D8B030D-6E8A-4147-A177-3AD203B41FA5}">
                      <a16:colId xmlns:a16="http://schemas.microsoft.com/office/drawing/2014/main" val="2446115167"/>
                    </a:ext>
                  </a:extLst>
                </a:gridCol>
              </a:tblGrid>
              <a:tr h="6693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параметра, единица величины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Номинальное значение, рабочий диапазон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Допустимое отклонение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Требование к точности (погрешности) измерений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 anchor="ctr"/>
                </a:tc>
                <a:extLst>
                  <a:ext uri="{0D108BD9-81ED-4DB2-BD59-A6C34878D82A}">
                    <a16:rowId xmlns:a16="http://schemas.microsoft.com/office/drawing/2014/main" val="55157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428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Тема Offic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5C5BB1-9D2C-412A-AE6C-0FC75190A4CE}">
  <ds:schemaRefs>
    <ds:schemaRef ds:uri="http://www.w3.org/XML/1998/namespace"/>
    <ds:schemaRef ds:uri="http://purl.org/dc/elements/1.1/"/>
    <ds:schemaRef ds:uri="40262f94-9f35-4ac3-9a90-690165a166b7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a4f35948-e619-41b3-aa29-22878b09cfd2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B6DE00F-F2BC-4082-AB87-D0D78777DE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A2223A-9182-462D-922F-5606A5A90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3494</TotalTime>
  <Words>1407</Words>
  <Application>Microsoft Office PowerPoint</Application>
  <PresentationFormat>Произвольный</PresentationFormat>
  <Paragraphs>201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Tahoma</vt:lpstr>
      <vt:lpstr>Times New Roman</vt:lpstr>
      <vt:lpstr>Wingdings 2</vt:lpstr>
      <vt:lpstr>Цитаты</vt:lpstr>
      <vt:lpstr>ПОГРУЖНЫЕ СРЕДСТВА КОНТРОЛЯ РАДИАЦИОННОЙ ОБСТАНОВКИ АКВАТОРИЙ И ПОДВОДНЫХ РАДИАЦИОННО-ОПАСНЫХ ОБЪЕКТОВ</vt:lpstr>
      <vt:lpstr>Новые задачи</vt:lpstr>
      <vt:lpstr>Новые диапазоны измерений</vt:lpstr>
      <vt:lpstr>Назначение и область применения</vt:lpstr>
      <vt:lpstr>Состав комплекса</vt:lpstr>
      <vt:lpstr>Компоновка комплекса</vt:lpstr>
      <vt:lpstr>Внешний вид блоков детектирования  глубоководных</vt:lpstr>
      <vt:lpstr>Перечень измеряемых и контролируемых параметров и характеристик назначения блока детектирования гамма-излучения дозиметрического</vt:lpstr>
      <vt:lpstr>Перечень измеряемых и контролируемых параметров и характеристик назначения блока детектирования нейтронного излучения дозиметрического</vt:lpstr>
      <vt:lpstr>Перечень измеряемых и контролируемых параметров и характеристик назначения спектрометра двухканального гамма-излучения </vt:lpstr>
      <vt:lpstr>Перечень измеряемых и контролируемых параметров и характеристик назначения спектрометра двухканального гамма-излучения</vt:lpstr>
      <vt:lpstr>Общий вид индикатора гамма-нейтронного излучения</vt:lpstr>
      <vt:lpstr>Перечень измеряемых и контролируемых параметров и характеристик назначения индикатора гамма-нейтронного излучения </vt:lpstr>
      <vt:lpstr>Перечень измеряемых и контролируемых параметров и характеристик назначения индикатора гамма-нейтронного излучения </vt:lpstr>
      <vt:lpstr>Программное обеспечение LinKSGN-R 7.ЛСРН.412131.205.000.10</vt:lpstr>
      <vt:lpstr>Экранная форма модуля управления блоком детектирования гамма-излучения БД1</vt:lpstr>
      <vt:lpstr>Экранная форма управления БД2 блоком детектирования нейтронного излучения</vt:lpstr>
      <vt:lpstr>Экранная форма гамма-спектрометра двухканального БД3</vt:lpstr>
      <vt:lpstr>Экранная форма управления индикатором гамма-нейтронного излучения БД4</vt:lpstr>
      <vt:lpstr>Создание наряда для проведения измерений</vt:lpstr>
      <vt:lpstr>Программное обеспечение LinKSGN-R 7.ЛСРН.412131.205.000.10</vt:lpstr>
      <vt:lpstr>ГИС «Акватория»</vt:lpstr>
      <vt:lpstr>Двухканальное исполнение для МЧС</vt:lpstr>
      <vt:lpstr>ООО «НИЦ «ЛСРМ»: производство инноваций, передовые спектрометрические технологии</vt:lpstr>
      <vt:lpstr> СПАСИБО за внимание!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Пономаренко Андрей</dc:creator>
  <cp:lastModifiedBy>Talebeda</cp:lastModifiedBy>
  <cp:revision>147</cp:revision>
  <dcterms:created xsi:type="dcterms:W3CDTF">2021-02-22T12:53:05Z</dcterms:created>
  <dcterms:modified xsi:type="dcterms:W3CDTF">2025-10-12T12:05:55Z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