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3" r:id="rId1"/>
  </p:sldMasterIdLst>
  <p:notesMasterIdLst>
    <p:notesMasterId r:id="rId14"/>
  </p:notesMasterIdLst>
  <p:handoutMasterIdLst>
    <p:handoutMasterId r:id="rId15"/>
  </p:handoutMasterIdLst>
  <p:sldIdLst>
    <p:sldId id="282" r:id="rId2"/>
    <p:sldId id="287" r:id="rId3"/>
    <p:sldId id="296" r:id="rId4"/>
    <p:sldId id="288" r:id="rId5"/>
    <p:sldId id="289" r:id="rId6"/>
    <p:sldId id="290" r:id="rId7"/>
    <p:sldId id="291" r:id="rId8"/>
    <p:sldId id="293" r:id="rId9"/>
    <p:sldId id="292" r:id="rId10"/>
    <p:sldId id="294" r:id="rId11"/>
    <p:sldId id="295" r:id="rId12"/>
    <p:sldId id="286" r:id="rId13"/>
  </p:sldIdLst>
  <p:sldSz cx="10691813" cy="7559675"/>
  <p:notesSz cx="6794500" cy="9906000"/>
  <p:embeddedFontLst>
    <p:embeddedFont>
      <p:font typeface="Gilroy ExtraBold" panose="00000900000000000000" pitchFamily="50" charset="-52"/>
      <p:bold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рий Лобанов" initials="ЮЛ" lastIdx="3" clrIdx="0">
    <p:extLst>
      <p:ext uri="{19B8F6BF-5375-455C-9EA6-DF929625EA0E}">
        <p15:presenceInfo xmlns:p15="http://schemas.microsoft.com/office/powerpoint/2012/main" userId="b7ed7e37f5ad2ccc" providerId="Windows Live"/>
      </p:ext>
    </p:extLst>
  </p:cmAuthor>
  <p:cmAuthor id="2" name="Юрий В. Лобанов" initials="ЮВЛ" lastIdx="1" clrIdx="1">
    <p:extLst>
      <p:ext uri="{19B8F6BF-5375-455C-9EA6-DF929625EA0E}">
        <p15:presenceInfo xmlns:p15="http://schemas.microsoft.com/office/powerpoint/2012/main" userId="S-1-5-21-3010621438-1562696993-1639947958-31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52F"/>
    <a:srgbClr val="FFFFFF"/>
    <a:srgbClr val="212121"/>
    <a:srgbClr val="0000FF"/>
    <a:srgbClr val="FFFF00"/>
    <a:srgbClr val="FF0000"/>
    <a:srgbClr val="FF8000"/>
    <a:srgbClr val="454545"/>
    <a:srgbClr val="1D9732"/>
    <a:srgbClr val="FA0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48" autoAdjust="0"/>
    <p:restoredTop sz="96283" autoAdjust="0"/>
  </p:normalViewPr>
  <p:slideViewPr>
    <p:cSldViewPr snapToGrid="0">
      <p:cViewPr varScale="1">
        <p:scale>
          <a:sx n="101" d="100"/>
          <a:sy n="101" d="100"/>
        </p:scale>
        <p:origin x="1032" y="120"/>
      </p:cViewPr>
      <p:guideLst>
        <p:guide orient="horz" pos="2381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391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83C25-CD2B-4231-AAF3-78D81CA592B9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5BC6541-2565-4882-8993-CEAA7BC5E94A}">
      <dgm:prSet phldrT="[Текст]" phldr="0" custT="1"/>
      <dgm:spPr>
        <a:ln>
          <a:solidFill>
            <a:srgbClr val="E7452F"/>
          </a:solidFill>
        </a:ln>
      </dgm:spPr>
      <dgm:t>
        <a:bodyPr lIns="0" rIns="0"/>
        <a:lstStyle/>
        <a:p>
          <a:r>
            <a:rPr lang="ru-RU" sz="1600" dirty="0">
              <a:latin typeface="Gilroy ExtraBold" panose="00000900000000000000" pitchFamily="50" charset="-52"/>
            </a:rPr>
            <a:t>1.</a:t>
          </a:r>
        </a:p>
        <a:p>
          <a:r>
            <a:rPr lang="ru-RU" sz="1600" dirty="0">
              <a:latin typeface="Gilroy ExtraBold" panose="00000900000000000000" pitchFamily="50" charset="-52"/>
            </a:rPr>
            <a:t>Изучение принципов </a:t>
          </a:r>
          <a:br>
            <a:rPr lang="ru-RU" sz="1600" dirty="0">
              <a:latin typeface="Gilroy ExtraBold" panose="00000900000000000000" pitchFamily="50" charset="-52"/>
            </a:rPr>
          </a:br>
          <a:r>
            <a:rPr lang="ru-RU" sz="1600" dirty="0">
              <a:latin typeface="Gilroy ExtraBold" panose="00000900000000000000" pitchFamily="50" charset="-52"/>
            </a:rPr>
            <a:t>работы</a:t>
          </a:r>
        </a:p>
      </dgm:t>
    </dgm:pt>
    <dgm:pt modelId="{777FDA3B-7D8E-4737-A272-0BE6D59AFFAA}" type="parTrans" cxnId="{77D22A1F-34FA-4F6E-962E-D4B837C026F5}">
      <dgm:prSet/>
      <dgm:spPr/>
      <dgm:t>
        <a:bodyPr/>
        <a:lstStyle/>
        <a:p>
          <a:endParaRPr lang="ru-RU"/>
        </a:p>
      </dgm:t>
    </dgm:pt>
    <dgm:pt modelId="{9CA2B31C-5F36-494D-98E3-15C1C2997334}" type="sibTrans" cxnId="{77D22A1F-34FA-4F6E-962E-D4B837C026F5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D2908928-6D8F-40A4-B876-F0F00C8F2619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2.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Подбор готового решения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C4D2588D-B4D8-4AF4-AD2F-8C7C35430443}" type="parTrans" cxnId="{EBE8E94A-7BC3-45CE-9CF4-D9736A2C7D07}">
      <dgm:prSet/>
      <dgm:spPr/>
      <dgm:t>
        <a:bodyPr/>
        <a:lstStyle/>
        <a:p>
          <a:endParaRPr lang="ru-RU"/>
        </a:p>
      </dgm:t>
    </dgm:pt>
    <dgm:pt modelId="{60E628C9-A169-451C-9EAE-E2FCF8E6B04B}" type="sibTrans" cxnId="{EBE8E94A-7BC3-45CE-9CF4-D9736A2C7D07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18197D5F-1320-4F8F-B886-F66A793ED1FC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3.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Реверс-инжиниринг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46B596A9-6ACB-473F-BA8B-BB18EA4D4606}" type="parTrans" cxnId="{D82E3658-55B6-4CC6-ACFB-4326940BA384}">
      <dgm:prSet/>
      <dgm:spPr/>
      <dgm:t>
        <a:bodyPr/>
        <a:lstStyle/>
        <a:p>
          <a:endParaRPr lang="ru-RU"/>
        </a:p>
      </dgm:t>
    </dgm:pt>
    <dgm:pt modelId="{85A794AB-BDCD-4C12-B5F5-39A461F5379E}" type="sibTrans" cxnId="{D82E3658-55B6-4CC6-ACFB-4326940BA384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879057B1-305A-4F39-A514-33A7D168484C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4.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Исследовательские испытания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CF09A691-45AB-495F-B61B-DF4B9B2BC5E1}" type="parTrans" cxnId="{3A7F5F24-B21C-4632-A178-36AC27A32EC3}">
      <dgm:prSet/>
      <dgm:spPr/>
      <dgm:t>
        <a:bodyPr/>
        <a:lstStyle/>
        <a:p>
          <a:endParaRPr lang="ru-RU"/>
        </a:p>
      </dgm:t>
    </dgm:pt>
    <dgm:pt modelId="{6705C3BD-8867-458B-AABA-C555DF4DFB2C}" type="sibTrans" cxnId="{3A7F5F24-B21C-4632-A178-36AC27A32EC3}">
      <dgm:prSet/>
      <dgm:spPr/>
      <dgm:t>
        <a:bodyPr/>
        <a:lstStyle/>
        <a:p>
          <a:endParaRPr lang="ru-RU"/>
        </a:p>
      </dgm:t>
    </dgm:pt>
    <dgm:pt modelId="{CBC0FA48-F03D-4E3B-B9C9-ACB054C5CD8F}" type="pres">
      <dgm:prSet presAssocID="{1B883C25-CD2B-4231-AAF3-78D81CA592B9}" presName="Name0" presStyleCnt="0">
        <dgm:presLayoutVars>
          <dgm:dir/>
          <dgm:resizeHandles val="exact"/>
        </dgm:presLayoutVars>
      </dgm:prSet>
      <dgm:spPr/>
    </dgm:pt>
    <dgm:pt modelId="{405F9AA2-47BA-472A-8737-9D45793C9564}" type="pres">
      <dgm:prSet presAssocID="{F5BC6541-2565-4882-8993-CEAA7BC5E94A}" presName="node" presStyleLbl="node1" presStyleIdx="0" presStyleCnt="4" custScaleX="197288" custScaleY="210938">
        <dgm:presLayoutVars>
          <dgm:bulletEnabled val="1"/>
        </dgm:presLayoutVars>
      </dgm:prSet>
      <dgm:spPr/>
    </dgm:pt>
    <dgm:pt modelId="{064076AB-48C2-44EF-8CF9-BC0876DAC757}" type="pres">
      <dgm:prSet presAssocID="{9CA2B31C-5F36-494D-98E3-15C1C2997334}" presName="sibTrans" presStyleLbl="sibTrans2D1" presStyleIdx="0" presStyleCnt="3"/>
      <dgm:spPr/>
    </dgm:pt>
    <dgm:pt modelId="{9EB9A7B1-DFC3-442C-A6AF-AD7C16EFC097}" type="pres">
      <dgm:prSet presAssocID="{9CA2B31C-5F36-494D-98E3-15C1C2997334}" presName="connectorText" presStyleLbl="sibTrans2D1" presStyleIdx="0" presStyleCnt="3"/>
      <dgm:spPr/>
    </dgm:pt>
    <dgm:pt modelId="{6CC03508-D700-4582-B29F-E4DE01BB87A7}" type="pres">
      <dgm:prSet presAssocID="{D2908928-6D8F-40A4-B876-F0F00C8F2619}" presName="node" presStyleLbl="node1" presStyleIdx="1" presStyleCnt="4" custScaleX="197288" custScaleY="210938">
        <dgm:presLayoutVars>
          <dgm:bulletEnabled val="1"/>
        </dgm:presLayoutVars>
      </dgm:prSet>
      <dgm:spPr/>
    </dgm:pt>
    <dgm:pt modelId="{C022A7BA-80D4-4D69-B3A6-C80A10C082E0}" type="pres">
      <dgm:prSet presAssocID="{60E628C9-A169-451C-9EAE-E2FCF8E6B04B}" presName="sibTrans" presStyleLbl="sibTrans2D1" presStyleIdx="1" presStyleCnt="3"/>
      <dgm:spPr/>
    </dgm:pt>
    <dgm:pt modelId="{8EAED890-646F-49EA-B701-E06A7E76B254}" type="pres">
      <dgm:prSet presAssocID="{60E628C9-A169-451C-9EAE-E2FCF8E6B04B}" presName="connectorText" presStyleLbl="sibTrans2D1" presStyleIdx="1" presStyleCnt="3"/>
      <dgm:spPr/>
    </dgm:pt>
    <dgm:pt modelId="{9216F3BA-B7CA-4023-979F-199D9A5CF9F6}" type="pres">
      <dgm:prSet presAssocID="{18197D5F-1320-4F8F-B886-F66A793ED1FC}" presName="node" presStyleLbl="node1" presStyleIdx="2" presStyleCnt="4" custScaleX="197288" custScaleY="210938">
        <dgm:presLayoutVars>
          <dgm:bulletEnabled val="1"/>
        </dgm:presLayoutVars>
      </dgm:prSet>
      <dgm:spPr/>
    </dgm:pt>
    <dgm:pt modelId="{EBA4EA64-466D-4282-B34F-E1119F27404B}" type="pres">
      <dgm:prSet presAssocID="{85A794AB-BDCD-4C12-B5F5-39A461F5379E}" presName="sibTrans" presStyleLbl="sibTrans2D1" presStyleIdx="2" presStyleCnt="3"/>
      <dgm:spPr/>
    </dgm:pt>
    <dgm:pt modelId="{94DB5CDF-CADC-47CE-8706-EFBEBAF40A41}" type="pres">
      <dgm:prSet presAssocID="{85A794AB-BDCD-4C12-B5F5-39A461F5379E}" presName="connectorText" presStyleLbl="sibTrans2D1" presStyleIdx="2" presStyleCnt="3"/>
      <dgm:spPr/>
    </dgm:pt>
    <dgm:pt modelId="{AAA1546B-8AE8-40BC-B4E7-562D1F21D4FF}" type="pres">
      <dgm:prSet presAssocID="{879057B1-305A-4F39-A514-33A7D168484C}" presName="node" presStyleLbl="node1" presStyleIdx="3" presStyleCnt="4" custScaleX="197288" custScaleY="210938">
        <dgm:presLayoutVars>
          <dgm:bulletEnabled val="1"/>
        </dgm:presLayoutVars>
      </dgm:prSet>
      <dgm:spPr/>
    </dgm:pt>
  </dgm:ptLst>
  <dgm:cxnLst>
    <dgm:cxn modelId="{C9D3BC1A-9DF0-4886-8AAF-A6948DCB51EF}" type="presOf" srcId="{85A794AB-BDCD-4C12-B5F5-39A461F5379E}" destId="{94DB5CDF-CADC-47CE-8706-EFBEBAF40A41}" srcOrd="1" destOrd="0" presId="urn:microsoft.com/office/officeart/2005/8/layout/process1"/>
    <dgm:cxn modelId="{FF30BA1C-F089-4078-909D-621674D77F0F}" type="presOf" srcId="{60E628C9-A169-451C-9EAE-E2FCF8E6B04B}" destId="{8EAED890-646F-49EA-B701-E06A7E76B254}" srcOrd="1" destOrd="0" presId="urn:microsoft.com/office/officeart/2005/8/layout/process1"/>
    <dgm:cxn modelId="{77D22A1F-34FA-4F6E-962E-D4B837C026F5}" srcId="{1B883C25-CD2B-4231-AAF3-78D81CA592B9}" destId="{F5BC6541-2565-4882-8993-CEAA7BC5E94A}" srcOrd="0" destOrd="0" parTransId="{777FDA3B-7D8E-4737-A272-0BE6D59AFFAA}" sibTransId="{9CA2B31C-5F36-494D-98E3-15C1C2997334}"/>
    <dgm:cxn modelId="{69F6701F-C5EE-43A3-88F0-97AD2126132E}" type="presOf" srcId="{60E628C9-A169-451C-9EAE-E2FCF8E6B04B}" destId="{C022A7BA-80D4-4D69-B3A6-C80A10C082E0}" srcOrd="0" destOrd="0" presId="urn:microsoft.com/office/officeart/2005/8/layout/process1"/>
    <dgm:cxn modelId="{3A7F5F24-B21C-4632-A178-36AC27A32EC3}" srcId="{1B883C25-CD2B-4231-AAF3-78D81CA592B9}" destId="{879057B1-305A-4F39-A514-33A7D168484C}" srcOrd="3" destOrd="0" parTransId="{CF09A691-45AB-495F-B61B-DF4B9B2BC5E1}" sibTransId="{6705C3BD-8867-458B-AABA-C555DF4DFB2C}"/>
    <dgm:cxn modelId="{B2D38037-AE2F-46D8-AF68-75E8B0B0D00F}" type="presOf" srcId="{18197D5F-1320-4F8F-B886-F66A793ED1FC}" destId="{9216F3BA-B7CA-4023-979F-199D9A5CF9F6}" srcOrd="0" destOrd="0" presId="urn:microsoft.com/office/officeart/2005/8/layout/process1"/>
    <dgm:cxn modelId="{EBE8E94A-7BC3-45CE-9CF4-D9736A2C7D07}" srcId="{1B883C25-CD2B-4231-AAF3-78D81CA592B9}" destId="{D2908928-6D8F-40A4-B876-F0F00C8F2619}" srcOrd="1" destOrd="0" parTransId="{C4D2588D-B4D8-4AF4-AD2F-8C7C35430443}" sibTransId="{60E628C9-A169-451C-9EAE-E2FCF8E6B04B}"/>
    <dgm:cxn modelId="{D82E3658-55B6-4CC6-ACFB-4326940BA384}" srcId="{1B883C25-CD2B-4231-AAF3-78D81CA592B9}" destId="{18197D5F-1320-4F8F-B886-F66A793ED1FC}" srcOrd="2" destOrd="0" parTransId="{46B596A9-6ACB-473F-BA8B-BB18EA4D4606}" sibTransId="{85A794AB-BDCD-4C12-B5F5-39A461F5379E}"/>
    <dgm:cxn modelId="{18748885-B4D1-432F-9C99-EEAEC5A0BA76}" type="presOf" srcId="{F5BC6541-2565-4882-8993-CEAA7BC5E94A}" destId="{405F9AA2-47BA-472A-8737-9D45793C9564}" srcOrd="0" destOrd="0" presId="urn:microsoft.com/office/officeart/2005/8/layout/process1"/>
    <dgm:cxn modelId="{2E422F8F-4AA6-4A7F-97DE-2C612D59F887}" type="presOf" srcId="{D2908928-6D8F-40A4-B876-F0F00C8F2619}" destId="{6CC03508-D700-4582-B29F-E4DE01BB87A7}" srcOrd="0" destOrd="0" presId="urn:microsoft.com/office/officeart/2005/8/layout/process1"/>
    <dgm:cxn modelId="{C0260B9F-2261-446F-87D3-4077417E5E68}" type="presOf" srcId="{9CA2B31C-5F36-494D-98E3-15C1C2997334}" destId="{9EB9A7B1-DFC3-442C-A6AF-AD7C16EFC097}" srcOrd="1" destOrd="0" presId="urn:microsoft.com/office/officeart/2005/8/layout/process1"/>
    <dgm:cxn modelId="{7BF16CB7-16CC-4B4A-9CFA-AFADB7AF32BC}" type="presOf" srcId="{85A794AB-BDCD-4C12-B5F5-39A461F5379E}" destId="{EBA4EA64-466D-4282-B34F-E1119F27404B}" srcOrd="0" destOrd="0" presId="urn:microsoft.com/office/officeart/2005/8/layout/process1"/>
    <dgm:cxn modelId="{8C9C6EC9-BE9B-47C9-B0C0-503151D45A63}" type="presOf" srcId="{1B883C25-CD2B-4231-AAF3-78D81CA592B9}" destId="{CBC0FA48-F03D-4E3B-B9C9-ACB054C5CD8F}" srcOrd="0" destOrd="0" presId="urn:microsoft.com/office/officeart/2005/8/layout/process1"/>
    <dgm:cxn modelId="{DC5F08D1-698E-4AF6-BA8C-C65F21D60774}" type="presOf" srcId="{879057B1-305A-4F39-A514-33A7D168484C}" destId="{AAA1546B-8AE8-40BC-B4E7-562D1F21D4FF}" srcOrd="0" destOrd="0" presId="urn:microsoft.com/office/officeart/2005/8/layout/process1"/>
    <dgm:cxn modelId="{FB2503E1-3483-4CEE-9C3B-329C7A9F9698}" type="presOf" srcId="{9CA2B31C-5F36-494D-98E3-15C1C2997334}" destId="{064076AB-48C2-44EF-8CF9-BC0876DAC757}" srcOrd="0" destOrd="0" presId="urn:microsoft.com/office/officeart/2005/8/layout/process1"/>
    <dgm:cxn modelId="{9FE510D9-B3A7-4B0E-972D-2E00133765EA}" type="presParOf" srcId="{CBC0FA48-F03D-4E3B-B9C9-ACB054C5CD8F}" destId="{405F9AA2-47BA-472A-8737-9D45793C9564}" srcOrd="0" destOrd="0" presId="urn:microsoft.com/office/officeart/2005/8/layout/process1"/>
    <dgm:cxn modelId="{E7C29361-2691-4773-BDAF-8901F7CA4E5B}" type="presParOf" srcId="{CBC0FA48-F03D-4E3B-B9C9-ACB054C5CD8F}" destId="{064076AB-48C2-44EF-8CF9-BC0876DAC757}" srcOrd="1" destOrd="0" presId="urn:microsoft.com/office/officeart/2005/8/layout/process1"/>
    <dgm:cxn modelId="{DDC5E668-E8FF-4270-A82B-E48C33E67982}" type="presParOf" srcId="{064076AB-48C2-44EF-8CF9-BC0876DAC757}" destId="{9EB9A7B1-DFC3-442C-A6AF-AD7C16EFC097}" srcOrd="0" destOrd="0" presId="urn:microsoft.com/office/officeart/2005/8/layout/process1"/>
    <dgm:cxn modelId="{6448FDE0-CD4F-4DA0-84A9-3060459FE968}" type="presParOf" srcId="{CBC0FA48-F03D-4E3B-B9C9-ACB054C5CD8F}" destId="{6CC03508-D700-4582-B29F-E4DE01BB87A7}" srcOrd="2" destOrd="0" presId="urn:microsoft.com/office/officeart/2005/8/layout/process1"/>
    <dgm:cxn modelId="{CA266115-3B1C-4F24-AAA2-FC4B23F6FA9C}" type="presParOf" srcId="{CBC0FA48-F03D-4E3B-B9C9-ACB054C5CD8F}" destId="{C022A7BA-80D4-4D69-B3A6-C80A10C082E0}" srcOrd="3" destOrd="0" presId="urn:microsoft.com/office/officeart/2005/8/layout/process1"/>
    <dgm:cxn modelId="{088BF697-026B-4D1D-BD30-763F3868914F}" type="presParOf" srcId="{C022A7BA-80D4-4D69-B3A6-C80A10C082E0}" destId="{8EAED890-646F-49EA-B701-E06A7E76B254}" srcOrd="0" destOrd="0" presId="urn:microsoft.com/office/officeart/2005/8/layout/process1"/>
    <dgm:cxn modelId="{F467E332-A8D5-45E9-ABB1-B45CA14FE423}" type="presParOf" srcId="{CBC0FA48-F03D-4E3B-B9C9-ACB054C5CD8F}" destId="{9216F3BA-B7CA-4023-979F-199D9A5CF9F6}" srcOrd="4" destOrd="0" presId="urn:microsoft.com/office/officeart/2005/8/layout/process1"/>
    <dgm:cxn modelId="{82BC4711-64DE-4CC9-8F1E-CC3BBD3BE404}" type="presParOf" srcId="{CBC0FA48-F03D-4E3B-B9C9-ACB054C5CD8F}" destId="{EBA4EA64-466D-4282-B34F-E1119F27404B}" srcOrd="5" destOrd="0" presId="urn:microsoft.com/office/officeart/2005/8/layout/process1"/>
    <dgm:cxn modelId="{971C2406-19DA-4081-A190-43E74D5A31EE}" type="presParOf" srcId="{EBA4EA64-466D-4282-B34F-E1119F27404B}" destId="{94DB5CDF-CADC-47CE-8706-EFBEBAF40A41}" srcOrd="0" destOrd="0" presId="urn:microsoft.com/office/officeart/2005/8/layout/process1"/>
    <dgm:cxn modelId="{A427B300-8A41-4324-9801-95CEE240C79A}" type="presParOf" srcId="{CBC0FA48-F03D-4E3B-B9C9-ACB054C5CD8F}" destId="{AAA1546B-8AE8-40BC-B4E7-562D1F21D4F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883C25-CD2B-4231-AAF3-78D81CA592B9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5BC6541-2565-4882-8993-CEAA7BC5E94A}">
      <dgm:prSet phldrT="[Текст]" phldr="0" custT="1"/>
      <dgm:spPr>
        <a:ln>
          <a:solidFill>
            <a:srgbClr val="E7452F"/>
          </a:solidFill>
        </a:ln>
      </dgm:spPr>
      <dgm:t>
        <a:bodyPr lIns="0" rIns="0"/>
        <a:lstStyle/>
        <a:p>
          <a:r>
            <a:rPr lang="ru-RU" sz="1600" dirty="0">
              <a:latin typeface="Gilroy ExtraBold" panose="00000900000000000000" pitchFamily="50" charset="-52"/>
            </a:rPr>
            <a:t>1.</a:t>
          </a:r>
        </a:p>
        <a:p>
          <a:r>
            <a:rPr lang="ru-RU" sz="1600" dirty="0">
              <a:latin typeface="Gilroy ExtraBold" panose="00000900000000000000" pitchFamily="50" charset="-52"/>
            </a:rPr>
            <a:t>Изучение принципов </a:t>
          </a:r>
          <a:br>
            <a:rPr lang="ru-RU" sz="1600" dirty="0">
              <a:latin typeface="Gilroy ExtraBold" panose="00000900000000000000" pitchFamily="50" charset="-52"/>
            </a:rPr>
          </a:br>
          <a:r>
            <a:rPr lang="ru-RU" sz="1600" dirty="0">
              <a:latin typeface="Gilroy ExtraBold" panose="00000900000000000000" pitchFamily="50" charset="-52"/>
            </a:rPr>
            <a:t>работы</a:t>
          </a:r>
        </a:p>
      </dgm:t>
    </dgm:pt>
    <dgm:pt modelId="{777FDA3B-7D8E-4737-A272-0BE6D59AFFAA}" type="parTrans" cxnId="{77D22A1F-34FA-4F6E-962E-D4B837C026F5}">
      <dgm:prSet/>
      <dgm:spPr/>
      <dgm:t>
        <a:bodyPr/>
        <a:lstStyle/>
        <a:p>
          <a:endParaRPr lang="ru-RU"/>
        </a:p>
      </dgm:t>
    </dgm:pt>
    <dgm:pt modelId="{9CA2B31C-5F36-494D-98E3-15C1C2997334}" type="sibTrans" cxnId="{77D22A1F-34FA-4F6E-962E-D4B837C026F5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D2908928-6D8F-40A4-B876-F0F00C8F2619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2.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Подбор готового решения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C4D2588D-B4D8-4AF4-AD2F-8C7C35430443}" type="parTrans" cxnId="{EBE8E94A-7BC3-45CE-9CF4-D9736A2C7D07}">
      <dgm:prSet/>
      <dgm:spPr/>
      <dgm:t>
        <a:bodyPr/>
        <a:lstStyle/>
        <a:p>
          <a:endParaRPr lang="ru-RU"/>
        </a:p>
      </dgm:t>
    </dgm:pt>
    <dgm:pt modelId="{60E628C9-A169-451C-9EAE-E2FCF8E6B04B}" type="sibTrans" cxnId="{EBE8E94A-7BC3-45CE-9CF4-D9736A2C7D07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18197D5F-1320-4F8F-B886-F66A793ED1FC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3.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Реверс-инжиниринг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46B596A9-6ACB-473F-BA8B-BB18EA4D4606}" type="parTrans" cxnId="{D82E3658-55B6-4CC6-ACFB-4326940BA384}">
      <dgm:prSet/>
      <dgm:spPr/>
      <dgm:t>
        <a:bodyPr/>
        <a:lstStyle/>
        <a:p>
          <a:endParaRPr lang="ru-RU"/>
        </a:p>
      </dgm:t>
    </dgm:pt>
    <dgm:pt modelId="{85A794AB-BDCD-4C12-B5F5-39A461F5379E}" type="sibTrans" cxnId="{D82E3658-55B6-4CC6-ACFB-4326940BA384}">
      <dgm:prSet/>
      <dgm:spPr>
        <a:solidFill>
          <a:srgbClr val="E7452F"/>
        </a:solidFill>
        <a:ln>
          <a:noFill/>
        </a:ln>
      </dgm:spPr>
      <dgm:t>
        <a:bodyPr/>
        <a:lstStyle/>
        <a:p>
          <a:endParaRPr lang="ru-RU"/>
        </a:p>
      </dgm:t>
    </dgm:pt>
    <dgm:pt modelId="{879057B1-305A-4F39-A514-33A7D168484C}">
      <dgm:prSet phldrT="[Текст]" custT="1"/>
      <dgm:spPr>
        <a:ln>
          <a:solidFill>
            <a:srgbClr val="E7452F"/>
          </a:solidFill>
        </a:ln>
      </dgm:spPr>
      <dgm:t>
        <a:bodyPr lIns="0" rIns="0"/>
        <a:lstStyle/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4.</a:t>
          </a:r>
        </a:p>
        <a:p>
          <a:pPr>
            <a:buFont typeface="+mj-lt"/>
            <a:buAutoNum type="arabicPeriod"/>
          </a:pPr>
          <a:r>
            <a:rPr lang="ru-RU" sz="1600" b="1" dirty="0">
              <a:latin typeface="Gilroy ExtraBold" panose="00000900000000000000" pitchFamily="50" charset="-52"/>
            </a:rPr>
            <a:t>Исследовательские испытания</a:t>
          </a:r>
          <a:br>
            <a:rPr lang="ru-RU" sz="1600" b="1" dirty="0">
              <a:latin typeface="Gilroy ExtraBold" panose="00000900000000000000" pitchFamily="50" charset="-52"/>
            </a:rPr>
          </a:br>
          <a:endParaRPr lang="ru-RU" sz="1600" dirty="0">
            <a:latin typeface="Gilroy ExtraBold" panose="00000900000000000000" pitchFamily="50" charset="-52"/>
          </a:endParaRPr>
        </a:p>
      </dgm:t>
    </dgm:pt>
    <dgm:pt modelId="{CF09A691-45AB-495F-B61B-DF4B9B2BC5E1}" type="parTrans" cxnId="{3A7F5F24-B21C-4632-A178-36AC27A32EC3}">
      <dgm:prSet/>
      <dgm:spPr/>
      <dgm:t>
        <a:bodyPr/>
        <a:lstStyle/>
        <a:p>
          <a:endParaRPr lang="ru-RU"/>
        </a:p>
      </dgm:t>
    </dgm:pt>
    <dgm:pt modelId="{6705C3BD-8867-458B-AABA-C555DF4DFB2C}" type="sibTrans" cxnId="{3A7F5F24-B21C-4632-A178-36AC27A32EC3}">
      <dgm:prSet/>
      <dgm:spPr/>
      <dgm:t>
        <a:bodyPr/>
        <a:lstStyle/>
        <a:p>
          <a:endParaRPr lang="ru-RU"/>
        </a:p>
      </dgm:t>
    </dgm:pt>
    <dgm:pt modelId="{CBC0FA48-F03D-4E3B-B9C9-ACB054C5CD8F}" type="pres">
      <dgm:prSet presAssocID="{1B883C25-CD2B-4231-AAF3-78D81CA592B9}" presName="Name0" presStyleCnt="0">
        <dgm:presLayoutVars>
          <dgm:dir/>
          <dgm:resizeHandles val="exact"/>
        </dgm:presLayoutVars>
      </dgm:prSet>
      <dgm:spPr/>
    </dgm:pt>
    <dgm:pt modelId="{405F9AA2-47BA-472A-8737-9D45793C9564}" type="pres">
      <dgm:prSet presAssocID="{F5BC6541-2565-4882-8993-CEAA7BC5E94A}" presName="node" presStyleLbl="node1" presStyleIdx="0" presStyleCnt="4" custScaleX="197288" custScaleY="210938">
        <dgm:presLayoutVars>
          <dgm:bulletEnabled val="1"/>
        </dgm:presLayoutVars>
      </dgm:prSet>
      <dgm:spPr/>
    </dgm:pt>
    <dgm:pt modelId="{064076AB-48C2-44EF-8CF9-BC0876DAC757}" type="pres">
      <dgm:prSet presAssocID="{9CA2B31C-5F36-494D-98E3-15C1C2997334}" presName="sibTrans" presStyleLbl="sibTrans2D1" presStyleIdx="0" presStyleCnt="3"/>
      <dgm:spPr/>
    </dgm:pt>
    <dgm:pt modelId="{9EB9A7B1-DFC3-442C-A6AF-AD7C16EFC097}" type="pres">
      <dgm:prSet presAssocID="{9CA2B31C-5F36-494D-98E3-15C1C2997334}" presName="connectorText" presStyleLbl="sibTrans2D1" presStyleIdx="0" presStyleCnt="3"/>
      <dgm:spPr/>
    </dgm:pt>
    <dgm:pt modelId="{6CC03508-D700-4582-B29F-E4DE01BB87A7}" type="pres">
      <dgm:prSet presAssocID="{D2908928-6D8F-40A4-B876-F0F00C8F2619}" presName="node" presStyleLbl="node1" presStyleIdx="1" presStyleCnt="4" custScaleX="197288" custScaleY="210938">
        <dgm:presLayoutVars>
          <dgm:bulletEnabled val="1"/>
        </dgm:presLayoutVars>
      </dgm:prSet>
      <dgm:spPr/>
    </dgm:pt>
    <dgm:pt modelId="{C022A7BA-80D4-4D69-B3A6-C80A10C082E0}" type="pres">
      <dgm:prSet presAssocID="{60E628C9-A169-451C-9EAE-E2FCF8E6B04B}" presName="sibTrans" presStyleLbl="sibTrans2D1" presStyleIdx="1" presStyleCnt="3"/>
      <dgm:spPr/>
    </dgm:pt>
    <dgm:pt modelId="{8EAED890-646F-49EA-B701-E06A7E76B254}" type="pres">
      <dgm:prSet presAssocID="{60E628C9-A169-451C-9EAE-E2FCF8E6B04B}" presName="connectorText" presStyleLbl="sibTrans2D1" presStyleIdx="1" presStyleCnt="3"/>
      <dgm:spPr/>
    </dgm:pt>
    <dgm:pt modelId="{9216F3BA-B7CA-4023-979F-199D9A5CF9F6}" type="pres">
      <dgm:prSet presAssocID="{18197D5F-1320-4F8F-B886-F66A793ED1FC}" presName="node" presStyleLbl="node1" presStyleIdx="2" presStyleCnt="4" custScaleX="197288" custScaleY="210938">
        <dgm:presLayoutVars>
          <dgm:bulletEnabled val="1"/>
        </dgm:presLayoutVars>
      </dgm:prSet>
      <dgm:spPr/>
    </dgm:pt>
    <dgm:pt modelId="{EBA4EA64-466D-4282-B34F-E1119F27404B}" type="pres">
      <dgm:prSet presAssocID="{85A794AB-BDCD-4C12-B5F5-39A461F5379E}" presName="sibTrans" presStyleLbl="sibTrans2D1" presStyleIdx="2" presStyleCnt="3"/>
      <dgm:spPr/>
    </dgm:pt>
    <dgm:pt modelId="{94DB5CDF-CADC-47CE-8706-EFBEBAF40A41}" type="pres">
      <dgm:prSet presAssocID="{85A794AB-BDCD-4C12-B5F5-39A461F5379E}" presName="connectorText" presStyleLbl="sibTrans2D1" presStyleIdx="2" presStyleCnt="3"/>
      <dgm:spPr/>
    </dgm:pt>
    <dgm:pt modelId="{AAA1546B-8AE8-40BC-B4E7-562D1F21D4FF}" type="pres">
      <dgm:prSet presAssocID="{879057B1-305A-4F39-A514-33A7D168484C}" presName="node" presStyleLbl="node1" presStyleIdx="3" presStyleCnt="4" custScaleX="197288" custScaleY="210938">
        <dgm:presLayoutVars>
          <dgm:bulletEnabled val="1"/>
        </dgm:presLayoutVars>
      </dgm:prSet>
      <dgm:spPr/>
    </dgm:pt>
  </dgm:ptLst>
  <dgm:cxnLst>
    <dgm:cxn modelId="{C9D3BC1A-9DF0-4886-8AAF-A6948DCB51EF}" type="presOf" srcId="{85A794AB-BDCD-4C12-B5F5-39A461F5379E}" destId="{94DB5CDF-CADC-47CE-8706-EFBEBAF40A41}" srcOrd="1" destOrd="0" presId="urn:microsoft.com/office/officeart/2005/8/layout/process1"/>
    <dgm:cxn modelId="{FF30BA1C-F089-4078-909D-621674D77F0F}" type="presOf" srcId="{60E628C9-A169-451C-9EAE-E2FCF8E6B04B}" destId="{8EAED890-646F-49EA-B701-E06A7E76B254}" srcOrd="1" destOrd="0" presId="urn:microsoft.com/office/officeart/2005/8/layout/process1"/>
    <dgm:cxn modelId="{77D22A1F-34FA-4F6E-962E-D4B837C026F5}" srcId="{1B883C25-CD2B-4231-AAF3-78D81CA592B9}" destId="{F5BC6541-2565-4882-8993-CEAA7BC5E94A}" srcOrd="0" destOrd="0" parTransId="{777FDA3B-7D8E-4737-A272-0BE6D59AFFAA}" sibTransId="{9CA2B31C-5F36-494D-98E3-15C1C2997334}"/>
    <dgm:cxn modelId="{69F6701F-C5EE-43A3-88F0-97AD2126132E}" type="presOf" srcId="{60E628C9-A169-451C-9EAE-E2FCF8E6B04B}" destId="{C022A7BA-80D4-4D69-B3A6-C80A10C082E0}" srcOrd="0" destOrd="0" presId="urn:microsoft.com/office/officeart/2005/8/layout/process1"/>
    <dgm:cxn modelId="{3A7F5F24-B21C-4632-A178-36AC27A32EC3}" srcId="{1B883C25-CD2B-4231-AAF3-78D81CA592B9}" destId="{879057B1-305A-4F39-A514-33A7D168484C}" srcOrd="3" destOrd="0" parTransId="{CF09A691-45AB-495F-B61B-DF4B9B2BC5E1}" sibTransId="{6705C3BD-8867-458B-AABA-C555DF4DFB2C}"/>
    <dgm:cxn modelId="{B2D38037-AE2F-46D8-AF68-75E8B0B0D00F}" type="presOf" srcId="{18197D5F-1320-4F8F-B886-F66A793ED1FC}" destId="{9216F3BA-B7CA-4023-979F-199D9A5CF9F6}" srcOrd="0" destOrd="0" presId="urn:microsoft.com/office/officeart/2005/8/layout/process1"/>
    <dgm:cxn modelId="{EBE8E94A-7BC3-45CE-9CF4-D9736A2C7D07}" srcId="{1B883C25-CD2B-4231-AAF3-78D81CA592B9}" destId="{D2908928-6D8F-40A4-B876-F0F00C8F2619}" srcOrd="1" destOrd="0" parTransId="{C4D2588D-B4D8-4AF4-AD2F-8C7C35430443}" sibTransId="{60E628C9-A169-451C-9EAE-E2FCF8E6B04B}"/>
    <dgm:cxn modelId="{D82E3658-55B6-4CC6-ACFB-4326940BA384}" srcId="{1B883C25-CD2B-4231-AAF3-78D81CA592B9}" destId="{18197D5F-1320-4F8F-B886-F66A793ED1FC}" srcOrd="2" destOrd="0" parTransId="{46B596A9-6ACB-473F-BA8B-BB18EA4D4606}" sibTransId="{85A794AB-BDCD-4C12-B5F5-39A461F5379E}"/>
    <dgm:cxn modelId="{18748885-B4D1-432F-9C99-EEAEC5A0BA76}" type="presOf" srcId="{F5BC6541-2565-4882-8993-CEAA7BC5E94A}" destId="{405F9AA2-47BA-472A-8737-9D45793C9564}" srcOrd="0" destOrd="0" presId="urn:microsoft.com/office/officeart/2005/8/layout/process1"/>
    <dgm:cxn modelId="{2E422F8F-4AA6-4A7F-97DE-2C612D59F887}" type="presOf" srcId="{D2908928-6D8F-40A4-B876-F0F00C8F2619}" destId="{6CC03508-D700-4582-B29F-E4DE01BB87A7}" srcOrd="0" destOrd="0" presId="urn:microsoft.com/office/officeart/2005/8/layout/process1"/>
    <dgm:cxn modelId="{C0260B9F-2261-446F-87D3-4077417E5E68}" type="presOf" srcId="{9CA2B31C-5F36-494D-98E3-15C1C2997334}" destId="{9EB9A7B1-DFC3-442C-A6AF-AD7C16EFC097}" srcOrd="1" destOrd="0" presId="urn:microsoft.com/office/officeart/2005/8/layout/process1"/>
    <dgm:cxn modelId="{7BF16CB7-16CC-4B4A-9CFA-AFADB7AF32BC}" type="presOf" srcId="{85A794AB-BDCD-4C12-B5F5-39A461F5379E}" destId="{EBA4EA64-466D-4282-B34F-E1119F27404B}" srcOrd="0" destOrd="0" presId="urn:microsoft.com/office/officeart/2005/8/layout/process1"/>
    <dgm:cxn modelId="{8C9C6EC9-BE9B-47C9-B0C0-503151D45A63}" type="presOf" srcId="{1B883C25-CD2B-4231-AAF3-78D81CA592B9}" destId="{CBC0FA48-F03D-4E3B-B9C9-ACB054C5CD8F}" srcOrd="0" destOrd="0" presId="urn:microsoft.com/office/officeart/2005/8/layout/process1"/>
    <dgm:cxn modelId="{DC5F08D1-698E-4AF6-BA8C-C65F21D60774}" type="presOf" srcId="{879057B1-305A-4F39-A514-33A7D168484C}" destId="{AAA1546B-8AE8-40BC-B4E7-562D1F21D4FF}" srcOrd="0" destOrd="0" presId="urn:microsoft.com/office/officeart/2005/8/layout/process1"/>
    <dgm:cxn modelId="{FB2503E1-3483-4CEE-9C3B-329C7A9F9698}" type="presOf" srcId="{9CA2B31C-5F36-494D-98E3-15C1C2997334}" destId="{064076AB-48C2-44EF-8CF9-BC0876DAC757}" srcOrd="0" destOrd="0" presId="urn:microsoft.com/office/officeart/2005/8/layout/process1"/>
    <dgm:cxn modelId="{9FE510D9-B3A7-4B0E-972D-2E00133765EA}" type="presParOf" srcId="{CBC0FA48-F03D-4E3B-B9C9-ACB054C5CD8F}" destId="{405F9AA2-47BA-472A-8737-9D45793C9564}" srcOrd="0" destOrd="0" presId="urn:microsoft.com/office/officeart/2005/8/layout/process1"/>
    <dgm:cxn modelId="{E7C29361-2691-4773-BDAF-8901F7CA4E5B}" type="presParOf" srcId="{CBC0FA48-F03D-4E3B-B9C9-ACB054C5CD8F}" destId="{064076AB-48C2-44EF-8CF9-BC0876DAC757}" srcOrd="1" destOrd="0" presId="urn:microsoft.com/office/officeart/2005/8/layout/process1"/>
    <dgm:cxn modelId="{DDC5E668-E8FF-4270-A82B-E48C33E67982}" type="presParOf" srcId="{064076AB-48C2-44EF-8CF9-BC0876DAC757}" destId="{9EB9A7B1-DFC3-442C-A6AF-AD7C16EFC097}" srcOrd="0" destOrd="0" presId="urn:microsoft.com/office/officeart/2005/8/layout/process1"/>
    <dgm:cxn modelId="{6448FDE0-CD4F-4DA0-84A9-3060459FE968}" type="presParOf" srcId="{CBC0FA48-F03D-4E3B-B9C9-ACB054C5CD8F}" destId="{6CC03508-D700-4582-B29F-E4DE01BB87A7}" srcOrd="2" destOrd="0" presId="urn:microsoft.com/office/officeart/2005/8/layout/process1"/>
    <dgm:cxn modelId="{CA266115-3B1C-4F24-AAA2-FC4B23F6FA9C}" type="presParOf" srcId="{CBC0FA48-F03D-4E3B-B9C9-ACB054C5CD8F}" destId="{C022A7BA-80D4-4D69-B3A6-C80A10C082E0}" srcOrd="3" destOrd="0" presId="urn:microsoft.com/office/officeart/2005/8/layout/process1"/>
    <dgm:cxn modelId="{088BF697-026B-4D1D-BD30-763F3868914F}" type="presParOf" srcId="{C022A7BA-80D4-4D69-B3A6-C80A10C082E0}" destId="{8EAED890-646F-49EA-B701-E06A7E76B254}" srcOrd="0" destOrd="0" presId="urn:microsoft.com/office/officeart/2005/8/layout/process1"/>
    <dgm:cxn modelId="{F467E332-A8D5-45E9-ABB1-B45CA14FE423}" type="presParOf" srcId="{CBC0FA48-F03D-4E3B-B9C9-ACB054C5CD8F}" destId="{9216F3BA-B7CA-4023-979F-199D9A5CF9F6}" srcOrd="4" destOrd="0" presId="urn:microsoft.com/office/officeart/2005/8/layout/process1"/>
    <dgm:cxn modelId="{82BC4711-64DE-4CC9-8F1E-CC3BBD3BE404}" type="presParOf" srcId="{CBC0FA48-F03D-4E3B-B9C9-ACB054C5CD8F}" destId="{EBA4EA64-466D-4282-B34F-E1119F27404B}" srcOrd="5" destOrd="0" presId="urn:microsoft.com/office/officeart/2005/8/layout/process1"/>
    <dgm:cxn modelId="{971C2406-19DA-4081-A190-43E74D5A31EE}" type="presParOf" srcId="{EBA4EA64-466D-4282-B34F-E1119F27404B}" destId="{94DB5CDF-CADC-47CE-8706-EFBEBAF40A41}" srcOrd="0" destOrd="0" presId="urn:microsoft.com/office/officeart/2005/8/layout/process1"/>
    <dgm:cxn modelId="{A427B300-8A41-4324-9801-95CEE240C79A}" type="presParOf" srcId="{CBC0FA48-F03D-4E3B-B9C9-ACB054C5CD8F}" destId="{AAA1546B-8AE8-40BC-B4E7-562D1F21D4F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F9AA2-47BA-472A-8737-9D45793C9564}">
      <dsp:nvSpPr>
        <dsp:cNvPr id="0" name=""/>
        <dsp:cNvSpPr/>
      </dsp:nvSpPr>
      <dsp:spPr>
        <a:xfrm>
          <a:off x="5012" y="1126652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ilroy ExtraBold" panose="00000900000000000000" pitchFamily="50" charset="-52"/>
            </a:rPr>
            <a:t>1.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ilroy ExtraBold" panose="00000900000000000000" pitchFamily="50" charset="-52"/>
            </a:rPr>
            <a:t>Изучение принципов </a:t>
          </a:r>
          <a:br>
            <a:rPr lang="ru-RU" sz="1600" kern="1200" dirty="0">
              <a:latin typeface="Gilroy ExtraBold" panose="00000900000000000000" pitchFamily="50" charset="-52"/>
            </a:rPr>
          </a:br>
          <a:r>
            <a:rPr lang="ru-RU" sz="1600" kern="1200" dirty="0">
              <a:latin typeface="Gilroy ExtraBold" panose="00000900000000000000" pitchFamily="50" charset="-52"/>
            </a:rPr>
            <a:t>работы</a:t>
          </a:r>
        </a:p>
      </dsp:txBody>
      <dsp:txXfrm>
        <a:off x="66064" y="1187704"/>
        <a:ext cx="1962356" cy="2376507"/>
      </dsp:txXfrm>
    </dsp:sp>
    <dsp:sp modelId="{064076AB-48C2-44EF-8CF9-BC0876DAC757}">
      <dsp:nvSpPr>
        <dsp:cNvPr id="0" name=""/>
        <dsp:cNvSpPr/>
      </dsp:nvSpPr>
      <dsp:spPr>
        <a:xfrm>
          <a:off x="2195128" y="2244945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195128" y="2297350"/>
        <a:ext cx="156793" cy="157216"/>
      </dsp:txXfrm>
    </dsp:sp>
    <dsp:sp modelId="{6CC03508-D700-4582-B29F-E4DE01BB87A7}">
      <dsp:nvSpPr>
        <dsp:cNvPr id="0" name=""/>
        <dsp:cNvSpPr/>
      </dsp:nvSpPr>
      <dsp:spPr>
        <a:xfrm>
          <a:off x="2512095" y="1126652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2.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Подбор готового решения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2573147" y="1187704"/>
        <a:ext cx="1962356" cy="2376507"/>
      </dsp:txXfrm>
    </dsp:sp>
    <dsp:sp modelId="{C022A7BA-80D4-4D69-B3A6-C80A10C082E0}">
      <dsp:nvSpPr>
        <dsp:cNvPr id="0" name=""/>
        <dsp:cNvSpPr/>
      </dsp:nvSpPr>
      <dsp:spPr>
        <a:xfrm>
          <a:off x="4702212" y="2244945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702212" y="2297350"/>
        <a:ext cx="156793" cy="157216"/>
      </dsp:txXfrm>
    </dsp:sp>
    <dsp:sp modelId="{9216F3BA-B7CA-4023-979F-199D9A5CF9F6}">
      <dsp:nvSpPr>
        <dsp:cNvPr id="0" name=""/>
        <dsp:cNvSpPr/>
      </dsp:nvSpPr>
      <dsp:spPr>
        <a:xfrm>
          <a:off x="5019179" y="1126652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3.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Реверс-инжиниринг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5080231" y="1187704"/>
        <a:ext cx="1962356" cy="2376507"/>
      </dsp:txXfrm>
    </dsp:sp>
    <dsp:sp modelId="{EBA4EA64-466D-4282-B34F-E1119F27404B}">
      <dsp:nvSpPr>
        <dsp:cNvPr id="0" name=""/>
        <dsp:cNvSpPr/>
      </dsp:nvSpPr>
      <dsp:spPr>
        <a:xfrm>
          <a:off x="7209295" y="2244945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7209295" y="2297350"/>
        <a:ext cx="156793" cy="157216"/>
      </dsp:txXfrm>
    </dsp:sp>
    <dsp:sp modelId="{AAA1546B-8AE8-40BC-B4E7-562D1F21D4FF}">
      <dsp:nvSpPr>
        <dsp:cNvPr id="0" name=""/>
        <dsp:cNvSpPr/>
      </dsp:nvSpPr>
      <dsp:spPr>
        <a:xfrm>
          <a:off x="7526263" y="1126652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4.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Исследовательские испытания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7587315" y="1187704"/>
        <a:ext cx="1962356" cy="2376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F9AA2-47BA-472A-8737-9D45793C9564}">
      <dsp:nvSpPr>
        <dsp:cNvPr id="0" name=""/>
        <dsp:cNvSpPr/>
      </dsp:nvSpPr>
      <dsp:spPr>
        <a:xfrm>
          <a:off x="5012" y="298175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ilroy ExtraBold" panose="00000900000000000000" pitchFamily="50" charset="-52"/>
            </a:rPr>
            <a:t>1.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ilroy ExtraBold" panose="00000900000000000000" pitchFamily="50" charset="-52"/>
            </a:rPr>
            <a:t>Изучение принципов </a:t>
          </a:r>
          <a:br>
            <a:rPr lang="ru-RU" sz="1600" kern="1200" dirty="0">
              <a:latin typeface="Gilroy ExtraBold" panose="00000900000000000000" pitchFamily="50" charset="-52"/>
            </a:rPr>
          </a:br>
          <a:r>
            <a:rPr lang="ru-RU" sz="1600" kern="1200" dirty="0">
              <a:latin typeface="Gilroy ExtraBold" panose="00000900000000000000" pitchFamily="50" charset="-52"/>
            </a:rPr>
            <a:t>работы</a:t>
          </a:r>
        </a:p>
      </dsp:txBody>
      <dsp:txXfrm>
        <a:off x="66064" y="359227"/>
        <a:ext cx="1962356" cy="2376507"/>
      </dsp:txXfrm>
    </dsp:sp>
    <dsp:sp modelId="{064076AB-48C2-44EF-8CF9-BC0876DAC757}">
      <dsp:nvSpPr>
        <dsp:cNvPr id="0" name=""/>
        <dsp:cNvSpPr/>
      </dsp:nvSpPr>
      <dsp:spPr>
        <a:xfrm>
          <a:off x="2195128" y="1416467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195128" y="1468872"/>
        <a:ext cx="156793" cy="157216"/>
      </dsp:txXfrm>
    </dsp:sp>
    <dsp:sp modelId="{6CC03508-D700-4582-B29F-E4DE01BB87A7}">
      <dsp:nvSpPr>
        <dsp:cNvPr id="0" name=""/>
        <dsp:cNvSpPr/>
      </dsp:nvSpPr>
      <dsp:spPr>
        <a:xfrm>
          <a:off x="2512095" y="298175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2.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Подбор готового решения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2573147" y="359227"/>
        <a:ext cx="1962356" cy="2376507"/>
      </dsp:txXfrm>
    </dsp:sp>
    <dsp:sp modelId="{C022A7BA-80D4-4D69-B3A6-C80A10C082E0}">
      <dsp:nvSpPr>
        <dsp:cNvPr id="0" name=""/>
        <dsp:cNvSpPr/>
      </dsp:nvSpPr>
      <dsp:spPr>
        <a:xfrm>
          <a:off x="4702212" y="1416467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702212" y="1468872"/>
        <a:ext cx="156793" cy="157216"/>
      </dsp:txXfrm>
    </dsp:sp>
    <dsp:sp modelId="{9216F3BA-B7CA-4023-979F-199D9A5CF9F6}">
      <dsp:nvSpPr>
        <dsp:cNvPr id="0" name=""/>
        <dsp:cNvSpPr/>
      </dsp:nvSpPr>
      <dsp:spPr>
        <a:xfrm>
          <a:off x="5019179" y="298175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3.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Реверс-инжиниринг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5080231" y="359227"/>
        <a:ext cx="1962356" cy="2376507"/>
      </dsp:txXfrm>
    </dsp:sp>
    <dsp:sp modelId="{EBA4EA64-466D-4282-B34F-E1119F27404B}">
      <dsp:nvSpPr>
        <dsp:cNvPr id="0" name=""/>
        <dsp:cNvSpPr/>
      </dsp:nvSpPr>
      <dsp:spPr>
        <a:xfrm>
          <a:off x="7209295" y="1416467"/>
          <a:ext cx="223990" cy="262026"/>
        </a:xfrm>
        <a:prstGeom prst="rightArrow">
          <a:avLst>
            <a:gd name="adj1" fmla="val 60000"/>
            <a:gd name="adj2" fmla="val 50000"/>
          </a:avLst>
        </a:prstGeom>
        <a:solidFill>
          <a:srgbClr val="E745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7209295" y="1468872"/>
        <a:ext cx="156793" cy="157216"/>
      </dsp:txXfrm>
    </dsp:sp>
    <dsp:sp modelId="{AAA1546B-8AE8-40BC-B4E7-562D1F21D4FF}">
      <dsp:nvSpPr>
        <dsp:cNvPr id="0" name=""/>
        <dsp:cNvSpPr/>
      </dsp:nvSpPr>
      <dsp:spPr>
        <a:xfrm>
          <a:off x="7526263" y="298175"/>
          <a:ext cx="2084460" cy="2498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745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4.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latin typeface="Gilroy ExtraBold" panose="00000900000000000000" pitchFamily="50" charset="-52"/>
            </a:rPr>
            <a:t>Исследовательские испытания</a:t>
          </a:r>
          <a:br>
            <a:rPr lang="ru-RU" sz="1600" b="1" kern="1200" dirty="0">
              <a:latin typeface="Gilroy ExtraBold" panose="00000900000000000000" pitchFamily="50" charset="-52"/>
            </a:rPr>
          </a:br>
          <a:endParaRPr lang="ru-RU" sz="1600" kern="1200" dirty="0">
            <a:latin typeface="Gilroy ExtraBold" panose="00000900000000000000" pitchFamily="50" charset="-52"/>
          </a:endParaRPr>
        </a:p>
      </dsp:txBody>
      <dsp:txXfrm>
        <a:off x="7587315" y="359227"/>
        <a:ext cx="1962356" cy="2376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766B044-14A9-49B1-BBAB-2BD123B17C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BD8EB5-F736-4AC0-9A7B-6F251EDEAA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21BD5-E613-4B75-90F2-AE0A52769CA5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FCE583-28E6-417A-AF0E-3435209EF4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CE9EF3-9DFB-44D6-845B-D31406BD7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6C7B8-E4DE-4900-9B82-CB7BC2DD1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4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97F4-DBAD-40FD-9B94-30AC8169FE84}" type="datetimeFigureOut">
              <a:rPr lang="ru-RU" smtClean="0"/>
              <a:t>12.10.2025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3463" y="1238250"/>
            <a:ext cx="472757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5147-91BA-43F5-9E11-F84A219D906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10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7FBB-533F-A9FA-A60C-706C8BCA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1EE7B7-6B9B-36E8-B356-47B966042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3463" y="1238250"/>
            <a:ext cx="4727575" cy="3343275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88E3B49-0DD0-F5F2-470B-F14192457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</a:t>
            </a:r>
            <a:r>
              <a:rPr lang="ru-RU"/>
              <a:t>за внимание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E441EB-FB08-4ADA-FF27-C3B4676A7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5147-91BA-43F5-9E11-F84A219D906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53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B357EE-D895-F83C-D014-562BED044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162" y="508261"/>
            <a:ext cx="2226778" cy="62989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00" y="3779838"/>
            <a:ext cx="10010274" cy="184391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49CC3C3B-01C6-4C17-B656-956FA97649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5709472"/>
            <a:ext cx="9986911" cy="115805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71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943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914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886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5F2BE-B7BA-436F-8295-7E9D51337174}"/>
              </a:ext>
            </a:extLst>
          </p:cNvPr>
          <p:cNvSpPr txBox="1"/>
          <p:nvPr userDrawn="1"/>
        </p:nvSpPr>
        <p:spPr>
          <a:xfrm>
            <a:off x="8654257" y="546362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BF5A61-8365-4644-9513-7A255BA8830F}"/>
              </a:ext>
            </a:extLst>
          </p:cNvPr>
          <p:cNvSpPr/>
          <p:nvPr userDrawn="1"/>
        </p:nvSpPr>
        <p:spPr>
          <a:xfrm>
            <a:off x="10616300" y="546362"/>
            <a:ext cx="75513" cy="728484"/>
          </a:xfrm>
          <a:prstGeom prst="rect">
            <a:avLst/>
          </a:prstGeom>
          <a:solidFill>
            <a:srgbClr val="E74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36386E-535E-AA93-C7AF-2602669A04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64786" y="7132599"/>
            <a:ext cx="16792806" cy="3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9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нен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4" y="487886"/>
            <a:ext cx="8037193" cy="381526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sz="2800" b="1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3353-1E2D-4C5D-93DA-6DC3B9127EA4}"/>
              </a:ext>
            </a:extLst>
          </p:cNvPr>
          <p:cNvSpPr txBox="1"/>
          <p:nvPr userDrawn="1"/>
        </p:nvSpPr>
        <p:spPr>
          <a:xfrm>
            <a:off x="8575108" y="6919136"/>
            <a:ext cx="15785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B3FF195-6E1C-4DD0-A506-51423852A301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F110-9789-4A77-BA8C-6809BA1C7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47758"/>
            <a:ext cx="4807744" cy="54560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71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943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914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886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AEE2F-D33D-4E30-A4BF-6D681488EE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992475"/>
            <a:ext cx="8036944" cy="28237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71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943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914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886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13BD5-0C6A-4918-B94D-E22C588F335C}"/>
              </a:ext>
            </a:extLst>
          </p:cNvPr>
          <p:cNvSpPr txBox="1"/>
          <p:nvPr userDrawn="1"/>
        </p:nvSpPr>
        <p:spPr>
          <a:xfrm>
            <a:off x="8654257" y="546362"/>
            <a:ext cx="1499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ritverc.com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99983D-966C-400B-A6F8-8679BBB1442D}"/>
              </a:ext>
            </a:extLst>
          </p:cNvPr>
          <p:cNvSpPr/>
          <p:nvPr userDrawn="1"/>
        </p:nvSpPr>
        <p:spPr>
          <a:xfrm>
            <a:off x="10616300" y="546362"/>
            <a:ext cx="75513" cy="728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0618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C87283-70E1-8D51-377F-5B7B52D1B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3779838"/>
            <a:ext cx="10010775" cy="1844675"/>
          </a:xfrm>
        </p:spPr>
        <p:txBody>
          <a:bodyPr>
            <a:normAutofit/>
          </a:bodyPr>
          <a:lstStyle/>
          <a:p>
            <a:r>
              <a:rPr lang="ru-RU" dirty="0"/>
              <a:t>Конструирование ЗРИ для систем контроля уровня расплава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3578B7A-6CB1-3996-1968-30BD033006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2" y="5709472"/>
            <a:ext cx="9986911" cy="1158053"/>
          </a:xfrm>
        </p:spPr>
        <p:txBody>
          <a:bodyPr/>
          <a:lstStyle/>
          <a:p>
            <a:r>
              <a:rPr lang="ru-RU" u="sng" dirty="0"/>
              <a:t>Ю. В. Лобанов</a:t>
            </a:r>
            <a:r>
              <a:rPr lang="ru-RU" dirty="0"/>
              <a:t>, И. В. </a:t>
            </a:r>
            <a:r>
              <a:rPr lang="ru-RU" dirty="0" err="1"/>
              <a:t>Бурьяненко</a:t>
            </a:r>
            <a:r>
              <a:rPr lang="ru-RU" dirty="0"/>
              <a:t>, А. Б. </a:t>
            </a:r>
            <a:r>
              <a:rPr lang="ru-RU" dirty="0" err="1"/>
              <a:t>Рогозев</a:t>
            </a:r>
            <a:r>
              <a:rPr lang="ru-RU" dirty="0"/>
              <a:t>, А. А. </a:t>
            </a:r>
            <a:r>
              <a:rPr lang="ru-RU" dirty="0" err="1"/>
              <a:t>Беспокоев</a:t>
            </a:r>
            <a:r>
              <a:rPr lang="ru-RU" dirty="0"/>
              <a:t>, А. В. Копылов, В. В. Лобанов</a:t>
            </a:r>
          </a:p>
          <a:p>
            <a:r>
              <a:rPr lang="ru-RU" dirty="0"/>
              <a:t>Международное совещание «Проблемы прикладной спектрометрии и радиометрии» (ППСР), Санкт-Петербург, 13-17 октября 2025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4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03B8B-A9AB-ABAE-A2C0-65A4A5C58F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4. Исследовательские испытания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31E0A-CC17-2573-3C71-AF8534C6C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F5999B-BF0E-429E-8646-5DCC7B673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Испытательный стенд – имитатор МНЛЗ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8FB32A-A14E-6642-A167-8D6B1CD8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2" t="5909" r="5252"/>
          <a:stretch>
            <a:fillRect/>
          </a:stretch>
        </p:blipFill>
        <p:spPr>
          <a:xfrm>
            <a:off x="3684710" y="1397909"/>
            <a:ext cx="6284356" cy="58289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28FB55-8BAF-D469-A19F-8FE656A2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914" y="2976600"/>
            <a:ext cx="2302669" cy="651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E4C3CF-968E-B7C5-AAD9-C548F249A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14" y="4000875"/>
            <a:ext cx="2302668" cy="15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09AAA-FDA2-4445-3C95-1B423B7DC9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Заключение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703F6-DE5C-F150-160E-EC7F6157F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1" y="1674796"/>
            <a:ext cx="10338385" cy="51791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Сейчас наблюдается дефицит технологий, в том числе в области радиометрических методов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Непродуманные решения могут привести непоправимый вред нашей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стране есть все ресурсы, однако необходима совместная работа компаний в соответствии с их компетенциями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Необходимо налаживать связи с конечными пользователями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Необходимы центры компетенций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F5D39A-9532-F4B1-C037-35A48D74A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05D9B41-A8DB-574B-96EF-D2E5E265A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17318"/>
              </p:ext>
            </p:extLst>
          </p:nvPr>
        </p:nvGraphicFramePr>
        <p:xfrm>
          <a:off x="537915" y="3673960"/>
          <a:ext cx="9615736" cy="309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79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C2228-5484-0992-6685-C5B7D5016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13F1E-5136-EC89-D1FF-351A908C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33" y="1700784"/>
            <a:ext cx="7763119" cy="1168876"/>
          </a:xfrm>
        </p:spPr>
        <p:txBody>
          <a:bodyPr>
            <a:normAutofit/>
          </a:bodyPr>
          <a:lstStyle/>
          <a:p>
            <a:r>
              <a:rPr lang="ru-RU" sz="2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845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650D3-D3E9-5DB3-3AA9-6DC22E191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F8669-EB27-5A3D-D2D2-7675C605B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1" y="1647758"/>
            <a:ext cx="6432481" cy="545604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Gilroy ExtraBold" panose="00000900000000000000" pitchFamily="50" charset="-52"/>
              </a:rPr>
              <a:t>Периоды полураспада</a:t>
            </a:r>
          </a:p>
          <a:p>
            <a:r>
              <a:rPr lang="ru-RU" sz="2400" baseline="30000" dirty="0">
                <a:latin typeface="Gilroy ExtraBold" panose="00000900000000000000" pitchFamily="50" charset="-52"/>
              </a:rPr>
              <a:t>68</a:t>
            </a:r>
            <a:r>
              <a:rPr lang="en-US" sz="2400" dirty="0">
                <a:latin typeface="Gilroy ExtraBold" panose="00000900000000000000" pitchFamily="50" charset="-52"/>
              </a:rPr>
              <a:t>Ge</a:t>
            </a:r>
            <a:r>
              <a:rPr lang="ru-RU" sz="2400" dirty="0">
                <a:latin typeface="Gilroy ExtraBold" panose="00000900000000000000" pitchFamily="50" charset="-52"/>
              </a:rPr>
              <a:t>	271 день</a:t>
            </a:r>
          </a:p>
          <a:p>
            <a:r>
              <a:rPr lang="en-US" sz="2400" baseline="30000" dirty="0">
                <a:latin typeface="Gilroy ExtraBold" panose="00000900000000000000" pitchFamily="50" charset="-52"/>
              </a:rPr>
              <a:t>22</a:t>
            </a:r>
            <a:r>
              <a:rPr lang="en-US" sz="2400" dirty="0">
                <a:latin typeface="Gilroy ExtraBold" panose="00000900000000000000" pitchFamily="50" charset="-52"/>
              </a:rPr>
              <a:t>Na</a:t>
            </a:r>
            <a:r>
              <a:rPr lang="ru-RU" sz="2400" dirty="0">
                <a:latin typeface="Gilroy ExtraBold" panose="00000900000000000000" pitchFamily="50" charset="-52"/>
              </a:rPr>
              <a:t>	2,6 года</a:t>
            </a:r>
            <a:endParaRPr lang="en-US" sz="2400" dirty="0">
              <a:latin typeface="Gilroy ExtraBold" panose="00000900000000000000" pitchFamily="50" charset="-52"/>
            </a:endParaRPr>
          </a:p>
          <a:p>
            <a:r>
              <a:rPr lang="ru-RU" sz="2400" baseline="30000" dirty="0">
                <a:latin typeface="Gilroy ExtraBold" panose="00000900000000000000" pitchFamily="50" charset="-52"/>
              </a:rPr>
              <a:t>57</a:t>
            </a:r>
            <a:r>
              <a:rPr lang="en-US" sz="2400" dirty="0">
                <a:latin typeface="Gilroy ExtraBold" panose="00000900000000000000" pitchFamily="50" charset="-52"/>
              </a:rPr>
              <a:t>Co</a:t>
            </a:r>
            <a:r>
              <a:rPr lang="ru-RU" sz="2400" dirty="0">
                <a:latin typeface="Gilroy ExtraBold" panose="00000900000000000000" pitchFamily="50" charset="-52"/>
              </a:rPr>
              <a:t>	</a:t>
            </a:r>
            <a:r>
              <a:rPr lang="en-US" sz="2400" dirty="0">
                <a:latin typeface="Gilroy ExtraBold" panose="00000900000000000000" pitchFamily="50" charset="-52"/>
              </a:rPr>
              <a:t>272 </a:t>
            </a:r>
            <a:r>
              <a:rPr lang="ru-RU" sz="2400" dirty="0">
                <a:latin typeface="Gilroy ExtraBold" panose="00000900000000000000" pitchFamily="50" charset="-52"/>
              </a:rPr>
              <a:t>дня</a:t>
            </a:r>
          </a:p>
          <a:p>
            <a:r>
              <a:rPr lang="ru-RU" sz="2400" baseline="30000" dirty="0">
                <a:latin typeface="Gilroy ExtraBold" panose="00000900000000000000" pitchFamily="50" charset="-52"/>
              </a:rPr>
              <a:t>60</a:t>
            </a:r>
            <a:r>
              <a:rPr lang="en-US" sz="2400" dirty="0">
                <a:latin typeface="Gilroy ExtraBold" panose="00000900000000000000" pitchFamily="50" charset="-52"/>
              </a:rPr>
              <a:t>Co</a:t>
            </a:r>
            <a:r>
              <a:rPr lang="ru-RU" sz="2400" dirty="0">
                <a:latin typeface="Gilroy ExtraBold" panose="00000900000000000000" pitchFamily="50" charset="-52"/>
              </a:rPr>
              <a:t>	5,3 года</a:t>
            </a:r>
          </a:p>
          <a:p>
            <a:r>
              <a:rPr lang="en-US" sz="2400" baseline="30000" dirty="0">
                <a:latin typeface="Gilroy ExtraBold" panose="00000900000000000000" pitchFamily="50" charset="-52"/>
              </a:rPr>
              <a:t>85</a:t>
            </a:r>
            <a:r>
              <a:rPr lang="en-US" sz="2400" dirty="0">
                <a:latin typeface="Gilroy ExtraBold" panose="00000900000000000000" pitchFamily="50" charset="-52"/>
              </a:rPr>
              <a:t>Kr</a:t>
            </a:r>
            <a:r>
              <a:rPr lang="ru-RU" sz="2400" dirty="0">
                <a:latin typeface="Gilroy ExtraBold" panose="00000900000000000000" pitchFamily="50" charset="-52"/>
              </a:rPr>
              <a:t>	10,</a:t>
            </a:r>
            <a:r>
              <a:rPr lang="en-US" sz="2400" dirty="0">
                <a:latin typeface="Gilroy ExtraBold" panose="00000900000000000000" pitchFamily="50" charset="-52"/>
              </a:rPr>
              <a:t>8</a:t>
            </a:r>
            <a:r>
              <a:rPr lang="ru-RU" sz="2400" dirty="0">
                <a:latin typeface="Gilroy ExtraBold" panose="00000900000000000000" pitchFamily="50" charset="-52"/>
              </a:rPr>
              <a:t> лет</a:t>
            </a:r>
          </a:p>
          <a:p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39E9B-D912-432A-85A0-6B5940580B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0FA2507-A2B5-E432-8456-F638C8696B09}"/>
              </a:ext>
            </a:extLst>
          </p:cNvPr>
          <p:cNvGrpSpPr/>
          <p:nvPr/>
        </p:nvGrpSpPr>
        <p:grpSpPr>
          <a:xfrm>
            <a:off x="4676685" y="1469800"/>
            <a:ext cx="5476968" cy="4797446"/>
            <a:chOff x="5856170" y="1141330"/>
            <a:chExt cx="4673942" cy="40940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435DD87-ADC4-E450-8B45-9FA5F91CD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42393" y="3402323"/>
              <a:ext cx="2487719" cy="183305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308A781-12CD-AD0C-82D5-92B201DDC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10"/>
            <a:stretch>
              <a:fillRect/>
            </a:stretch>
          </p:blipFill>
          <p:spPr>
            <a:xfrm>
              <a:off x="8959560" y="1334130"/>
              <a:ext cx="1492781" cy="183305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A833F2D-951E-43CD-B58A-BA073EB9B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57" t="25602" r="4808" b="26169"/>
            <a:stretch>
              <a:fillRect/>
            </a:stretch>
          </p:blipFill>
          <p:spPr>
            <a:xfrm>
              <a:off x="5856170" y="1141330"/>
              <a:ext cx="2813346" cy="226812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4B07C3D-C920-826E-1D50-6F9F0AAA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9698" b="23850"/>
            <a:stretch>
              <a:fillRect/>
            </a:stretch>
          </p:blipFill>
          <p:spPr>
            <a:xfrm>
              <a:off x="5933650" y="3662528"/>
              <a:ext cx="1957974" cy="1364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02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67A67-6560-6806-602E-7900D76AB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Алгоритм решения задач импортозамещения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DE514-9F95-F10B-6AD2-241303D21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295AB2-5A90-F8E5-DBD5-EAD94D8F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641E052-5898-1499-3EE9-DB05FCD156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802328"/>
              </p:ext>
            </p:extLst>
          </p:nvPr>
        </p:nvGraphicFramePr>
        <p:xfrm>
          <a:off x="537915" y="1403879"/>
          <a:ext cx="9615736" cy="47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85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05B6C-9CBE-FD5A-783F-2BBABC020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ru-RU" dirty="0"/>
              <a:t>1. Изучение принципов работы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0B9E31-8799-C6FB-EE34-4B008D1B4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Схема машины непрерывного литья заготовок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Ковш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Стопор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Разливочное устройство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Погружной стакан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Кристаллизатор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Тянущие ролики (валки)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Зона поворота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Погружной стакан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Уровень расплава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Мениск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Вытяжное устройство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Сляб, блюм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098130-820F-7752-FD43-B978D5B7E5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Машины непрерывного литья заготовок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3B8668D-FF02-1657-7DF7-AC8557F5FEEF}"/>
              </a:ext>
            </a:extLst>
          </p:cNvPr>
          <p:cNvGrpSpPr/>
          <p:nvPr/>
        </p:nvGrpSpPr>
        <p:grpSpPr>
          <a:xfrm>
            <a:off x="6140394" y="1335657"/>
            <a:ext cx="3912926" cy="3707491"/>
            <a:chOff x="6308034" y="1453789"/>
            <a:chExt cx="3912926" cy="370749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57E65FF-3DDE-AAF6-3421-78CBDD3A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0906"/>
            <a:stretch>
              <a:fillRect/>
            </a:stretch>
          </p:blipFill>
          <p:spPr>
            <a:xfrm>
              <a:off x="6308034" y="1453789"/>
              <a:ext cx="3912926" cy="3609771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8A873DA-1ED2-D3B6-5682-AF7A06CE9BA4}"/>
                </a:ext>
              </a:extLst>
            </p:cNvPr>
            <p:cNvSpPr/>
            <p:nvPr/>
          </p:nvSpPr>
          <p:spPr>
            <a:xfrm>
              <a:off x="6308034" y="3982720"/>
              <a:ext cx="656646" cy="1178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00ECE86-59A7-3333-CB69-18E9070906BE}"/>
              </a:ext>
            </a:extLst>
          </p:cNvPr>
          <p:cNvGrpSpPr/>
          <p:nvPr/>
        </p:nvGrpSpPr>
        <p:grpSpPr>
          <a:xfrm>
            <a:off x="6858406" y="5242560"/>
            <a:ext cx="2705764" cy="1551295"/>
            <a:chOff x="6135976" y="5514197"/>
            <a:chExt cx="3968144" cy="1586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68206A-2F30-3A33-8FCD-9E7737E70EDB}"/>
                </a:ext>
              </a:extLst>
            </p:cNvPr>
            <p:cNvSpPr txBox="1"/>
            <p:nvPr/>
          </p:nvSpPr>
          <p:spPr>
            <a:xfrm>
              <a:off x="6135976" y="5514197"/>
              <a:ext cx="3968143" cy="2674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Жидкий металл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31951C-B232-F7BF-F02F-F1160E674246}"/>
                </a:ext>
              </a:extLst>
            </p:cNvPr>
            <p:cNvSpPr txBox="1"/>
            <p:nvPr/>
          </p:nvSpPr>
          <p:spPr>
            <a:xfrm>
              <a:off x="6135976" y="5843852"/>
              <a:ext cx="3968144" cy="26748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Затвердевший металл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8991CF-602B-B0C6-BB96-230DA8A19FDD}"/>
                </a:ext>
              </a:extLst>
            </p:cNvPr>
            <p:cNvSpPr txBox="1"/>
            <p:nvPr/>
          </p:nvSpPr>
          <p:spPr>
            <a:xfrm>
              <a:off x="6135976" y="6173507"/>
              <a:ext cx="3968144" cy="267480"/>
            </a:xfrm>
            <a:prstGeom prst="rect">
              <a:avLst/>
            </a:prstGeom>
            <a:solidFill>
              <a:srgbClr val="FF80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Шлакообразующая смесь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C7989C-7BB4-037F-E1E8-2D27307FE913}"/>
                </a:ext>
              </a:extLst>
            </p:cNvPr>
            <p:cNvSpPr txBox="1"/>
            <p:nvPr/>
          </p:nvSpPr>
          <p:spPr>
            <a:xfrm>
              <a:off x="6135976" y="6503162"/>
              <a:ext cx="3968144" cy="26748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Водоохлаждаемые медные пластины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00AE46-1C28-4853-C834-E63CD5F21BBB}"/>
                </a:ext>
              </a:extLst>
            </p:cNvPr>
            <p:cNvSpPr txBox="1"/>
            <p:nvPr/>
          </p:nvSpPr>
          <p:spPr>
            <a:xfrm>
              <a:off x="6135976" y="6832817"/>
              <a:ext cx="3968144" cy="267480"/>
            </a:xfrm>
            <a:prstGeom prst="rect">
              <a:avLst/>
            </a:prstGeom>
            <a:solidFill>
              <a:srgbClr val="21212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Огнеупорный материал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41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07C71-D520-2FA6-17A8-D041D9493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1. Изучение принципов работы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AA5216-2936-438C-43F7-93BA1FE3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B79444-D795-C8DA-975E-CAB5399960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Обзор решения Бертольд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80BC277-3E04-DAF1-2542-5EA2D05072D1}"/>
              </a:ext>
            </a:extLst>
          </p:cNvPr>
          <p:cNvGrpSpPr/>
          <p:nvPr/>
        </p:nvGrpSpPr>
        <p:grpSpPr>
          <a:xfrm>
            <a:off x="5685136" y="3954091"/>
            <a:ext cx="4335163" cy="3134046"/>
            <a:chOff x="4267717" y="1293112"/>
            <a:chExt cx="4335163" cy="313404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13CF0A-36E3-CD76-C8AA-783FCAA59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717" y="1293112"/>
              <a:ext cx="4279223" cy="2384139"/>
            </a:xfrm>
            <a:prstGeom prst="rect">
              <a:avLst/>
            </a:prstGeom>
          </p:spPr>
        </p:pic>
        <p:sp>
          <p:nvSpPr>
            <p:cNvPr id="7" name="Текст 2">
              <a:extLst>
                <a:ext uri="{FF2B5EF4-FFF2-40B4-BE49-F238E27FC236}">
                  <a16:creationId xmlns:a16="http://schemas.microsoft.com/office/drawing/2014/main" id="{2DC93218-2EDB-4387-3895-12FE61186973}"/>
                </a:ext>
              </a:extLst>
            </p:cNvPr>
            <p:cNvSpPr txBox="1">
              <a:spLocks/>
            </p:cNvSpPr>
            <p:nvPr/>
          </p:nvSpPr>
          <p:spPr>
            <a:xfrm>
              <a:off x="4393001" y="3704562"/>
              <a:ext cx="4209879" cy="722596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/>
                <a:t>Зависимость скорости счета в детекторе от уровня заполнения</a:t>
              </a:r>
              <a:r>
                <a:rPr lang="en-US" b="1" dirty="0"/>
                <a:t> </a:t>
              </a:r>
              <a:r>
                <a:rPr lang="ru-RU" b="1" dirty="0"/>
                <a:t>сосуда. 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CE7DB44-187B-19A0-98E6-DA6BAF363A1F}"/>
              </a:ext>
            </a:extLst>
          </p:cNvPr>
          <p:cNvGrpSpPr/>
          <p:nvPr/>
        </p:nvGrpSpPr>
        <p:grpSpPr>
          <a:xfrm>
            <a:off x="5733371" y="1397909"/>
            <a:ext cx="4420280" cy="2343150"/>
            <a:chOff x="3166131" y="1118512"/>
            <a:chExt cx="4420280" cy="234315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21138EC-F825-8BB2-E6DD-669EDE56A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131" y="1118512"/>
              <a:ext cx="2071688" cy="2343150"/>
            </a:xfrm>
            <a:prstGeom prst="rect">
              <a:avLst/>
            </a:prstGeom>
          </p:spPr>
        </p:pic>
        <p:sp>
          <p:nvSpPr>
            <p:cNvPr id="10" name="Текст 2">
              <a:extLst>
                <a:ext uri="{FF2B5EF4-FFF2-40B4-BE49-F238E27FC236}">
                  <a16:creationId xmlns:a16="http://schemas.microsoft.com/office/drawing/2014/main" id="{FFF1CC62-5738-A4D1-6FCC-3104D2E1F21A}"/>
                </a:ext>
              </a:extLst>
            </p:cNvPr>
            <p:cNvSpPr txBox="1">
              <a:spLocks/>
            </p:cNvSpPr>
            <p:nvPr/>
          </p:nvSpPr>
          <p:spPr>
            <a:xfrm>
              <a:off x="5448221" y="1118512"/>
              <a:ext cx="2138190" cy="2343150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/>
                <a:t>Протяженный источник Бертольд</a:t>
              </a:r>
            </a:p>
            <a:p>
              <a:r>
                <a:rPr lang="ru-RU" dirty="0"/>
                <a:t>Благодаря вариации шага намотки проволоки создается градиент активности</a:t>
              </a:r>
              <a:endParaRPr lang="ru-RU" sz="20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903142F-69C3-8099-389B-8F36E815B9F7}"/>
              </a:ext>
            </a:extLst>
          </p:cNvPr>
          <p:cNvGrpSpPr/>
          <p:nvPr/>
        </p:nvGrpSpPr>
        <p:grpSpPr>
          <a:xfrm>
            <a:off x="280306" y="1472301"/>
            <a:ext cx="5323455" cy="4963579"/>
            <a:chOff x="620821" y="1129306"/>
            <a:chExt cx="2999974" cy="279717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514CB02-1356-E9AB-A787-6CD3DEBB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21" y="1129306"/>
              <a:ext cx="2797143" cy="2277455"/>
            </a:xfrm>
            <a:prstGeom prst="rect">
              <a:avLst/>
            </a:prstGeom>
          </p:spPr>
        </p:pic>
        <p:sp>
          <p:nvSpPr>
            <p:cNvPr id="12" name="Текст 2">
              <a:extLst>
                <a:ext uri="{FF2B5EF4-FFF2-40B4-BE49-F238E27FC236}">
                  <a16:creationId xmlns:a16="http://schemas.microsoft.com/office/drawing/2014/main" id="{F1FCEADF-8E41-F164-9B81-28D0DA976979}"/>
                </a:ext>
              </a:extLst>
            </p:cNvPr>
            <p:cNvSpPr txBox="1">
              <a:spLocks/>
            </p:cNvSpPr>
            <p:nvPr/>
          </p:nvSpPr>
          <p:spPr>
            <a:xfrm>
              <a:off x="753050" y="3382811"/>
              <a:ext cx="2867745" cy="543665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/>
                <a:t>Схема уровнемера</a:t>
              </a:r>
            </a:p>
            <a:p>
              <a:r>
                <a:rPr lang="ru-RU" dirty="0"/>
                <a:t>Протяженный источник и точечный детектор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92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746FA71-8FAF-536D-AAF8-42000A7AD884}"/>
              </a:ext>
            </a:extLst>
          </p:cNvPr>
          <p:cNvGrpSpPr/>
          <p:nvPr/>
        </p:nvGrpSpPr>
        <p:grpSpPr>
          <a:xfrm>
            <a:off x="3440827" y="992188"/>
            <a:ext cx="7219428" cy="5873749"/>
            <a:chOff x="3440827" y="992188"/>
            <a:chExt cx="7219428" cy="587374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FD13349-66FB-FBAF-7851-DFAE78DA8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007" b="3883"/>
            <a:stretch>
              <a:fillRect/>
            </a:stretch>
          </p:blipFill>
          <p:spPr>
            <a:xfrm>
              <a:off x="3440827" y="992188"/>
              <a:ext cx="7219428" cy="5873749"/>
            </a:xfrm>
            <a:prstGeom prst="rect">
              <a:avLst/>
            </a:prstGeom>
          </p:spPr>
        </p:pic>
        <p:sp>
          <p:nvSpPr>
            <p:cNvPr id="8" name="Текст 2">
              <a:extLst>
                <a:ext uri="{FF2B5EF4-FFF2-40B4-BE49-F238E27FC236}">
                  <a16:creationId xmlns:a16="http://schemas.microsoft.com/office/drawing/2014/main" id="{0D188B60-D040-C339-14D3-7B45C19A1427}"/>
                </a:ext>
              </a:extLst>
            </p:cNvPr>
            <p:cNvSpPr txBox="1">
              <a:spLocks/>
            </p:cNvSpPr>
            <p:nvPr/>
          </p:nvSpPr>
          <p:spPr>
            <a:xfrm>
              <a:off x="5828311" y="1171575"/>
              <a:ext cx="3329264" cy="86914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/>
                <a:t>Оригинальная конструкция Бертольд и сборка точечных источников </a:t>
              </a:r>
              <a:r>
                <a:rPr lang="en-US" b="1" dirty="0"/>
                <a:t>GCo0.25</a:t>
              </a:r>
              <a:endParaRPr lang="ru-RU" sz="200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AC508-DEA1-5CE7-0C49-53F556677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14" y="487886"/>
            <a:ext cx="8037193" cy="381526"/>
          </a:xfrm>
        </p:spPr>
        <p:txBody>
          <a:bodyPr/>
          <a:lstStyle/>
          <a:p>
            <a:r>
              <a:rPr lang="ru-RU" dirty="0"/>
              <a:t>2. Подбор готового решения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6F893B-F080-7813-C91C-9A2A7CF1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47758"/>
            <a:ext cx="4807744" cy="5456043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87D368-41CD-8F97-4A75-4ACC4BA0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3" y="992475"/>
            <a:ext cx="8036944" cy="282371"/>
          </a:xfrm>
        </p:spPr>
        <p:txBody>
          <a:bodyPr/>
          <a:lstStyle/>
          <a:p>
            <a:r>
              <a:rPr lang="ru-RU" dirty="0"/>
              <a:t>Сборка источников </a:t>
            </a:r>
            <a:r>
              <a:rPr lang="en-US" dirty="0"/>
              <a:t>GCo0.25</a:t>
            </a:r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91F4377-0B69-9706-CB16-9746382F0732}"/>
              </a:ext>
            </a:extLst>
          </p:cNvPr>
          <p:cNvGrpSpPr/>
          <p:nvPr/>
        </p:nvGrpSpPr>
        <p:grpSpPr>
          <a:xfrm>
            <a:off x="3335572" y="4237582"/>
            <a:ext cx="2442693" cy="2639758"/>
            <a:chOff x="7410920" y="1274846"/>
            <a:chExt cx="2742730" cy="296400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7D9729-70A5-76BC-02D5-9892158A1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10920" y="1274846"/>
              <a:ext cx="2742730" cy="2324348"/>
            </a:xfrm>
            <a:prstGeom prst="rect">
              <a:avLst/>
            </a:prstGeom>
          </p:spPr>
        </p:pic>
        <p:sp>
          <p:nvSpPr>
            <p:cNvPr id="14" name="Текст 2">
              <a:extLst>
                <a:ext uri="{FF2B5EF4-FFF2-40B4-BE49-F238E27FC236}">
                  <a16:creationId xmlns:a16="http://schemas.microsoft.com/office/drawing/2014/main" id="{98B2D482-A5A2-AEA5-814F-DBD6893F7A5C}"/>
                </a:ext>
              </a:extLst>
            </p:cNvPr>
            <p:cNvSpPr txBox="1">
              <a:spLocks/>
            </p:cNvSpPr>
            <p:nvPr/>
          </p:nvSpPr>
          <p:spPr>
            <a:xfrm>
              <a:off x="7529104" y="3824867"/>
              <a:ext cx="2138190" cy="413980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/>
                <a:t>Источник </a:t>
              </a:r>
              <a:r>
                <a:rPr lang="en-US" b="1" dirty="0"/>
                <a:t>GCo0.25</a:t>
              </a:r>
              <a:endParaRPr lang="ru-RU" sz="2000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6E9798-4AD8-2E62-A2D0-C2CC5B39F68E}"/>
              </a:ext>
            </a:extLst>
          </p:cNvPr>
          <p:cNvGrpSpPr/>
          <p:nvPr/>
        </p:nvGrpSpPr>
        <p:grpSpPr>
          <a:xfrm>
            <a:off x="538163" y="2163037"/>
            <a:ext cx="2279968" cy="4851498"/>
            <a:chOff x="8384824" y="992188"/>
            <a:chExt cx="2279968" cy="4851498"/>
          </a:xfrm>
        </p:grpSpPr>
        <p:sp>
          <p:nvSpPr>
            <p:cNvPr id="26" name="Текст 2">
              <a:extLst>
                <a:ext uri="{FF2B5EF4-FFF2-40B4-BE49-F238E27FC236}">
                  <a16:creationId xmlns:a16="http://schemas.microsoft.com/office/drawing/2014/main" id="{53A164E2-A05B-D769-B889-4FE031322043}"/>
                </a:ext>
              </a:extLst>
            </p:cNvPr>
            <p:cNvSpPr txBox="1">
              <a:spLocks/>
            </p:cNvSpPr>
            <p:nvPr/>
          </p:nvSpPr>
          <p:spPr>
            <a:xfrm>
              <a:off x="8599369" y="5333733"/>
              <a:ext cx="1710015" cy="50995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/>
                <a:t>Схема расчета</a:t>
              </a:r>
              <a:endParaRPr lang="ru-RU" sz="20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C65E4F1-2E9C-A841-F34E-2EC125F0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509" r="5136"/>
            <a:stretch>
              <a:fillRect/>
            </a:stretch>
          </p:blipFill>
          <p:spPr>
            <a:xfrm>
              <a:off x="8384824" y="992188"/>
              <a:ext cx="2279968" cy="4149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69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C499F-D527-815F-90B3-9D599187B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2. Подбор готового решения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8BDD3-F17A-861D-FC44-167FF6AD7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D7AE8E-55FA-223A-0C94-0B12644EF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Опыт применения: ОАО «Белорусский металлургический завод», г. Жлобин, Республика Беларусь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D352D1C-85B4-68AD-C900-6F3F0CD861A1}"/>
              </a:ext>
            </a:extLst>
          </p:cNvPr>
          <p:cNvGrpSpPr/>
          <p:nvPr/>
        </p:nvGrpSpPr>
        <p:grpSpPr>
          <a:xfrm>
            <a:off x="537914" y="1732568"/>
            <a:ext cx="6215311" cy="5544847"/>
            <a:chOff x="537913" y="1863718"/>
            <a:chExt cx="6215311" cy="554484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907D1FB-8205-387D-01E1-06E2B14955A1}"/>
                </a:ext>
              </a:extLst>
            </p:cNvPr>
            <p:cNvGrpSpPr/>
            <p:nvPr/>
          </p:nvGrpSpPr>
          <p:grpSpPr>
            <a:xfrm>
              <a:off x="3785937" y="1863719"/>
              <a:ext cx="2967287" cy="4505822"/>
              <a:chOff x="-652713" y="1397909"/>
              <a:chExt cx="2967287" cy="4505822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5A7C88D-9E25-30C6-0BD4-D5BC3E81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034" r="10158"/>
              <a:stretch>
                <a:fillRect/>
              </a:stretch>
            </p:blipFill>
            <p:spPr>
              <a:xfrm>
                <a:off x="-652713" y="1397909"/>
                <a:ext cx="2967287" cy="4505822"/>
              </a:xfrm>
              <a:prstGeom prst="rect">
                <a:avLst/>
              </a:prstGeom>
            </p:spPr>
          </p:pic>
          <p:sp>
            <p:nvSpPr>
              <p:cNvPr id="16" name="Стрелка: вправо 15">
                <a:extLst>
                  <a:ext uri="{FF2B5EF4-FFF2-40B4-BE49-F238E27FC236}">
                    <a16:creationId xmlns:a16="http://schemas.microsoft.com/office/drawing/2014/main" id="{ED4E8901-3CF5-2C66-5172-E380D40789B0}"/>
                  </a:ext>
                </a:extLst>
              </p:cNvPr>
              <p:cNvSpPr/>
              <p:nvPr/>
            </p:nvSpPr>
            <p:spPr>
              <a:xfrm rot="17480687">
                <a:off x="522806" y="3988298"/>
                <a:ext cx="425384" cy="105643"/>
              </a:xfrm>
              <a:prstGeom prst="rightArrow">
                <a:avLst>
                  <a:gd name="adj1" fmla="val 50000"/>
                  <a:gd name="adj2" fmla="val 113097"/>
                </a:avLst>
              </a:prstGeom>
              <a:solidFill>
                <a:srgbClr val="E7452F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Текст 2">
              <a:extLst>
                <a:ext uri="{FF2B5EF4-FFF2-40B4-BE49-F238E27FC236}">
                  <a16:creationId xmlns:a16="http://schemas.microsoft.com/office/drawing/2014/main" id="{F69B6E85-98BE-3451-7B99-112DADE1022A}"/>
                </a:ext>
              </a:extLst>
            </p:cNvPr>
            <p:cNvSpPr txBox="1">
              <a:spLocks/>
            </p:cNvSpPr>
            <p:nvPr/>
          </p:nvSpPr>
          <p:spPr>
            <a:xfrm>
              <a:off x="537913" y="6367113"/>
              <a:ext cx="2174498" cy="104145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Транспортировка блока краном к МНЛЗ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CD8E224-4B34-663A-983A-81F2CD2D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771" r="22387" b="21624"/>
            <a:stretch>
              <a:fillRect/>
            </a:stretch>
          </p:blipFill>
          <p:spPr>
            <a:xfrm>
              <a:off x="537913" y="1863718"/>
              <a:ext cx="2967287" cy="4439800"/>
            </a:xfrm>
            <a:prstGeom prst="rect">
              <a:avLst/>
            </a:prstGeom>
          </p:spPr>
        </p:pic>
        <p:sp>
          <p:nvSpPr>
            <p:cNvPr id="15" name="Текст 2">
              <a:extLst>
                <a:ext uri="{FF2B5EF4-FFF2-40B4-BE49-F238E27FC236}">
                  <a16:creationId xmlns:a16="http://schemas.microsoft.com/office/drawing/2014/main" id="{C12C5311-CD47-80D4-C9C8-A7E3D47EE42A}"/>
                </a:ext>
              </a:extLst>
            </p:cNvPr>
            <p:cNvSpPr txBox="1">
              <a:spLocks/>
            </p:cNvSpPr>
            <p:nvPr/>
          </p:nvSpPr>
          <p:spPr>
            <a:xfrm>
              <a:off x="3785937" y="6440235"/>
              <a:ext cx="2601158" cy="70765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007943" rtl="0" eaLnBrk="1" latinLnBrk="0" hangingPunct="1">
                <a:lnSpc>
                  <a:spcPct val="125000"/>
                </a:lnSpc>
                <a:spcBef>
                  <a:spcPts val="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03971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07943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11914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15886" indent="0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Стрелкой указан ручей со сборкой ЗРИ от РИТВЕРЦ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013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A5E6-51FE-997C-0137-719C894B5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5ACEA-5ECE-17DC-5979-5163CAE1D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2. Подбор готового решения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B96F31-044C-AA44-8082-54732452F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66FC16-6E66-9E55-3D8E-1BE11B2C7E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Опыт применения: ООО «Ярцевский металлургический завод», г. Ярцево, Смоленская область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19381F-97AC-8CBB-EA2E-53F727B4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04" t="14044" b="48766"/>
          <a:stretch>
            <a:fillRect/>
          </a:stretch>
        </p:blipFill>
        <p:spPr>
          <a:xfrm>
            <a:off x="536093" y="1551815"/>
            <a:ext cx="3548312" cy="2074939"/>
          </a:xfrm>
          <a:prstGeom prst="rect">
            <a:avLst/>
          </a:prstGeom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9B71BBD3-7B11-0A3C-F2C9-E513A571DF77}"/>
              </a:ext>
            </a:extLst>
          </p:cNvPr>
          <p:cNvSpPr txBox="1">
            <a:spLocks/>
          </p:cNvSpPr>
          <p:nvPr/>
        </p:nvSpPr>
        <p:spPr>
          <a:xfrm>
            <a:off x="536092" y="3722697"/>
            <a:ext cx="2813565" cy="381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7943" rtl="0" eaLnBrk="1" latinLnBrk="0" hangingPunct="1">
              <a:lnSpc>
                <a:spcPct val="125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1914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Монтаж блоков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941CF9-4206-DCCA-06A3-44C26FDFF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71" t="30743" r="-21" b="21243"/>
          <a:stretch>
            <a:fillRect/>
          </a:stretch>
        </p:blipFill>
        <p:spPr>
          <a:xfrm>
            <a:off x="536092" y="4104223"/>
            <a:ext cx="3548312" cy="2508595"/>
          </a:xfrm>
          <a:prstGeom prst="rect">
            <a:avLst/>
          </a:prstGeom>
        </p:spPr>
      </p:pic>
      <p:sp>
        <p:nvSpPr>
          <p:cNvPr id="31" name="Текст 2">
            <a:extLst>
              <a:ext uri="{FF2B5EF4-FFF2-40B4-BE49-F238E27FC236}">
                <a16:creationId xmlns:a16="http://schemas.microsoft.com/office/drawing/2014/main" id="{F5B061BF-9E56-C0C9-006E-0FD2C99B3292}"/>
              </a:ext>
            </a:extLst>
          </p:cNvPr>
          <p:cNvSpPr txBox="1">
            <a:spLocks/>
          </p:cNvSpPr>
          <p:nvPr/>
        </p:nvSpPr>
        <p:spPr>
          <a:xfrm>
            <a:off x="536092" y="6719336"/>
            <a:ext cx="1466455" cy="4763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7943" rtl="0" eaLnBrk="1" latinLnBrk="0" hangingPunct="1">
              <a:lnSpc>
                <a:spcPct val="125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1914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Калибровка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A2EF70-BFFF-2E27-240F-1E22073FA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10" y="1551815"/>
            <a:ext cx="2822663" cy="5061003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CD3DF018-2AD9-D5BB-456E-D59E32452EFF}"/>
              </a:ext>
            </a:extLst>
          </p:cNvPr>
          <p:cNvSpPr txBox="1">
            <a:spLocks/>
          </p:cNvSpPr>
          <p:nvPr/>
        </p:nvSpPr>
        <p:spPr>
          <a:xfrm>
            <a:off x="4556510" y="6719336"/>
            <a:ext cx="2645979" cy="6212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7943" rtl="0" eaLnBrk="1" latinLnBrk="0" hangingPunct="1">
              <a:lnSpc>
                <a:spcPct val="125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1914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 ручья МНЛЗ</a:t>
            </a:r>
          </a:p>
        </p:txBody>
      </p:sp>
    </p:spTree>
    <p:extLst>
      <p:ext uri="{BB962C8B-B14F-4D97-AF65-F5344CB8AC3E}">
        <p14:creationId xmlns:p14="http://schemas.microsoft.com/office/powerpoint/2010/main" val="390085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F6DDD-5BF8-7B9A-7259-147185C60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3. Реверс-инжиниринг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2C5822-1DD8-870F-BDFC-828BF2F891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FFF35-E870-C8A7-3C7B-DC73D3759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Не существует незначительных деталей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735865-3EE8-3402-52D2-4B04D5976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5619" y="2184975"/>
            <a:ext cx="7740573" cy="37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5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12930</TotalTime>
  <Words>380</Words>
  <Application>Microsoft Office PowerPoint</Application>
  <PresentationFormat>Произвольный</PresentationFormat>
  <Paragraphs>91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Gilroy ExtraBold</vt:lpstr>
      <vt:lpstr>Тема Office</vt:lpstr>
      <vt:lpstr>Конструирование ЗРИ для систем контроля уровня расплава </vt:lpstr>
      <vt:lpstr>Введение</vt:lpstr>
      <vt:lpstr>Алгоритм решения задач импортозамещения </vt:lpstr>
      <vt:lpstr>1. Изучение принципов работы</vt:lpstr>
      <vt:lpstr>1. Изучение принципов работы</vt:lpstr>
      <vt:lpstr>2. Подбор готового решения</vt:lpstr>
      <vt:lpstr>2. Подбор готового решения</vt:lpstr>
      <vt:lpstr>2. Подбор готового решения</vt:lpstr>
      <vt:lpstr>3. Реверс-инжиниринг</vt:lpstr>
      <vt:lpstr>4. Исследовательские испытания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Лобанов</dc:creator>
  <cp:lastModifiedBy>Юрий В. Лобанов</cp:lastModifiedBy>
  <cp:revision>1624</cp:revision>
  <cp:lastPrinted>2023-11-08T12:21:57Z</cp:lastPrinted>
  <dcterms:created xsi:type="dcterms:W3CDTF">2018-02-15T13:14:38Z</dcterms:created>
  <dcterms:modified xsi:type="dcterms:W3CDTF">2025-10-12T09:50:15Z</dcterms:modified>
</cp:coreProperties>
</file>