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5"/>
  </p:notesMasterIdLst>
  <p:handoutMasterIdLst>
    <p:handoutMasterId r:id="rId36"/>
  </p:handoutMasterIdLst>
  <p:sldIdLst>
    <p:sldId id="330" r:id="rId2"/>
    <p:sldId id="438" r:id="rId3"/>
    <p:sldId id="437" r:id="rId4"/>
    <p:sldId id="529" r:id="rId5"/>
    <p:sldId id="539" r:id="rId6"/>
    <p:sldId id="530" r:id="rId7"/>
    <p:sldId id="420" r:id="rId8"/>
    <p:sldId id="419" r:id="rId9"/>
    <p:sldId id="384" r:id="rId10"/>
    <p:sldId id="390" r:id="rId11"/>
    <p:sldId id="540" r:id="rId12"/>
    <p:sldId id="588" r:id="rId13"/>
    <p:sldId id="639" r:id="rId14"/>
    <p:sldId id="646" r:id="rId15"/>
    <p:sldId id="589" r:id="rId16"/>
    <p:sldId id="628" r:id="rId17"/>
    <p:sldId id="632" r:id="rId18"/>
    <p:sldId id="625" r:id="rId19"/>
    <p:sldId id="633" r:id="rId20"/>
    <p:sldId id="626" r:id="rId21"/>
    <p:sldId id="627" r:id="rId22"/>
    <p:sldId id="636" r:id="rId23"/>
    <p:sldId id="637" r:id="rId24"/>
    <p:sldId id="640" r:id="rId25"/>
    <p:sldId id="638" r:id="rId26"/>
    <p:sldId id="635" r:id="rId27"/>
    <p:sldId id="641" r:id="rId28"/>
    <p:sldId id="642" r:id="rId29"/>
    <p:sldId id="644" r:id="rId30"/>
    <p:sldId id="645" r:id="rId31"/>
    <p:sldId id="643" r:id="rId32"/>
    <p:sldId id="629" r:id="rId33"/>
    <p:sldId id="434" r:id="rId34"/>
  </p:sldIdLst>
  <p:sldSz cx="9144000" cy="6858000" type="screen4x3"/>
  <p:notesSz cx="6888163" cy="96234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1E4370"/>
    <a:srgbClr val="00CCFF"/>
    <a:srgbClr val="808000"/>
    <a:srgbClr val="006600"/>
    <a:srgbClr val="660033"/>
    <a:srgbClr val="003300"/>
    <a:srgbClr val="FF0000"/>
    <a:srgbClr val="C1D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1" autoAdjust="0"/>
    <p:restoredTop sz="94660" autoAdjust="0"/>
  </p:normalViewPr>
  <p:slideViewPr>
    <p:cSldViewPr>
      <p:cViewPr varScale="1">
        <p:scale>
          <a:sx n="113" d="100"/>
          <a:sy n="113" d="100"/>
        </p:scale>
        <p:origin x="13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4AE5B0B0-3B7B-432A-A9B8-7FD0157D0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490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722313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70413"/>
            <a:ext cx="5049837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77BC2A63-4F31-4FB3-94AF-748AF10E3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99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648B61-B690-4EB1-AB81-E8228E2F3E8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BA31D6-B53E-4EB5-BAE0-E0D546EF889C}" type="slidenum">
              <a:rPr lang="ru-RU" altLang="ru-RU" sz="1200" b="0" smtClean="0">
                <a:solidFill>
                  <a:schemeClr val="tx1"/>
                </a:solidFill>
              </a:rPr>
              <a:pPr eaLnBrk="1" hangingPunct="1"/>
              <a:t>8</a:t>
            </a:fld>
            <a:endParaRPr lang="ru-RU" altLang="ru-RU" sz="1200" b="0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BC2A63-4F31-4FB3-94AF-748AF10E3E0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1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0276A-2E4F-4A40-90FA-1B8A7395C2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97518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C9F12-5D97-414A-B135-22707288EF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39833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C7455-E026-492F-A749-92D75A7BDE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46942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CF31C-60A2-490D-9CB9-0018FE2F2B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54961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C627-C235-4839-9E7B-8C19688EAB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59808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95696-25C3-4944-A1A3-131385D389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47546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AF3DB-155F-4D8C-8AA3-2A1E4CF14A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72460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E3A87-6336-4EDB-B121-A23EBCEC14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39053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BDC51-1435-4EB6-A296-9041A64384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28860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EC6AC-6958-42B1-B4A4-8A4BF57354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7644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6824D-7318-4C9B-9BAF-717768383D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28641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F58F74F-ED8F-4312-BC9C-A12755D89D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8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mailto:SpectraDec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SDLM2.25beta.cmd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75D7E236-88F5-4542-9E33-93C11B76D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" y="1052736"/>
            <a:ext cx="9090776" cy="489982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 bwMode="auto">
          <a:xfrm>
            <a:off x="0" y="1052736"/>
            <a:ext cx="9117388" cy="4899826"/>
          </a:xfrm>
          <a:prstGeom prst="rect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043608" y="6021288"/>
            <a:ext cx="7128793" cy="7647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anchor="ctr"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800" i="1" dirty="0">
                <a:solidFill>
                  <a:srgbClr val="000000"/>
                </a:solidFill>
                <a:cs typeface="Arial" charset="0"/>
              </a:rPr>
              <a:t>Малиновский С.В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800" i="1" dirty="0">
                <a:solidFill>
                  <a:srgbClr val="000000"/>
                </a:solidFill>
                <a:cs typeface="Arial" charset="0"/>
              </a:rPr>
              <a:t>   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E-mail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:</a:t>
            </a:r>
            <a:r>
              <a:rPr lang="ru-RU" sz="1400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cs typeface="Arial" charset="0"/>
                <a:hlinkClick r:id="rId4"/>
              </a:rPr>
              <a:t>SpectraDec@gmail.com</a:t>
            </a:r>
            <a:r>
              <a:rPr lang="ru-RU" sz="1400" i="1" dirty="0">
                <a:solidFill>
                  <a:srgbClr val="000000"/>
                </a:solidFill>
                <a:cs typeface="Arial" charset="0"/>
              </a:rPr>
              <a:t>   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Тел.: </a:t>
            </a:r>
            <a:r>
              <a:rPr lang="ru-RU" sz="1400" i="1" dirty="0">
                <a:solidFill>
                  <a:srgbClr val="000000"/>
                </a:solidFill>
                <a:cs typeface="Arial" charset="0"/>
              </a:rPr>
              <a:t>+7(903)768-24-41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6612" y="1510620"/>
            <a:ext cx="9108504" cy="386259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ru-RU" sz="4800" b="1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Спектрометрическое программное обеспечение жидкосцинтилляционных комплексов </a:t>
            </a:r>
          </a:p>
          <a:p>
            <a:pPr algn="ctr">
              <a:spcBef>
                <a:spcPts val="600"/>
              </a:spcBef>
            </a:pPr>
            <a:r>
              <a:rPr lang="ru-RU" sz="4800" b="1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Обновление</a:t>
            </a:r>
            <a:endParaRPr lang="ru-RU" sz="4800" b="1" dirty="0">
              <a:ln w="12700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013DA0-D794-4C8C-9F25-BF0A1D1647D2}"/>
              </a:ext>
            </a:extLst>
          </p:cNvPr>
          <p:cNvSpPr/>
          <p:nvPr/>
        </p:nvSpPr>
        <p:spPr>
          <a:xfrm>
            <a:off x="0" y="0"/>
            <a:ext cx="9144000" cy="9282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864000" algn="ctr"/>
            <a:r>
              <a:rPr lang="ru-RU" sz="1800" b="1" dirty="0">
                <a:solidFill>
                  <a:srgbClr val="3C454E"/>
                </a:solidFill>
                <a:latin typeface="Arial"/>
              </a:rPr>
              <a:t>XV</a:t>
            </a:r>
            <a:r>
              <a:rPr lang="en-US" sz="1800" b="1" dirty="0">
                <a:solidFill>
                  <a:srgbClr val="3C454E"/>
                </a:solidFill>
                <a:latin typeface="Arial"/>
              </a:rPr>
              <a:t>II</a:t>
            </a:r>
            <a:r>
              <a:rPr lang="ru-RU" sz="1800" b="1" dirty="0">
                <a:solidFill>
                  <a:srgbClr val="3C454E"/>
                </a:solidFill>
                <a:latin typeface="Arial"/>
              </a:rPr>
              <a:t> Международное совещание</a:t>
            </a:r>
            <a:r>
              <a:rPr lang="en-US" sz="1800" b="1" dirty="0">
                <a:solidFill>
                  <a:srgbClr val="3C454E"/>
                </a:solidFill>
                <a:latin typeface="Arial"/>
              </a:rPr>
              <a:t> </a:t>
            </a:r>
            <a:r>
              <a:rPr lang="ru-RU" sz="1800" b="1" dirty="0">
                <a:solidFill>
                  <a:srgbClr val="3C454E"/>
                </a:solidFill>
                <a:latin typeface="Arial"/>
              </a:rPr>
              <a:t>имени В. Н. Даниленко </a:t>
            </a:r>
            <a:br>
              <a:rPr lang="ru-RU" sz="1800" b="1" dirty="0">
                <a:solidFill>
                  <a:srgbClr val="3C454E"/>
                </a:solidFill>
                <a:latin typeface="Arial"/>
              </a:rPr>
            </a:br>
            <a:r>
              <a:rPr lang="ru-RU" sz="1800" b="1" dirty="0">
                <a:solidFill>
                  <a:srgbClr val="3C454E"/>
                </a:solidFill>
                <a:latin typeface="Arial"/>
              </a:rPr>
              <a:t>«Проблемы прикладной спектрометрии и радиометрии»</a:t>
            </a:r>
            <a:r>
              <a:rPr lang="en-US" sz="1800" b="1" dirty="0">
                <a:solidFill>
                  <a:srgbClr val="3C454E"/>
                </a:solidFill>
                <a:latin typeface="Arial"/>
              </a:rPr>
              <a:t> </a:t>
            </a:r>
            <a:endParaRPr lang="ru-RU" sz="1800" b="1" dirty="0">
              <a:solidFill>
                <a:srgbClr val="3C454E"/>
              </a:solidFill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Санкт-Петербург  13 </a:t>
            </a:r>
            <a:r>
              <a:rPr lang="en-US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 октября 2025 г</a:t>
            </a:r>
            <a:r>
              <a:rPr lang="en-US" sz="1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CCEB46-4760-4C82-8ADB-3110EDD82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5" y="27114"/>
            <a:ext cx="935820" cy="9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96203"/>
      </p:ext>
    </p:extLst>
  </p:cSld>
  <p:clrMapOvr>
    <a:masterClrMapping/>
  </p:clrMapOvr>
  <p:transition spd="med" advTm="2400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60648"/>
            <a:ext cx="8568952" cy="923330"/>
          </a:xfrm>
        </p:spPr>
        <p:txBody>
          <a:bodyPr wrap="square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800" b="1" kern="1200" dirty="0">
                <a:solidFill>
                  <a:srgbClr val="002060"/>
                </a:solidFill>
              </a:rPr>
              <a:t>Методы минимизации целевой функции:</a:t>
            </a:r>
            <a:br>
              <a:rPr lang="ru-RU" sz="1800" b="1" kern="12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sz="1800" b="1" kern="1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kern="1200" dirty="0">
                <a:solidFill>
                  <a:schemeClr val="accent2">
                    <a:lumMod val="75000"/>
                  </a:schemeClr>
                </a:solidFill>
              </a:rPr>
              <a:t>-  </a:t>
            </a:r>
            <a:r>
              <a:rPr lang="en-US" sz="1800" dirty="0"/>
              <a:t>R-</a:t>
            </a:r>
            <a:r>
              <a:rPr lang="ru-RU" sz="1800" dirty="0"/>
              <a:t>алгоритм Н.З. </a:t>
            </a:r>
            <a:r>
              <a:rPr lang="ru-RU" sz="1800" dirty="0" err="1"/>
              <a:t>Шора</a:t>
            </a:r>
            <a:r>
              <a:rPr lang="ru-RU" sz="1800" dirty="0"/>
              <a:t> - реализует </a:t>
            </a:r>
            <a:r>
              <a:rPr lang="ru-RU" sz="1800" b="1" dirty="0"/>
              <a:t>градиентный метод </a:t>
            </a:r>
            <a:r>
              <a:rPr lang="ru-RU" sz="1800" dirty="0"/>
              <a:t>оптимизации;</a:t>
            </a:r>
            <a:endParaRPr lang="el-GR" sz="1800" kern="1200" dirty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536" y="1459969"/>
            <a:ext cx="864096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Генетические алгоритмы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оптимизации целевой функции, реализующие концепцию естественного отбора.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Главное достоинство генетического алгоритма – поиск абсолютного  минимума целевой функции, что позволяет избежать ложных решений задачи и повысить достоверность получаемых результатов.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399CF4B-06A0-4776-9BBD-DF8A42EB8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3238812"/>
            <a:ext cx="864096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Дифференциальная эволюция (ДЭ)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— мощный метод глобальной оптимизации без производных.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способен решать «некорректно поставленные» задачи (негладкие, зашумленные, разрывные),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реализует оптимизацию с ограничениями (штрафами).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может использовать различные эволюционные стратегии.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 требует обязательной настройки параметров - использует стратегию адаптивной настройки параметров.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Используется библиотека ALGLIB включающая GDEMO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Generalized Differential Evolution for Multi-Objective problems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обобщённая дифференциальная эволюция многокритериальных уравнений) — одну из лучших реализаций метода дифференциальной эволюции.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105549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0708621-6616-4644-B7CC-15FAE9572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620688"/>
            <a:ext cx="759633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2000" b="1" kern="0" dirty="0">
                <a:solidFill>
                  <a:srgbClr val="002060"/>
                </a:solidFill>
              </a:rPr>
              <a:t>Тестовая демо-версия с примерами.</a:t>
            </a:r>
          </a:p>
          <a:p>
            <a:pPr algn="l">
              <a:spcBef>
                <a:spcPct val="50000"/>
              </a:spcBef>
            </a:pPr>
            <a:r>
              <a:rPr lang="ru-RU" sz="1600" kern="0" dirty="0">
                <a:solidFill>
                  <a:srgbClr val="002060"/>
                </a:solidFill>
              </a:rPr>
              <a:t>Папка: </a:t>
            </a:r>
            <a:r>
              <a:rPr lang="ru-RU" sz="1600" b="1" kern="0" dirty="0">
                <a:solidFill>
                  <a:srgbClr val="002060"/>
                </a:solidFill>
              </a:rPr>
              <a:t>Малиновский ППСР-2025</a:t>
            </a:r>
          </a:p>
          <a:p>
            <a:pPr algn="l">
              <a:spcBef>
                <a:spcPct val="50000"/>
              </a:spcBef>
            </a:pPr>
            <a:r>
              <a:rPr lang="ru-RU" sz="1600" kern="0" dirty="0">
                <a:solidFill>
                  <a:srgbClr val="002060"/>
                </a:solidFill>
              </a:rPr>
              <a:t>	Презентация:  </a:t>
            </a:r>
            <a:r>
              <a:rPr lang="ru-RU" sz="1600" b="1" kern="0" dirty="0">
                <a:solidFill>
                  <a:srgbClr val="002060"/>
                </a:solidFill>
              </a:rPr>
              <a:t>ЖСС_Малиновский_ППСР-2025.</a:t>
            </a:r>
            <a:r>
              <a:rPr lang="en-US" sz="1600" b="1" kern="0" dirty="0">
                <a:solidFill>
                  <a:srgbClr val="002060"/>
                </a:solidFill>
              </a:rPr>
              <a:t>pptx</a:t>
            </a:r>
            <a:endParaRPr lang="ru-RU" sz="1600" b="1" kern="0" dirty="0">
              <a:solidFill>
                <a:srgbClr val="00206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ru-RU" sz="1600" b="1" kern="0" dirty="0">
                <a:solidFill>
                  <a:srgbClr val="002060"/>
                </a:solidFill>
              </a:rPr>
              <a:t>	</a:t>
            </a:r>
            <a:r>
              <a:rPr lang="ru-RU" sz="1600" kern="0" dirty="0">
                <a:solidFill>
                  <a:srgbClr val="002060"/>
                </a:solidFill>
              </a:rPr>
              <a:t>Папка с программой: </a:t>
            </a:r>
            <a:r>
              <a:rPr lang="en-US" sz="1600" b="1" kern="0" dirty="0">
                <a:solidFill>
                  <a:srgbClr val="002060"/>
                </a:solidFill>
              </a:rPr>
              <a:t>SD4LM2.25betaMinGWDemo</a:t>
            </a:r>
            <a:endParaRPr lang="ru-RU" sz="1600" b="1" kern="0" dirty="0">
              <a:solidFill>
                <a:srgbClr val="00206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ru-RU" sz="1600" kern="0" dirty="0">
                <a:solidFill>
                  <a:srgbClr val="002060"/>
                </a:solidFill>
              </a:rPr>
              <a:t>		Запуск: </a:t>
            </a:r>
            <a:r>
              <a:rPr lang="en-US" sz="1600" b="1" kern="0" dirty="0">
                <a:solidFill>
                  <a:srgbClr val="002060"/>
                </a:solidFill>
              </a:rPr>
              <a:t>SD</a:t>
            </a:r>
            <a:r>
              <a:rPr lang="ru-RU" sz="1600" b="1" kern="0" dirty="0">
                <a:solidFill>
                  <a:srgbClr val="002060"/>
                </a:solidFill>
              </a:rPr>
              <a:t>4</a:t>
            </a:r>
            <a:r>
              <a:rPr lang="en-US" sz="1600" b="1" kern="0" dirty="0">
                <a:solidFill>
                  <a:srgbClr val="002060"/>
                </a:solidFill>
              </a:rPr>
              <a:t>LM2.cmd</a:t>
            </a:r>
          </a:p>
          <a:p>
            <a:pPr algn="l">
              <a:spcBef>
                <a:spcPct val="50000"/>
              </a:spcBef>
            </a:pPr>
            <a:r>
              <a:rPr lang="ru-RU" sz="1600" b="1" kern="0" dirty="0">
                <a:solidFill>
                  <a:srgbClr val="002060"/>
                </a:solidFill>
              </a:rPr>
              <a:t>	</a:t>
            </a:r>
            <a:r>
              <a:rPr lang="ru-RU" sz="1600" kern="0" dirty="0">
                <a:solidFill>
                  <a:srgbClr val="002060"/>
                </a:solidFill>
              </a:rPr>
              <a:t>Инсталлятор: </a:t>
            </a:r>
            <a:r>
              <a:rPr lang="en-US" sz="1600" b="1" kern="0" dirty="0">
                <a:solidFill>
                  <a:srgbClr val="002060"/>
                </a:solidFill>
              </a:rPr>
              <a:t>SpectraDec4-LiquidMaster2_25beta_demo_Install.exe</a:t>
            </a:r>
            <a:endParaRPr lang="ru-RU" sz="1600" b="1" kern="0" dirty="0">
              <a:solidFill>
                <a:srgbClr val="00206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ru-RU" sz="1600" kern="0" dirty="0">
                <a:solidFill>
                  <a:srgbClr val="002060"/>
                </a:solidFill>
              </a:rPr>
              <a:t>	</a:t>
            </a:r>
            <a:r>
              <a:rPr lang="ru-RU" sz="1800" kern="1200" dirty="0">
                <a:solidFill>
                  <a:srgbClr val="002060"/>
                </a:solidFill>
              </a:rPr>
              <a:t>Примеры в папке </a:t>
            </a:r>
            <a:r>
              <a:rPr lang="ru-RU" sz="1800" b="1" kern="1200" dirty="0">
                <a:solidFill>
                  <a:srgbClr val="002060"/>
                </a:solidFill>
              </a:rPr>
              <a:t>Спектры</a:t>
            </a:r>
            <a:r>
              <a:rPr lang="ru-RU" sz="1800" kern="1200" dirty="0">
                <a:solidFill>
                  <a:srgbClr val="002060"/>
                </a:solidFill>
              </a:rPr>
              <a:t> программы</a:t>
            </a:r>
            <a:endParaRPr lang="en-US" sz="1800" kern="1200" dirty="0">
              <a:solidFill>
                <a:srgbClr val="002060"/>
              </a:solidFill>
            </a:endParaRPr>
          </a:p>
          <a:p>
            <a:pPr algn="l">
              <a:spcBef>
                <a:spcPct val="50000"/>
              </a:spcBef>
            </a:pPr>
            <a:endParaRPr lang="ru-RU" sz="1800" dirty="0">
              <a:solidFill>
                <a:srgbClr val="00206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ru-RU" sz="1800" dirty="0">
                <a:solidFill>
                  <a:srgbClr val="002060"/>
                </a:solidFill>
              </a:rPr>
              <a:t>С логином </a:t>
            </a:r>
            <a:r>
              <a:rPr lang="en-US" sz="1800" b="1" i="1" dirty="0">
                <a:solidFill>
                  <a:srgbClr val="002060"/>
                </a:solidFill>
              </a:rPr>
              <a:t>demo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работает до конца 2025-го года </a:t>
            </a:r>
            <a:endParaRPr lang="en-US" sz="1800" dirty="0">
              <a:solidFill>
                <a:srgbClr val="00206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ru-RU" sz="1800" kern="1200" dirty="0">
                <a:solidFill>
                  <a:srgbClr val="002060"/>
                </a:solidFill>
              </a:rPr>
              <a:t>Для действующих пользователей: 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</a:rPr>
              <a:t>	- </a:t>
            </a:r>
            <a:r>
              <a:rPr lang="ru-RU" sz="1800" kern="1200" dirty="0">
                <a:solidFill>
                  <a:srgbClr val="002060"/>
                </a:solidFill>
              </a:rPr>
              <a:t>ввести логин предыдущей версии,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</a:rPr>
              <a:t>	-</a:t>
            </a:r>
            <a:r>
              <a:rPr lang="ru-RU" sz="1800" kern="1200" dirty="0">
                <a:solidFill>
                  <a:srgbClr val="002060"/>
                </a:solidFill>
              </a:rPr>
              <a:t> заменить файл библиотеки,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</a:rPr>
              <a:t>	- для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приборов СКС и </a:t>
            </a:r>
            <a:r>
              <a:rPr lang="en-US" sz="1800" dirty="0">
                <a:solidFill>
                  <a:srgbClr val="002060"/>
                </a:solidFill>
              </a:rPr>
              <a:t>TRIEL </a:t>
            </a:r>
            <a:r>
              <a:rPr lang="ru-RU" sz="1800" dirty="0">
                <a:solidFill>
                  <a:srgbClr val="002060"/>
                </a:solidFill>
              </a:rPr>
              <a:t>в настройках: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</a:rPr>
              <a:t>		- включить использование внешнего стандарта и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</a:rPr>
              <a:t>		- выставить начальный номер канала.</a:t>
            </a:r>
            <a:endParaRPr lang="en-US" sz="1800" dirty="0">
              <a:solidFill>
                <a:srgbClr val="002060"/>
              </a:solidFill>
            </a:endParaRPr>
          </a:p>
          <a:p>
            <a:pPr algn="l">
              <a:spcBef>
                <a:spcPts val="0"/>
              </a:spcBef>
            </a:pPr>
            <a:endParaRPr lang="en-US" sz="1800" kern="1200" dirty="0">
              <a:solidFill>
                <a:srgbClr val="00206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800" b="1" i="1" dirty="0">
                <a:solidFill>
                  <a:srgbClr val="002060"/>
                </a:solidFill>
              </a:rPr>
              <a:t>demo</a:t>
            </a:r>
            <a:r>
              <a:rPr lang="en-US" sz="1800" dirty="0">
                <a:solidFill>
                  <a:srgbClr val="002060"/>
                </a:solidFill>
              </a:rPr>
              <a:t>-</a:t>
            </a:r>
            <a:r>
              <a:rPr lang="ru-RU" sz="1800" dirty="0">
                <a:solidFill>
                  <a:srgbClr val="002060"/>
                </a:solidFill>
              </a:rPr>
              <a:t>примеры – формат </a:t>
            </a:r>
            <a:r>
              <a:rPr lang="en-US" sz="1800" b="1" i="1" dirty="0">
                <a:solidFill>
                  <a:srgbClr val="002060"/>
                </a:solidFill>
              </a:rPr>
              <a:t>spectrum</a:t>
            </a:r>
            <a:r>
              <a:rPr lang="ru-RU" sz="1800" dirty="0">
                <a:solidFill>
                  <a:srgbClr val="002060"/>
                </a:solidFill>
              </a:rPr>
              <a:t> (</a:t>
            </a:r>
            <a:r>
              <a:rPr lang="en-US" sz="1800" dirty="0">
                <a:solidFill>
                  <a:srgbClr val="002060"/>
                </a:solidFill>
              </a:rPr>
              <a:t>TriCarb</a:t>
            </a:r>
            <a:r>
              <a:rPr lang="ru-RU" sz="1800" dirty="0">
                <a:solidFill>
                  <a:srgbClr val="002060"/>
                </a:solidFill>
              </a:rPr>
              <a:t>)</a:t>
            </a:r>
            <a:endParaRPr lang="en-US" sz="1800" dirty="0">
              <a:solidFill>
                <a:srgbClr val="002060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</a:rPr>
              <a:t>Поддерживает также форматы </a:t>
            </a:r>
            <a:r>
              <a:rPr lang="en-US" sz="1800" dirty="0" err="1">
                <a:solidFill>
                  <a:srgbClr val="002060"/>
                </a:solidFill>
              </a:rPr>
              <a:t>sps</a:t>
            </a:r>
            <a:r>
              <a:rPr lang="en-US" sz="1800" dirty="0">
                <a:solidFill>
                  <a:srgbClr val="002060"/>
                </a:solidFill>
              </a:rPr>
              <a:t> (</a:t>
            </a:r>
            <a:r>
              <a:rPr lang="ru-RU" sz="1800" dirty="0">
                <a:solidFill>
                  <a:srgbClr val="002060"/>
                </a:solidFill>
              </a:rPr>
              <a:t>СКС</a:t>
            </a:r>
            <a:r>
              <a:rPr lang="en-US" sz="1800" dirty="0">
                <a:solidFill>
                  <a:srgbClr val="002060"/>
                </a:solidFill>
              </a:rPr>
              <a:t>)</a:t>
            </a:r>
            <a:r>
              <a:rPr lang="ru-RU" sz="1800" dirty="0">
                <a:solidFill>
                  <a:srgbClr val="002060"/>
                </a:solidFill>
              </a:rPr>
              <a:t> и </a:t>
            </a:r>
            <a:r>
              <a:rPr lang="en-US" sz="1800" dirty="0" err="1">
                <a:solidFill>
                  <a:srgbClr val="002060"/>
                </a:solidFill>
              </a:rPr>
              <a:t>asw</a:t>
            </a:r>
            <a:r>
              <a:rPr lang="en-US" sz="1800" dirty="0">
                <a:solidFill>
                  <a:srgbClr val="002060"/>
                </a:solidFill>
              </a:rPr>
              <a:t> (TRIEL)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hlinkClick r:id="rId2" action="ppaction://hlinkfile"/>
            <a:extLst>
              <a:ext uri="{FF2B5EF4-FFF2-40B4-BE49-F238E27FC236}">
                <a16:creationId xmlns:a16="http://schemas.microsoft.com/office/drawing/2014/main" id="{5C0367AC-DFFF-4318-97F6-26D8431F2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16632"/>
            <a:ext cx="520033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38561"/>
      </p:ext>
    </p:extLst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F2D44A-322E-43CA-BCC7-B66537C39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04864"/>
            <a:ext cx="4857143" cy="3142857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22D793E-74DD-4B1D-896E-70F17F9A3447}"/>
              </a:ext>
            </a:extLst>
          </p:cNvPr>
          <p:cNvSpPr/>
          <p:nvPr/>
        </p:nvSpPr>
        <p:spPr>
          <a:xfrm>
            <a:off x="324137" y="3011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/>
              <a:t>ПРОТОКОЛ</a:t>
            </a:r>
            <a:endParaRPr lang="ru-RU" dirty="0"/>
          </a:p>
          <a:p>
            <a:r>
              <a:rPr lang="ru-RU" sz="1000" b="1" dirty="0"/>
              <a:t>обработки спектра</a:t>
            </a:r>
            <a:endParaRPr lang="ru-RU" dirty="0"/>
          </a:p>
          <a:p>
            <a:r>
              <a:rPr lang="ru-RU" sz="1000" b="1" dirty="0"/>
              <a:t>от </a:t>
            </a:r>
            <a:r>
              <a:rPr lang="ru-RU" sz="1000" b="1" dirty="0">
                <a:solidFill>
                  <a:srgbClr val="004060"/>
                </a:solidFill>
              </a:rPr>
              <a:t>12.11.2022</a:t>
            </a:r>
            <a:endParaRPr lang="ru-RU" dirty="0"/>
          </a:p>
          <a:p>
            <a:r>
              <a:rPr lang="ru-RU" sz="1000" dirty="0"/>
              <a:t>Средство измерения: </a:t>
            </a:r>
            <a:r>
              <a:rPr lang="ru-RU" sz="1000" b="1" dirty="0">
                <a:solidFill>
                  <a:srgbClr val="004060"/>
                </a:solidFill>
              </a:rPr>
              <a:t>TriCarb-4810 2</a:t>
            </a:r>
            <a:endParaRPr lang="ru-RU" dirty="0"/>
          </a:p>
          <a:p>
            <a:r>
              <a:rPr lang="ru-RU" sz="1000" dirty="0"/>
              <a:t>Дата измерения: </a:t>
            </a:r>
            <a:endParaRPr lang="ru-RU" dirty="0"/>
          </a:p>
          <a:p>
            <a:r>
              <a:rPr lang="ru-RU" sz="1000" dirty="0"/>
              <a:t>Время измерения: </a:t>
            </a:r>
            <a:r>
              <a:rPr lang="ru-RU" sz="1000" b="1" dirty="0">
                <a:solidFill>
                  <a:srgbClr val="004060"/>
                </a:solidFill>
              </a:rPr>
              <a:t>72000 сек</a:t>
            </a:r>
            <a:endParaRPr lang="ru-RU" dirty="0"/>
          </a:p>
          <a:p>
            <a:r>
              <a:rPr lang="ru-RU" sz="1000" dirty="0"/>
              <a:t>Тушение: </a:t>
            </a:r>
            <a:r>
              <a:rPr lang="ru-RU" sz="1000" b="1" dirty="0">
                <a:solidFill>
                  <a:srgbClr val="004060"/>
                </a:solidFill>
              </a:rPr>
              <a:t>444</a:t>
            </a:r>
            <a:endParaRPr lang="ru-RU" dirty="0"/>
          </a:p>
          <a:p>
            <a:r>
              <a:rPr lang="ru-RU" sz="1000" dirty="0"/>
              <a:t>Масса (объём) пробы: </a:t>
            </a:r>
            <a:r>
              <a:rPr lang="ru-RU" sz="1000" b="1" dirty="0">
                <a:solidFill>
                  <a:srgbClr val="004060"/>
                </a:solidFill>
              </a:rPr>
              <a:t>2 cм³</a:t>
            </a:r>
            <a:endParaRPr lang="ru-RU" dirty="0"/>
          </a:p>
          <a:p>
            <a:r>
              <a:rPr lang="ru-RU" sz="1000" dirty="0"/>
              <a:t>Информация об образце:</a:t>
            </a:r>
            <a:r>
              <a:rPr lang="en-US" sz="1000" dirty="0"/>
              <a:t> </a:t>
            </a:r>
            <a:r>
              <a:rPr lang="en-US" sz="1000" b="1" dirty="0">
                <a:solidFill>
                  <a:srgbClr val="004060"/>
                </a:solidFill>
              </a:rPr>
              <a:t>MSI</a:t>
            </a:r>
            <a:r>
              <a:rPr lang="ru-RU" sz="1000" b="1" dirty="0">
                <a:solidFill>
                  <a:srgbClr val="004060"/>
                </a:solidFill>
              </a:rPr>
              <a:t> ОК 676-2 </a:t>
            </a:r>
            <a:r>
              <a:rPr lang="ru-RU" sz="1000" b="1" dirty="0" err="1">
                <a:solidFill>
                  <a:srgbClr val="004060"/>
                </a:solidFill>
              </a:rPr>
              <a:t>мл.Spectrum</a:t>
            </a:r>
            <a:r>
              <a:rPr lang="ru-RU" sz="1000" b="1" dirty="0">
                <a:solidFill>
                  <a:srgbClr val="004060"/>
                </a:solidFill>
              </a:rPr>
              <a:t> </a:t>
            </a:r>
            <a:endParaRPr lang="ru-RU" dirty="0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901C195B-DAAE-4C97-A91D-6E54223E7C6A}"/>
              </a:ext>
            </a:extLst>
          </p:cNvPr>
          <p:cNvGraphicFramePr>
            <a:graphicFrameLocks noGrp="1"/>
          </p:cNvGraphicFramePr>
          <p:nvPr/>
        </p:nvGraphicFramePr>
        <p:xfrm>
          <a:off x="4212123" y="689216"/>
          <a:ext cx="4572000" cy="1036320"/>
        </p:xfrm>
        <a:graphic>
          <a:graphicData uri="http://schemas.openxmlformats.org/drawingml/2006/table">
            <a:tbl>
              <a:tblPr/>
              <a:tblGrid>
                <a:gridCol w="266700">
                  <a:extLst>
                    <a:ext uri="{9D8B030D-6E8A-4147-A177-3AD203B41FA5}">
                      <a16:colId xmlns:a16="http://schemas.microsoft.com/office/drawing/2014/main" val="240504876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81671752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4336349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03707793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46277795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27797483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18642401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Нуклиды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N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имп.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Aco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Бк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Uco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en-US" sz="1000">
                          <a:effectLst/>
                        </a:rPr>
                        <a:t>% </a:t>
                      </a:r>
                      <a:endParaRPr lang="en-US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a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Бк/дм³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U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en-US" sz="1000">
                          <a:effectLst/>
                        </a:rPr>
                        <a:t>%</a:t>
                      </a:r>
                      <a:endParaRPr lang="en-US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824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</a:rPr>
                        <a:t>██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4060"/>
                          </a:solidFill>
                          <a:effectLst/>
                        </a:rPr>
                        <a:t>U-234</a:t>
                      </a:r>
                      <a:endParaRPr lang="en-US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15861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0.206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5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103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6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538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</a:rPr>
                        <a:t>██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4060"/>
                          </a:solidFill>
                          <a:effectLst/>
                        </a:rPr>
                        <a:t>U-238eq</a:t>
                      </a:r>
                      <a:endParaRPr lang="en-US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47738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0.225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4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113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5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302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██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Сумма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>
                          <a:effectLst/>
                        </a:rPr>
                        <a:t>63599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>
                          <a:effectLst/>
                        </a:rPr>
                        <a:t>0.431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>
                          <a:effectLst/>
                        </a:rPr>
                        <a:t>215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85518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7D81D0-4730-4591-B188-4CD2A534DCB6}"/>
              </a:ext>
            </a:extLst>
          </p:cNvPr>
          <p:cNvSpPr/>
          <p:nvPr/>
        </p:nvSpPr>
        <p:spPr>
          <a:xfrm>
            <a:off x="467544" y="5571817"/>
            <a:ext cx="60486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Примеры </a:t>
            </a:r>
            <a:r>
              <a:rPr lang="en-US" sz="1400" i="1" dirty="0" err="1"/>
              <a:t>TriCarb</a:t>
            </a:r>
            <a:r>
              <a:rPr lang="ru-RU" sz="1400" i="1" dirty="0"/>
              <a:t> </a:t>
            </a:r>
            <a:endParaRPr lang="en-US" sz="1400" i="1" dirty="0"/>
          </a:p>
          <a:p>
            <a:r>
              <a:rPr lang="ru-RU" sz="1400" i="1" dirty="0"/>
              <a:t>ГИЦ ПВ</a:t>
            </a:r>
            <a:r>
              <a:rPr lang="en-US" sz="1400" i="1" dirty="0"/>
              <a:t> </a:t>
            </a:r>
            <a:r>
              <a:rPr lang="ru-RU" sz="1400" i="1" dirty="0"/>
              <a:t>– Главный контрольно-испытательный центр питьевой воды</a:t>
            </a:r>
          </a:p>
          <a:p>
            <a:r>
              <a:rPr lang="en-US" sz="1400" i="1" dirty="0"/>
              <a:t>U-238-234  </a:t>
            </a:r>
          </a:p>
          <a:p>
            <a:r>
              <a:rPr lang="ru-RU" sz="1400" i="1" dirty="0"/>
              <a:t>2-а варианта обработки:</a:t>
            </a:r>
            <a:r>
              <a:rPr lang="en-US" sz="1400" i="1" dirty="0"/>
              <a:t>  U</a:t>
            </a:r>
            <a:r>
              <a:rPr lang="ru-RU" sz="1400" i="1" dirty="0"/>
              <a:t>-234+</a:t>
            </a:r>
            <a:r>
              <a:rPr lang="en-US" sz="1400" i="1" dirty="0"/>
              <a:t>(</a:t>
            </a:r>
            <a:r>
              <a:rPr lang="en-US" sz="1400" i="1" u="sng" dirty="0"/>
              <a:t>U-238+Th-234+Pa-234m</a:t>
            </a:r>
            <a:r>
              <a:rPr lang="en-US" sz="1400" i="1" dirty="0"/>
              <a:t>) </a:t>
            </a:r>
          </a:p>
          <a:p>
            <a:r>
              <a:rPr lang="ru-RU" sz="1400" i="1" dirty="0"/>
              <a:t>		    </a:t>
            </a:r>
            <a:r>
              <a:rPr lang="en-US" sz="1400" i="1" dirty="0"/>
              <a:t>U</a:t>
            </a:r>
            <a:r>
              <a:rPr lang="ru-RU" sz="1400" i="1" dirty="0"/>
              <a:t>-234+</a:t>
            </a:r>
            <a:r>
              <a:rPr lang="en-US" sz="1400" i="1" dirty="0"/>
              <a:t>U-238+(</a:t>
            </a:r>
            <a:r>
              <a:rPr lang="en-US" sz="1400" i="1" u="sng" dirty="0"/>
              <a:t>Th-234+Pa-234m</a:t>
            </a:r>
            <a:r>
              <a:rPr lang="en-US" sz="1400" i="1" dirty="0"/>
              <a:t>)</a:t>
            </a:r>
            <a:endParaRPr lang="ru-RU" sz="1400" i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A2FFF6E-4166-414F-AD38-A337DB869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35332"/>
            <a:ext cx="259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1600" b="1" kern="0" dirty="0">
                <a:solidFill>
                  <a:srgbClr val="002060"/>
                </a:solidFill>
              </a:rPr>
              <a:t> </a:t>
            </a:r>
            <a:r>
              <a:rPr lang="ru-RU" sz="1800" b="1" kern="1200" dirty="0">
                <a:solidFill>
                  <a:srgbClr val="002060"/>
                </a:solidFill>
              </a:rPr>
              <a:t>Разделение уранов</a:t>
            </a:r>
            <a:endParaRPr lang="el-GR" sz="1800" kern="12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EB5E3F-0C34-4288-A94C-9A2387461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2708920"/>
            <a:ext cx="1714500" cy="1724025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8234228"/>
      </p:ext>
    </p:extLst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7D81D0-4730-4591-B188-4CD2A534DCB6}"/>
              </a:ext>
            </a:extLst>
          </p:cNvPr>
          <p:cNvSpPr/>
          <p:nvPr/>
        </p:nvSpPr>
        <p:spPr>
          <a:xfrm>
            <a:off x="467544" y="5571817"/>
            <a:ext cx="60486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Примеры </a:t>
            </a:r>
            <a:r>
              <a:rPr lang="en-US" sz="1400" i="1" dirty="0" err="1"/>
              <a:t>TriCarb</a:t>
            </a:r>
            <a:r>
              <a:rPr lang="ru-RU" sz="1400" i="1" dirty="0"/>
              <a:t> </a:t>
            </a:r>
            <a:endParaRPr lang="en-US" sz="1400" i="1" dirty="0"/>
          </a:p>
          <a:p>
            <a:r>
              <a:rPr lang="ru-RU" sz="1400" i="1" dirty="0"/>
              <a:t>ГИЦ ПВ</a:t>
            </a:r>
            <a:r>
              <a:rPr lang="en-US" sz="1400" i="1" dirty="0"/>
              <a:t> </a:t>
            </a:r>
            <a:r>
              <a:rPr lang="ru-RU" sz="1400" i="1" dirty="0"/>
              <a:t>– Главный контрольно-испытательный центр питьевой воды</a:t>
            </a:r>
          </a:p>
          <a:p>
            <a:r>
              <a:rPr lang="en-US" sz="1400" i="1" dirty="0"/>
              <a:t>U-238-234  </a:t>
            </a:r>
          </a:p>
          <a:p>
            <a:r>
              <a:rPr lang="ru-RU" sz="1400" i="1" dirty="0"/>
              <a:t>2-а варианта обработки:</a:t>
            </a:r>
            <a:r>
              <a:rPr lang="en-US" sz="1400" i="1" dirty="0"/>
              <a:t>  U</a:t>
            </a:r>
            <a:r>
              <a:rPr lang="ru-RU" sz="1400" i="1" dirty="0"/>
              <a:t>-234+</a:t>
            </a:r>
            <a:r>
              <a:rPr lang="en-US" sz="1400" i="1" dirty="0"/>
              <a:t>(</a:t>
            </a:r>
            <a:r>
              <a:rPr lang="en-US" sz="1400" i="1" u="sng" dirty="0"/>
              <a:t>U-238+Th-234+Pa-234m</a:t>
            </a:r>
            <a:r>
              <a:rPr lang="en-US" sz="1400" i="1" dirty="0"/>
              <a:t>) </a:t>
            </a:r>
          </a:p>
          <a:p>
            <a:r>
              <a:rPr lang="ru-RU" sz="1400" i="1" dirty="0"/>
              <a:t>		    </a:t>
            </a:r>
            <a:r>
              <a:rPr lang="en-US" sz="1400" i="1" dirty="0"/>
              <a:t>U</a:t>
            </a:r>
            <a:r>
              <a:rPr lang="ru-RU" sz="1400" i="1" dirty="0"/>
              <a:t>-234+</a:t>
            </a:r>
            <a:r>
              <a:rPr lang="en-US" sz="1400" i="1" dirty="0"/>
              <a:t>U-238+(</a:t>
            </a:r>
            <a:r>
              <a:rPr lang="en-US" sz="1400" i="1" u="sng" dirty="0"/>
              <a:t>Th-234+Pa-234m</a:t>
            </a:r>
            <a:r>
              <a:rPr lang="en-US" sz="1400" i="1" dirty="0"/>
              <a:t>)</a:t>
            </a:r>
            <a:endParaRPr lang="ru-RU" sz="1400" i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A2FFF6E-4166-414F-AD38-A337DB869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35332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1600" b="1" kern="0" dirty="0">
                <a:solidFill>
                  <a:srgbClr val="002060"/>
                </a:solidFill>
              </a:rPr>
              <a:t> </a:t>
            </a:r>
            <a:r>
              <a:rPr lang="ru-RU" sz="1800" b="1" kern="1200" dirty="0">
                <a:solidFill>
                  <a:srgbClr val="002060"/>
                </a:solidFill>
              </a:rPr>
              <a:t>Разделение уранов. Экстракция </a:t>
            </a:r>
            <a:endParaRPr lang="el-GR" sz="1800" kern="1200" dirty="0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0A5EB4-188E-4C95-8D46-ECC2233C0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58" y="1936672"/>
            <a:ext cx="4857143" cy="3142857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0E742F-8B34-49FE-8AF8-CA0498D0A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551" y="2515306"/>
            <a:ext cx="4857143" cy="3142857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A35604-AF81-41E3-BF1B-9F0AD5DB456E}"/>
              </a:ext>
            </a:extLst>
          </p:cNvPr>
          <p:cNvSpPr txBox="1"/>
          <p:nvPr/>
        </p:nvSpPr>
        <p:spPr>
          <a:xfrm>
            <a:off x="179512" y="367089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ПРОТОКОЛ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обработки спектра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от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18.09.2025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Средство измерения: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TriCarb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Спектр: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U-238-234/Экстракция U 0.2 моль </a:t>
            </a:r>
            <a:r>
              <a:rPr lang="ru-RU" sz="1000" b="1" dirty="0" err="1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HDEHP.Spectrum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Время измерения: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36000 сек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Тушение: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509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Информация об образце: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Экстракция U 0.2 моль HDEHP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D3B06A04-7FE8-4782-8218-93C05C092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46025"/>
              </p:ext>
            </p:extLst>
          </p:nvPr>
        </p:nvGraphicFramePr>
        <p:xfrm>
          <a:off x="4499992" y="441376"/>
          <a:ext cx="4572000" cy="1104900"/>
        </p:xfrm>
        <a:graphic>
          <a:graphicData uri="http://schemas.openxmlformats.org/drawingml/2006/table">
            <a:tbl>
              <a:tblPr firstRow="1" firstCol="1" bandRow="1"/>
              <a:tblGrid>
                <a:gridCol w="266700">
                  <a:extLst>
                    <a:ext uri="{9D8B030D-6E8A-4147-A177-3AD203B41FA5}">
                      <a16:colId xmlns:a16="http://schemas.microsoft.com/office/drawing/2014/main" val="1290526628"/>
                    </a:ext>
                  </a:extLst>
                </a:gridCol>
                <a:gridCol w="1245468">
                  <a:extLst>
                    <a:ext uri="{9D8B030D-6E8A-4147-A177-3AD203B41FA5}">
                      <a16:colId xmlns:a16="http://schemas.microsoft.com/office/drawing/2014/main" val="398158805"/>
                    </a:ext>
                  </a:extLst>
                </a:gridCol>
                <a:gridCol w="583332">
                  <a:extLst>
                    <a:ext uri="{9D8B030D-6E8A-4147-A177-3AD203B41FA5}">
                      <a16:colId xmlns:a16="http://schemas.microsoft.com/office/drawing/2014/main" val="343856013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05922785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132155883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262181516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36581765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Нуклиды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имп.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Бк/дм³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023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U-234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4241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931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Th234+Pa234m_Eq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7357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606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U-238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696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15599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0.326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434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52372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C36332-4BE8-42CA-9C87-D63DD09BB14B}"/>
              </a:ext>
            </a:extLst>
          </p:cNvPr>
          <p:cNvSpPr txBox="1"/>
          <p:nvPr/>
        </p:nvSpPr>
        <p:spPr>
          <a:xfrm>
            <a:off x="432048" y="419760"/>
            <a:ext cx="399593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00" b="1" i="0" dirty="0">
                <a:solidFill>
                  <a:srgbClr val="000000"/>
                </a:solidFill>
                <a:effectLst/>
                <a:latin typeface="+mn-lt"/>
              </a:rPr>
              <a:t>ПРОТОКОЛ</a:t>
            </a:r>
            <a:endParaRPr lang="ru-RU" sz="10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ru-RU" sz="1000" b="1" i="0" dirty="0">
                <a:solidFill>
                  <a:srgbClr val="000000"/>
                </a:solidFill>
                <a:effectLst/>
                <a:latin typeface="+mn-lt"/>
              </a:rPr>
              <a:t>обработки спектра</a:t>
            </a:r>
            <a:endParaRPr lang="ru-RU" sz="10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ru-RU" sz="1000" b="1" i="0" dirty="0">
                <a:solidFill>
                  <a:srgbClr val="000000"/>
                </a:solidFill>
                <a:effectLst/>
                <a:latin typeface="+mn-lt"/>
              </a:rPr>
              <a:t>от </a:t>
            </a:r>
            <a:r>
              <a:rPr lang="ru-RU" sz="1000" b="1" i="0" dirty="0">
                <a:solidFill>
                  <a:srgbClr val="004060"/>
                </a:solidFill>
                <a:effectLst/>
                <a:latin typeface="+mn-lt"/>
              </a:rPr>
              <a:t>04.09.2025</a:t>
            </a:r>
            <a:endParaRPr lang="ru-RU" sz="10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+mn-lt"/>
              </a:rPr>
              <a:t>Средство измерения: </a:t>
            </a:r>
            <a:r>
              <a:rPr lang="ru-RU" sz="1000" b="1" i="0" dirty="0">
                <a:solidFill>
                  <a:srgbClr val="004060"/>
                </a:solidFill>
                <a:effectLst/>
                <a:latin typeface="+mn-lt"/>
              </a:rPr>
              <a:t>LSC TriCarb-4810-1</a:t>
            </a:r>
            <a:endParaRPr lang="ru-RU" sz="10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+mn-lt"/>
              </a:rPr>
              <a:t>Спектр: </a:t>
            </a:r>
            <a:r>
              <a:rPr lang="ru-RU" sz="1000" b="1" i="0" dirty="0">
                <a:solidFill>
                  <a:srgbClr val="004060"/>
                </a:solidFill>
                <a:effectLst/>
                <a:latin typeface="+mn-lt"/>
              </a:rPr>
              <a:t>почва 31611 5 г экстракция U-Th/31611-5.0-Экстр.Spectrum</a:t>
            </a:r>
            <a:endParaRPr lang="ru-RU" sz="10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+mn-lt"/>
              </a:rPr>
              <a:t>Дата измерения: 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+mn-lt"/>
              </a:rPr>
              <a:t>Время измерения: </a:t>
            </a:r>
            <a:r>
              <a:rPr lang="ru-RU" sz="1000" b="1" i="0" dirty="0">
                <a:solidFill>
                  <a:srgbClr val="004060"/>
                </a:solidFill>
                <a:effectLst/>
                <a:latin typeface="+mn-lt"/>
              </a:rPr>
              <a:t>36000 сек</a:t>
            </a:r>
            <a:endParaRPr lang="ru-RU" sz="10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+mn-lt"/>
              </a:rPr>
              <a:t>Тушение: </a:t>
            </a:r>
            <a:r>
              <a:rPr lang="ru-RU" sz="1000" b="1" i="0" dirty="0">
                <a:solidFill>
                  <a:srgbClr val="004060"/>
                </a:solidFill>
                <a:effectLst/>
                <a:latin typeface="+mn-lt"/>
              </a:rPr>
              <a:t>645</a:t>
            </a:r>
            <a:endParaRPr lang="ru-RU" sz="10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+mn-lt"/>
              </a:rPr>
              <a:t>Масса (объём) пробы: </a:t>
            </a:r>
            <a:r>
              <a:rPr lang="ru-RU" sz="1000" b="1" i="0" dirty="0">
                <a:solidFill>
                  <a:srgbClr val="004060"/>
                </a:solidFill>
                <a:effectLst/>
                <a:latin typeface="+mn-lt"/>
              </a:rPr>
              <a:t>5 г</a:t>
            </a:r>
            <a:endParaRPr lang="ru-RU" sz="10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+mn-lt"/>
              </a:rPr>
              <a:t>Информация об образце:</a:t>
            </a:r>
            <a:r>
              <a:rPr lang="ru-RU" sz="1000" b="1" i="0" dirty="0">
                <a:solidFill>
                  <a:srgbClr val="004060"/>
                </a:solidFill>
                <a:effectLst/>
                <a:latin typeface="+mn-lt"/>
              </a:rPr>
              <a:t>31611-5 Проба почвы после экстракции</a:t>
            </a:r>
            <a:endParaRPr lang="ru-RU" sz="10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09D3134-078E-449F-95F8-CFBDE556C858}"/>
              </a:ext>
            </a:extLst>
          </p:cNvPr>
          <p:cNvGraphicFramePr>
            <a:graphicFrameLocks noGrp="1"/>
          </p:cNvGraphicFramePr>
          <p:nvPr/>
        </p:nvGraphicFramePr>
        <p:xfrm>
          <a:off x="4427984" y="441360"/>
          <a:ext cx="4572000" cy="1676400"/>
        </p:xfrm>
        <a:graphic>
          <a:graphicData uri="http://schemas.openxmlformats.org/drawingml/2006/table">
            <a:tbl>
              <a:tblPr firstRow="1" firstCol="1" bandRow="1"/>
              <a:tblGrid>
                <a:gridCol w="266700">
                  <a:extLst>
                    <a:ext uri="{9D8B030D-6E8A-4147-A177-3AD203B41FA5}">
                      <a16:colId xmlns:a16="http://schemas.microsoft.com/office/drawing/2014/main" val="39026468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10266499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845529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1147444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364348507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85056872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37082345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Нуклиды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имп.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Бк/кг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161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Lum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0.032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382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Th-228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2674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0.074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496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Th-232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2647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0.074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384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Th-234eq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0.051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386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U-234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0.072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33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U-238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0.027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06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13822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62347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46D913-F758-41E0-B005-7CC421A17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4857143" cy="3142857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0D7C01-9F78-49FD-AE58-999CBC382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841" y="3501008"/>
            <a:ext cx="4857143" cy="3142857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7EA672FE-6827-4852-9266-745477364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-27384"/>
            <a:ext cx="3672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1600" b="1" kern="0" dirty="0">
                <a:solidFill>
                  <a:srgbClr val="002060"/>
                </a:solidFill>
              </a:rPr>
              <a:t> </a:t>
            </a:r>
            <a:r>
              <a:rPr lang="ru-RU" sz="1800" b="1" kern="1200" dirty="0">
                <a:solidFill>
                  <a:srgbClr val="002060"/>
                </a:solidFill>
              </a:rPr>
              <a:t>Почва после экстракции</a:t>
            </a:r>
            <a:endParaRPr lang="el-GR" sz="1800" kern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A14D53C-C401-449B-A9D3-AC740E3C7689}"/>
              </a:ext>
            </a:extLst>
          </p:cNvPr>
          <p:cNvSpPr/>
          <p:nvPr/>
        </p:nvSpPr>
        <p:spPr>
          <a:xfrm>
            <a:off x="451661" y="6021288"/>
            <a:ext cx="28241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Примеры </a:t>
            </a:r>
            <a:r>
              <a:rPr lang="en-US" sz="1400" i="1" dirty="0" err="1"/>
              <a:t>TriCarb</a:t>
            </a:r>
            <a:r>
              <a:rPr lang="ru-RU" sz="1400" i="1" dirty="0"/>
              <a:t> </a:t>
            </a:r>
            <a:endParaRPr lang="en-US" sz="1400" i="1" dirty="0"/>
          </a:p>
          <a:p>
            <a:r>
              <a:rPr lang="ru-RU" sz="1400" i="1" dirty="0"/>
              <a:t>ГИЦ ПВ</a:t>
            </a:r>
          </a:p>
          <a:p>
            <a:r>
              <a:rPr lang="ru-RU" sz="1400" i="1" dirty="0"/>
              <a:t>почва 5г экстракция U-Th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002727026"/>
      </p:ext>
    </p:extLst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C44AFE-C9B9-45F2-AFA3-7C2457A3A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04276"/>
            <a:ext cx="4857143" cy="3142857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C36332-4BE8-42CA-9C87-D63DD09BB14B}"/>
              </a:ext>
            </a:extLst>
          </p:cNvPr>
          <p:cNvSpPr txBox="1"/>
          <p:nvPr/>
        </p:nvSpPr>
        <p:spPr>
          <a:xfrm>
            <a:off x="432048" y="419760"/>
            <a:ext cx="399593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00" b="1" i="0" dirty="0">
                <a:solidFill>
                  <a:srgbClr val="000000"/>
                </a:solidFill>
                <a:effectLst/>
                <a:latin typeface="+mn-lt"/>
              </a:rPr>
              <a:t>ПРОТОКОЛ</a:t>
            </a:r>
            <a:endParaRPr lang="ru-RU" sz="10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ru-RU" sz="1000" b="1" i="0" dirty="0">
                <a:solidFill>
                  <a:srgbClr val="000000"/>
                </a:solidFill>
                <a:effectLst/>
                <a:latin typeface="+mn-lt"/>
              </a:rPr>
              <a:t>обработки спектра</a:t>
            </a:r>
            <a:endParaRPr lang="ru-RU" sz="10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ru-RU" sz="1000" b="1" i="0" dirty="0">
                <a:solidFill>
                  <a:srgbClr val="000000"/>
                </a:solidFill>
                <a:effectLst/>
                <a:latin typeface="+mn-lt"/>
              </a:rPr>
              <a:t>от </a:t>
            </a:r>
            <a:r>
              <a:rPr lang="ru-RU" sz="1000" b="1" i="0" dirty="0">
                <a:solidFill>
                  <a:srgbClr val="004060"/>
                </a:solidFill>
                <a:effectLst/>
                <a:latin typeface="+mn-lt"/>
              </a:rPr>
              <a:t>04.09.2025</a:t>
            </a:r>
            <a:endParaRPr lang="ru-RU" sz="10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+mn-lt"/>
              </a:rPr>
              <a:t>Средство измерения: </a:t>
            </a:r>
            <a:r>
              <a:rPr lang="ru-RU" sz="1000" b="1" i="0" dirty="0">
                <a:solidFill>
                  <a:srgbClr val="004060"/>
                </a:solidFill>
                <a:effectLst/>
                <a:latin typeface="+mn-lt"/>
              </a:rPr>
              <a:t>LSC TriCarb-4810-1</a:t>
            </a:r>
            <a:endParaRPr lang="ru-RU" sz="10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+mn-lt"/>
              </a:rPr>
              <a:t>Спектр: </a:t>
            </a:r>
            <a:r>
              <a:rPr lang="ru-RU" sz="1000" b="1" dirty="0">
                <a:solidFill>
                  <a:srgbClr val="004060"/>
                </a:solidFill>
                <a:latin typeface="+mn-lt"/>
              </a:rPr>
              <a:t>U-238-234 \Экстракция </a:t>
            </a:r>
            <a:r>
              <a:rPr lang="ru-RU" sz="1000" b="1" i="0" dirty="0">
                <a:solidFill>
                  <a:srgbClr val="004060"/>
                </a:solidFill>
                <a:effectLst/>
                <a:latin typeface="+mn-lt"/>
              </a:rPr>
              <a:t>U 0.2 моль </a:t>
            </a:r>
            <a:r>
              <a:rPr lang="ru-RU" sz="1000" b="1" i="0" dirty="0" err="1">
                <a:solidFill>
                  <a:srgbClr val="004060"/>
                </a:solidFill>
                <a:effectLst/>
                <a:latin typeface="+mn-lt"/>
              </a:rPr>
              <a:t>HDEHP.Spectrum</a:t>
            </a:r>
            <a:endParaRPr lang="ru-RU" sz="10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+mn-lt"/>
              </a:rPr>
              <a:t>Дата измерения: 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+mn-lt"/>
              </a:rPr>
              <a:t>Время измерения: </a:t>
            </a:r>
            <a:r>
              <a:rPr lang="ru-RU" sz="1000" b="1" i="0" dirty="0">
                <a:solidFill>
                  <a:srgbClr val="004060"/>
                </a:solidFill>
                <a:effectLst/>
                <a:latin typeface="+mn-lt"/>
              </a:rPr>
              <a:t>36000 сек</a:t>
            </a:r>
            <a:endParaRPr lang="ru-RU" sz="10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+mn-lt"/>
              </a:rPr>
              <a:t>Тушение: </a:t>
            </a:r>
            <a:r>
              <a:rPr lang="ru-RU" sz="1000" b="1" i="0" dirty="0">
                <a:solidFill>
                  <a:srgbClr val="004060"/>
                </a:solidFill>
                <a:effectLst/>
                <a:latin typeface="+mn-lt"/>
              </a:rPr>
              <a:t>645</a:t>
            </a:r>
            <a:endParaRPr lang="ru-RU" sz="10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+mn-lt"/>
              </a:rPr>
              <a:t>Масса (объём) пробы: </a:t>
            </a:r>
            <a:r>
              <a:rPr lang="ru-RU" sz="1000" b="1" i="0" dirty="0">
                <a:solidFill>
                  <a:srgbClr val="004060"/>
                </a:solidFill>
                <a:effectLst/>
                <a:latin typeface="+mn-lt"/>
              </a:rPr>
              <a:t>5 г</a:t>
            </a:r>
            <a:endParaRPr lang="ru-RU" sz="10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+mn-lt"/>
              </a:rPr>
              <a:t>Информация об образце:</a:t>
            </a:r>
            <a:r>
              <a:rPr lang="ru-RU" sz="1000" b="1" i="0" dirty="0">
                <a:solidFill>
                  <a:srgbClr val="004060"/>
                </a:solidFill>
                <a:effectLst/>
                <a:latin typeface="+mn-lt"/>
              </a:rPr>
              <a:t>31611-5 Проба почвы после экстракции</a:t>
            </a:r>
            <a:endParaRPr lang="ru-RU" sz="10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09D3134-078E-449F-95F8-CFBDE556C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12170"/>
              </p:ext>
            </p:extLst>
          </p:nvPr>
        </p:nvGraphicFramePr>
        <p:xfrm>
          <a:off x="4427984" y="441360"/>
          <a:ext cx="4536504" cy="1485900"/>
        </p:xfrm>
        <a:graphic>
          <a:graphicData uri="http://schemas.openxmlformats.org/drawingml/2006/table">
            <a:tbl>
              <a:tblPr firstRow="1" firstCol="1" bandRow="1"/>
              <a:tblGrid>
                <a:gridCol w="266700">
                  <a:extLst>
                    <a:ext uri="{9D8B030D-6E8A-4147-A177-3AD203B41FA5}">
                      <a16:colId xmlns:a16="http://schemas.microsoft.com/office/drawing/2014/main" val="390264681"/>
                    </a:ext>
                  </a:extLst>
                </a:gridCol>
                <a:gridCol w="1029444">
                  <a:extLst>
                    <a:ext uri="{9D8B030D-6E8A-4147-A177-3AD203B41FA5}">
                      <a16:colId xmlns:a16="http://schemas.microsoft.com/office/drawing/2014/main" val="4102664996"/>
                    </a:ext>
                  </a:extLst>
                </a:gridCol>
                <a:gridCol w="799356">
                  <a:extLst>
                    <a:ext uri="{9D8B030D-6E8A-4147-A177-3AD203B41FA5}">
                      <a16:colId xmlns:a16="http://schemas.microsoft.com/office/drawing/2014/main" val="8845529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1147444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364348507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85056872"/>
                    </a:ext>
                  </a:extLst>
                </a:gridCol>
                <a:gridCol w="440754">
                  <a:extLst>
                    <a:ext uri="{9D8B030D-6E8A-4147-A177-3AD203B41FA5}">
                      <a16:colId xmlns:a16="http://schemas.microsoft.com/office/drawing/2014/main" val="37082345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Нуклиды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имп.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Бк/кг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161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4060"/>
                          </a:solidFill>
                          <a:effectLst/>
                        </a:rPr>
                        <a:t>Lum</a:t>
                      </a:r>
                      <a:endParaRPr lang="en-US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977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0.027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21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5.4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21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382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4060"/>
                          </a:solidFill>
                          <a:effectLst/>
                        </a:rPr>
                        <a:t>Th-228</a:t>
                      </a:r>
                      <a:endParaRPr lang="en-US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2623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0.073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14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15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14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496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4060"/>
                          </a:solidFill>
                          <a:effectLst/>
                        </a:rPr>
                        <a:t>Th-232</a:t>
                      </a:r>
                      <a:endParaRPr lang="en-US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1579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0.044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21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8.8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21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384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04060"/>
                          </a:solidFill>
                          <a:effectLst/>
                        </a:rPr>
                        <a:t>U-234</a:t>
                      </a:r>
                      <a:endParaRPr lang="en-US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3013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0.076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14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15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14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386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04060"/>
                          </a:solidFill>
                          <a:effectLst/>
                        </a:rPr>
                        <a:t>U238eq</a:t>
                      </a:r>
                      <a:endParaRPr lang="en-US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5556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0.052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14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10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</a:rPr>
                        <a:t>15</a:t>
                      </a:r>
                      <a:endParaRPr lang="ru-RU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33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13750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0.272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54.4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623471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0D7C01-9F78-49FD-AE58-999CBC382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841" y="3501008"/>
            <a:ext cx="4857143" cy="3142857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7EA672FE-6827-4852-9266-745477364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-27384"/>
            <a:ext cx="3672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1600" b="1" kern="0" dirty="0">
                <a:solidFill>
                  <a:srgbClr val="002060"/>
                </a:solidFill>
              </a:rPr>
              <a:t> </a:t>
            </a:r>
            <a:r>
              <a:rPr lang="ru-RU" sz="1800" b="1" kern="1200" dirty="0">
                <a:solidFill>
                  <a:srgbClr val="002060"/>
                </a:solidFill>
              </a:rPr>
              <a:t>Почва после экстракции</a:t>
            </a:r>
            <a:endParaRPr lang="el-GR" sz="1800" kern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A14D53C-C401-449B-A9D3-AC740E3C7689}"/>
              </a:ext>
            </a:extLst>
          </p:cNvPr>
          <p:cNvSpPr/>
          <p:nvPr/>
        </p:nvSpPr>
        <p:spPr>
          <a:xfrm>
            <a:off x="451661" y="6021288"/>
            <a:ext cx="28241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Примеры </a:t>
            </a:r>
            <a:r>
              <a:rPr lang="en-US" sz="1400" i="1" dirty="0" err="1"/>
              <a:t>TriCarb</a:t>
            </a:r>
            <a:r>
              <a:rPr lang="ru-RU" sz="1400" i="1" dirty="0"/>
              <a:t> </a:t>
            </a:r>
            <a:endParaRPr lang="en-US" sz="1400" i="1" dirty="0"/>
          </a:p>
          <a:p>
            <a:r>
              <a:rPr lang="ru-RU" sz="1400" i="1" dirty="0"/>
              <a:t>ГИЦ ПВ</a:t>
            </a:r>
          </a:p>
          <a:p>
            <a:r>
              <a:rPr lang="ru-RU" sz="1400" i="1" dirty="0"/>
              <a:t>почва 5г экстракция U-Th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611638875"/>
      </p:ext>
    </p:extLst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2A96FB82-93C5-47D3-94DE-21197D8A5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807168"/>
              </p:ext>
            </p:extLst>
          </p:nvPr>
        </p:nvGraphicFramePr>
        <p:xfrm>
          <a:off x="3995936" y="980728"/>
          <a:ext cx="4572000" cy="9677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6700">
                  <a:extLst>
                    <a:ext uri="{9D8B030D-6E8A-4147-A177-3AD203B41FA5}">
                      <a16:colId xmlns:a16="http://schemas.microsoft.com/office/drawing/2014/main" val="363737548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503079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6587444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75199785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952021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87898853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67104071"/>
                    </a:ext>
                  </a:extLst>
                </a:gridCol>
              </a:tblGrid>
              <a:tr h="30617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Нуклиды</a:t>
                      </a:r>
                      <a:endParaRPr lang="ru-RU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N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имп.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Aco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Бк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Uco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en-US" sz="1000">
                          <a:effectLst/>
                        </a:rPr>
                        <a:t>% </a:t>
                      </a:r>
                      <a:endParaRPr lang="en-US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a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Бк/кг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U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en-US" sz="1000">
                          <a:effectLst/>
                        </a:rPr>
                        <a:t>%</a:t>
                      </a:r>
                      <a:endParaRPr lang="en-US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9569"/>
                  </a:ext>
                </a:extLst>
              </a:tr>
              <a:tr h="27896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</a:rPr>
                        <a:t>██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4060"/>
                          </a:solidFill>
                          <a:effectLst/>
                        </a:rPr>
                        <a:t>Rn-222eq</a:t>
                      </a:r>
                      <a:endParaRPr lang="en-US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468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0.078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15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277684"/>
                  </a:ext>
                </a:extLst>
              </a:tr>
              <a:tr h="278960"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██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Сумма</a:t>
                      </a:r>
                      <a:endParaRPr lang="ru-RU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>
                          <a:effectLst/>
                        </a:rPr>
                        <a:t>468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>
                          <a:effectLst/>
                        </a:rPr>
                        <a:t>0.078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766983"/>
                  </a:ext>
                </a:extLst>
              </a:tr>
            </a:tbl>
          </a:graphicData>
        </a:graphic>
      </p:graphicFrame>
      <p:sp>
        <p:nvSpPr>
          <p:cNvPr id="11" name="Rectangle 9">
            <a:extLst>
              <a:ext uri="{FF2B5EF4-FFF2-40B4-BE49-F238E27FC236}">
                <a16:creationId xmlns:a16="http://schemas.microsoft.com/office/drawing/2014/main" id="{559F82BE-1F64-469C-A360-5B6CC42B1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100" y="681516"/>
            <a:ext cx="30243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ПРОТОКОЛ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обработки спектра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12.11.2022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Средство измерения: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TriCarb-4810 2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Дата измерения: 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Время измерения: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1200 сек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Тушение: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427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Информация об образце: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 11683.Spectrum 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55" name="Picture 11">
            <a:extLst>
              <a:ext uri="{FF2B5EF4-FFF2-40B4-BE49-F238E27FC236}">
                <a16:creationId xmlns:a16="http://schemas.microsoft.com/office/drawing/2014/main" id="{876ADF0A-B567-4A1A-A444-579CD8AAA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4857750" cy="3143250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ACB6C18-8579-4201-9B61-CE445A279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-27384"/>
            <a:ext cx="2592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1600" b="1" kern="0" dirty="0">
                <a:solidFill>
                  <a:srgbClr val="002060"/>
                </a:solidFill>
              </a:rPr>
              <a:t>Анализ радона в воде</a:t>
            </a:r>
            <a:endParaRPr lang="el-GR" sz="1800" kern="1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25067AB-4281-47FA-8344-2B6F4B24B0C2}"/>
              </a:ext>
            </a:extLst>
          </p:cNvPr>
          <p:cNvSpPr/>
          <p:nvPr/>
        </p:nvSpPr>
        <p:spPr>
          <a:xfrm>
            <a:off x="467544" y="5858688"/>
            <a:ext cx="6048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Примеры </a:t>
            </a:r>
            <a:r>
              <a:rPr lang="en-US" sz="1400" i="1" dirty="0" err="1"/>
              <a:t>TriCarb</a:t>
            </a:r>
            <a:r>
              <a:rPr lang="ru-RU" sz="1400" i="1" dirty="0"/>
              <a:t> </a:t>
            </a:r>
            <a:endParaRPr lang="en-US" sz="1400" i="1" dirty="0"/>
          </a:p>
          <a:p>
            <a:r>
              <a:rPr lang="ru-RU" sz="1400" i="1" dirty="0"/>
              <a:t>ГИЦ ПВ</a:t>
            </a:r>
            <a:r>
              <a:rPr lang="en-US" sz="1400" i="1" dirty="0"/>
              <a:t> </a:t>
            </a:r>
            <a:r>
              <a:rPr lang="ru-RU" sz="1400" i="1" dirty="0"/>
              <a:t>– Главный контрольно-испытательный центр питьевой воды</a:t>
            </a:r>
          </a:p>
          <a:p>
            <a:r>
              <a:rPr lang="en-US" sz="1400" i="1" dirty="0"/>
              <a:t>Rn</a:t>
            </a:r>
            <a:r>
              <a:rPr lang="ru-RU" sz="1400" i="1" dirty="0"/>
              <a:t>-222</a:t>
            </a:r>
            <a:r>
              <a:rPr lang="en-US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207561"/>
      </p:ext>
    </p:extLst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26C664-90CB-47C6-8C0E-68F4CC7953B0}"/>
              </a:ext>
            </a:extLst>
          </p:cNvPr>
          <p:cNvSpPr txBox="1"/>
          <p:nvPr/>
        </p:nvSpPr>
        <p:spPr>
          <a:xfrm>
            <a:off x="360040" y="404664"/>
            <a:ext cx="4572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effectLst/>
              </a:rPr>
              <a:t>ПРОТОКОЛ</a:t>
            </a:r>
            <a:endParaRPr lang="ru-RU" sz="1000" dirty="0">
              <a:effectLst/>
            </a:endParaRPr>
          </a:p>
          <a:p>
            <a:r>
              <a:rPr lang="ru-RU" sz="1000" b="1" dirty="0">
                <a:effectLst/>
              </a:rPr>
              <a:t>обработки спектра</a:t>
            </a:r>
            <a:endParaRPr lang="ru-RU" sz="1000" dirty="0">
              <a:effectLst/>
            </a:endParaRPr>
          </a:p>
          <a:p>
            <a:r>
              <a:rPr lang="ru-RU" sz="1000" b="1" dirty="0">
                <a:effectLst/>
              </a:rPr>
              <a:t>от </a:t>
            </a:r>
            <a:r>
              <a:rPr lang="ru-RU" sz="1000" b="1" dirty="0">
                <a:solidFill>
                  <a:srgbClr val="004060"/>
                </a:solidFill>
                <a:effectLst/>
              </a:rPr>
              <a:t>16.09.2025</a:t>
            </a:r>
            <a:endParaRPr lang="ru-RU" sz="1000" dirty="0">
              <a:effectLst/>
            </a:endParaRPr>
          </a:p>
          <a:p>
            <a:r>
              <a:rPr lang="ru-RU" sz="1000" dirty="0">
                <a:effectLst/>
              </a:rPr>
              <a:t>Средство измерения: </a:t>
            </a:r>
            <a:r>
              <a:rPr lang="en-US" sz="1000" b="1" dirty="0">
                <a:solidFill>
                  <a:srgbClr val="004060"/>
                </a:solidFill>
                <a:effectLst/>
              </a:rPr>
              <a:t>TriCarb</a:t>
            </a:r>
            <a:endParaRPr lang="en-US" sz="1000" dirty="0">
              <a:effectLst/>
            </a:endParaRPr>
          </a:p>
          <a:p>
            <a:r>
              <a:rPr lang="ru-RU" sz="1000" dirty="0">
                <a:effectLst/>
              </a:rPr>
              <a:t>Спектр:</a:t>
            </a:r>
            <a:r>
              <a:rPr lang="en-US" sz="1000" dirty="0"/>
              <a:t>…</a:t>
            </a:r>
            <a:r>
              <a:rPr lang="ru-RU" sz="1000" b="1" dirty="0">
                <a:solidFill>
                  <a:srgbClr val="004060"/>
                </a:solidFill>
                <a:effectLst/>
              </a:rPr>
              <a:t>/</a:t>
            </a:r>
            <a:r>
              <a:rPr lang="en-US" sz="1000" b="1" dirty="0" err="1">
                <a:solidFill>
                  <a:srgbClr val="004060"/>
                </a:solidFill>
                <a:effectLst/>
              </a:rPr>
              <a:t>SpectrsTriCarb</a:t>
            </a:r>
            <a:r>
              <a:rPr lang="en-US" sz="1000" b="1" dirty="0">
                <a:solidFill>
                  <a:srgbClr val="004060"/>
                </a:solidFill>
                <a:effectLst/>
              </a:rPr>
              <a:t>/</a:t>
            </a:r>
            <a:r>
              <a:rPr lang="ru-RU" sz="1000" b="1" dirty="0">
                <a:solidFill>
                  <a:srgbClr val="004060"/>
                </a:solidFill>
                <a:effectLst/>
              </a:rPr>
              <a:t>ГИЦПВ/</a:t>
            </a:r>
            <a:endParaRPr lang="en-US" sz="1000" b="1" dirty="0">
              <a:solidFill>
                <a:srgbClr val="004060"/>
              </a:solidFill>
              <a:effectLst/>
            </a:endParaRPr>
          </a:p>
          <a:p>
            <a:r>
              <a:rPr lang="en-US" sz="1000" b="1" dirty="0">
                <a:solidFill>
                  <a:srgbClr val="004060"/>
                </a:solidFill>
                <a:effectLst/>
              </a:rPr>
              <a:t>Poverka5rep5min_S0001_R01_20191223_1744.Spectrum</a:t>
            </a:r>
            <a:endParaRPr lang="en-US" sz="1000" dirty="0">
              <a:effectLst/>
            </a:endParaRPr>
          </a:p>
          <a:p>
            <a:r>
              <a:rPr lang="ru-RU" sz="1000" dirty="0">
                <a:effectLst/>
              </a:rPr>
              <a:t>Дата измерения: </a:t>
            </a:r>
          </a:p>
          <a:p>
            <a:r>
              <a:rPr lang="ru-RU" sz="1000" dirty="0">
                <a:effectLst/>
              </a:rPr>
              <a:t>Время измерения: </a:t>
            </a:r>
            <a:r>
              <a:rPr lang="ru-RU" sz="1000" b="1" dirty="0">
                <a:solidFill>
                  <a:srgbClr val="004060"/>
                </a:solidFill>
                <a:effectLst/>
              </a:rPr>
              <a:t>14400 сек</a:t>
            </a:r>
            <a:endParaRPr lang="ru-RU" sz="1000" dirty="0">
              <a:effectLst/>
            </a:endParaRPr>
          </a:p>
          <a:p>
            <a:r>
              <a:rPr lang="ru-RU" sz="1000" dirty="0">
                <a:effectLst/>
              </a:rPr>
              <a:t>Тушение: </a:t>
            </a:r>
            <a:r>
              <a:rPr lang="ru-RU" sz="1000" b="1" dirty="0">
                <a:solidFill>
                  <a:srgbClr val="004060"/>
                </a:solidFill>
                <a:effectLst/>
              </a:rPr>
              <a:t>372</a:t>
            </a:r>
            <a:endParaRPr lang="ru-RU" sz="1000" dirty="0">
              <a:effectLst/>
            </a:endParaRPr>
          </a:p>
          <a:p>
            <a:r>
              <a:rPr lang="ru-RU" sz="1000" dirty="0">
                <a:effectLst/>
              </a:rPr>
              <a:t>Информация об образце: Образцовый источник </a:t>
            </a:r>
            <a:r>
              <a:rPr lang="en-US" sz="1000">
                <a:effectLst/>
              </a:rPr>
              <a:t>Sr-90</a:t>
            </a:r>
            <a:r>
              <a:rPr lang="ru-RU" sz="1000" b="1">
                <a:solidFill>
                  <a:srgbClr val="004060"/>
                </a:solidFill>
                <a:effectLst/>
              </a:rPr>
              <a:t> </a:t>
            </a:r>
            <a:r>
              <a:rPr lang="en-US" sz="1000" b="1" dirty="0">
                <a:solidFill>
                  <a:srgbClr val="004060"/>
                </a:solidFill>
                <a:effectLst/>
              </a:rPr>
              <a:t>Poverka5rep5min_S0001_R01_20191223_1744.Spectrum </a:t>
            </a:r>
            <a:endParaRPr lang="ru-RU" sz="1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E6C5FB-A189-419A-9475-116091897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20888"/>
            <a:ext cx="5477988" cy="3544580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ABC8215-F127-4057-BB43-995DDFC6F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31094"/>
              </p:ext>
            </p:extLst>
          </p:nvPr>
        </p:nvGraphicFramePr>
        <p:xfrm>
          <a:off x="4211960" y="379224"/>
          <a:ext cx="4572000" cy="1676400"/>
        </p:xfrm>
        <a:graphic>
          <a:graphicData uri="http://schemas.openxmlformats.org/drawingml/2006/table">
            <a:tbl>
              <a:tblPr firstRow="1" firstCol="1" bandRow="1"/>
              <a:tblGrid>
                <a:gridCol w="266700">
                  <a:extLst>
                    <a:ext uri="{9D8B030D-6E8A-4147-A177-3AD203B41FA5}">
                      <a16:colId xmlns:a16="http://schemas.microsoft.com/office/drawing/2014/main" val="316758248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580498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44514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16550334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394485819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41207995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3200696727"/>
                    </a:ext>
                  </a:extLst>
                </a:gridCol>
              </a:tblGrid>
              <a:tr h="190764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Нуклиды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/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Бк/дм³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397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H-3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586792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113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C-14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1122720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077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Cl-36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1723390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230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Sr-90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5574851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546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Y-90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4503935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075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Cs-137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400039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890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13911729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1.05e+03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256293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DC7BFAA7-AF12-4D22-A421-12AA951CB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-27384"/>
            <a:ext cx="2592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1600" b="1" kern="0" dirty="0">
                <a:solidFill>
                  <a:srgbClr val="002060"/>
                </a:solidFill>
              </a:rPr>
              <a:t>Поверка ЖС-прибора</a:t>
            </a:r>
            <a:endParaRPr lang="el-GR" sz="1800" kern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C49E78-52DA-4C7C-83AC-8D657640D57F}"/>
              </a:ext>
            </a:extLst>
          </p:cNvPr>
          <p:cNvSpPr/>
          <p:nvPr/>
        </p:nvSpPr>
        <p:spPr>
          <a:xfrm>
            <a:off x="451661" y="6021288"/>
            <a:ext cx="6048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Примеры </a:t>
            </a:r>
            <a:r>
              <a:rPr lang="en-US" sz="1400" i="1" dirty="0" err="1"/>
              <a:t>TriCarb</a:t>
            </a:r>
            <a:r>
              <a:rPr lang="ru-RU" sz="1400" i="1" dirty="0"/>
              <a:t> </a:t>
            </a:r>
            <a:endParaRPr lang="en-US" sz="1400" i="1" dirty="0"/>
          </a:p>
          <a:p>
            <a:r>
              <a:rPr lang="ru-RU" sz="1400" i="1" dirty="0"/>
              <a:t>ГИЦ ПВ</a:t>
            </a:r>
            <a:r>
              <a:rPr lang="en-US" sz="1400" i="1" dirty="0"/>
              <a:t> </a:t>
            </a:r>
            <a:r>
              <a:rPr lang="ru-RU" sz="1400" i="1" dirty="0"/>
              <a:t>– Главный контрольно-испытательный центр питьевой воды</a:t>
            </a:r>
          </a:p>
          <a:p>
            <a:r>
              <a:rPr lang="en-US" sz="1400" i="1" dirty="0"/>
              <a:t>U-238-234 </a:t>
            </a:r>
            <a:r>
              <a:rPr lang="en-US" sz="1400" i="1" dirty="0" err="1"/>
              <a:t>Poverka</a:t>
            </a:r>
            <a:r>
              <a:rPr lang="en-US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2103428"/>
      </p:ext>
    </p:extLst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C5F0742-0FB8-4551-B0F8-C00F488E7644}"/>
              </a:ext>
            </a:extLst>
          </p:cNvPr>
          <p:cNvGraphicFramePr>
            <a:graphicFrameLocks noGrp="1"/>
          </p:cNvGraphicFramePr>
          <p:nvPr/>
        </p:nvGraphicFramePr>
        <p:xfrm>
          <a:off x="3844706" y="105544"/>
          <a:ext cx="4572000" cy="2819400"/>
        </p:xfrm>
        <a:graphic>
          <a:graphicData uri="http://schemas.openxmlformats.org/drawingml/2006/table">
            <a:tbl>
              <a:tblPr firstRow="1" firstCol="1" bandRow="1"/>
              <a:tblGrid>
                <a:gridCol w="266700">
                  <a:extLst>
                    <a:ext uri="{9D8B030D-6E8A-4147-A177-3AD203B41FA5}">
                      <a16:colId xmlns:a16="http://schemas.microsoft.com/office/drawing/2014/main" val="68992424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7178322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27473784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70371762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309453784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89486177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8775577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Нуклиды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имп.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Бк/дм³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749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SumAlpha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&lt;0.040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&lt;132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250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Lum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1.1e+03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327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H-3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&lt;0.44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&lt;1.5e+03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059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C-14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2145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359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Cl-36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&lt;0.068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&lt;225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349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Fe-55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89421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9.39e+04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615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Co-60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25189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2.54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8.46e+03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29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Ni-63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3257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0.45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1.5e+03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047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Sr-90eq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&lt;0.085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&lt;283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501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Tc-99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612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Cs-137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14577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4.04e+03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31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8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Pb-210gic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&lt;0.17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&lt;576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164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SumBeta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137134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1.09e+05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607607"/>
                  </a:ext>
                </a:extLst>
              </a:tr>
            </a:tbl>
          </a:graphicData>
        </a:graphic>
      </p:graphicFrame>
      <p:pic>
        <p:nvPicPr>
          <p:cNvPr id="1026" name="Рисунок 60">
            <a:extLst>
              <a:ext uri="{FF2B5EF4-FFF2-40B4-BE49-F238E27FC236}">
                <a16:creationId xmlns:a16="http://schemas.microsoft.com/office/drawing/2014/main" id="{2C09A4FA-329F-4E58-A135-CF9D5DCFB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10" y="3068960"/>
            <a:ext cx="4857750" cy="1175455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5" name="Рисунок 61">
            <a:extLst>
              <a:ext uri="{FF2B5EF4-FFF2-40B4-BE49-F238E27FC236}">
                <a16:creationId xmlns:a16="http://schemas.microsoft.com/office/drawing/2014/main" id="{F92E1B3B-60B3-4151-B321-3FFAE096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10" y="4291734"/>
            <a:ext cx="4857750" cy="2400300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4E798D8-3F55-4718-8B20-C1EC63B3C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94" y="805709"/>
            <a:ext cx="276458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ПРОТОКОЛ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обработки спектра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от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01.02.2022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Средство измерения: </a:t>
            </a:r>
            <a:r>
              <a:rPr kumimoji="0" lang="ru-RU" altLang="ru-RU" sz="1000" b="1" i="0" u="none" strike="noStrike" cap="none" normalizeH="0" baseline="0" dirty="0" err="1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TriCarb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Время измерения: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10800 сек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Тушение: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341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Масса (объём) пробы: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0.3 cм³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Информация об образце: </a:t>
            </a:r>
            <a:r>
              <a:rPr lang="en-US" altLang="ru-RU" sz="1000" b="1" dirty="0">
                <a:solidFill>
                  <a:srgbClr val="00406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385.Spectrum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5613B3-69B1-4834-AF7B-9616E2135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C01CB2-FE69-486C-9C16-9CCB981AA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7200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DD43187-0016-4B0C-BA86-D072F9262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6632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1600" b="1" kern="0" dirty="0">
                <a:solidFill>
                  <a:srgbClr val="002060"/>
                </a:solidFill>
              </a:rPr>
              <a:t>Контроль на АЭС</a:t>
            </a:r>
            <a:endParaRPr lang="el-GR" sz="1800" kern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78F959-2286-4732-B7FC-5E110FF11B49}"/>
              </a:ext>
            </a:extLst>
          </p:cNvPr>
          <p:cNvSpPr/>
          <p:nvPr/>
        </p:nvSpPr>
        <p:spPr>
          <a:xfrm>
            <a:off x="525411" y="6041286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Примеры </a:t>
            </a:r>
            <a:r>
              <a:rPr lang="en-US" sz="1400" i="1" dirty="0" err="1"/>
              <a:t>TriCarb</a:t>
            </a:r>
            <a:r>
              <a:rPr lang="ru-RU" sz="1400" i="1" dirty="0"/>
              <a:t> </a:t>
            </a:r>
            <a:endParaRPr lang="en-US" sz="1400" i="1" dirty="0"/>
          </a:p>
          <a:p>
            <a:r>
              <a:rPr lang="ru-RU" sz="1400" i="1" dirty="0"/>
              <a:t>АЭС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695069698"/>
      </p:ext>
    </p:extLst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1D5613B3-69B1-4834-AF7B-9616E2135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C01CB2-FE69-486C-9C16-9CCB981AA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7200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DD43187-0016-4B0C-BA86-D072F9262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6632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1600" b="1" kern="0" dirty="0">
                <a:solidFill>
                  <a:srgbClr val="002060"/>
                </a:solidFill>
              </a:rPr>
              <a:t>Контроль на АЭС</a:t>
            </a:r>
            <a:endParaRPr lang="el-GR" sz="1800" kern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78F959-2286-4732-B7FC-5E110FF11B49}"/>
              </a:ext>
            </a:extLst>
          </p:cNvPr>
          <p:cNvSpPr/>
          <p:nvPr/>
        </p:nvSpPr>
        <p:spPr>
          <a:xfrm>
            <a:off x="445297" y="5914874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Примеры </a:t>
            </a:r>
            <a:r>
              <a:rPr lang="en-US" sz="1400" i="1" dirty="0" err="1"/>
              <a:t>TriCarb</a:t>
            </a:r>
            <a:r>
              <a:rPr lang="ru-RU" sz="1400" i="1" dirty="0"/>
              <a:t> </a:t>
            </a:r>
            <a:endParaRPr lang="en-US" sz="1400" i="1" dirty="0"/>
          </a:p>
          <a:p>
            <a:r>
              <a:rPr lang="ru-RU" sz="1400" i="1" dirty="0"/>
              <a:t>АЭС</a:t>
            </a:r>
            <a:endParaRPr lang="en-US" sz="14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BA8BE-9A3D-4801-8945-DD6212CEBACB}"/>
              </a:ext>
            </a:extLst>
          </p:cNvPr>
          <p:cNvSpPr txBox="1"/>
          <p:nvPr/>
        </p:nvSpPr>
        <p:spPr>
          <a:xfrm>
            <a:off x="251520" y="676250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effectLst/>
              </a:rPr>
              <a:t>ПРОТОКОЛ</a:t>
            </a:r>
            <a:endParaRPr lang="ru-RU" dirty="0">
              <a:effectLst/>
            </a:endParaRPr>
          </a:p>
          <a:p>
            <a:r>
              <a:rPr lang="ru-RU" sz="1000" b="1" dirty="0">
                <a:effectLst/>
              </a:rPr>
              <a:t>обработки спектра</a:t>
            </a:r>
            <a:endParaRPr lang="ru-RU" dirty="0">
              <a:effectLst/>
            </a:endParaRPr>
          </a:p>
          <a:p>
            <a:r>
              <a:rPr lang="ru-RU" sz="1000" b="1" dirty="0">
                <a:effectLst/>
              </a:rPr>
              <a:t>от </a:t>
            </a:r>
            <a:r>
              <a:rPr lang="ru-RU" sz="1000" b="1" dirty="0">
                <a:solidFill>
                  <a:srgbClr val="004060"/>
                </a:solidFill>
                <a:effectLst/>
              </a:rPr>
              <a:t>17.09.2025</a:t>
            </a:r>
            <a:endParaRPr lang="ru-RU" dirty="0">
              <a:effectLst/>
            </a:endParaRPr>
          </a:p>
          <a:p>
            <a:r>
              <a:rPr lang="ru-RU" sz="1000" dirty="0">
                <a:effectLst/>
              </a:rPr>
              <a:t>Средство измерения: </a:t>
            </a:r>
            <a:r>
              <a:rPr lang="ru-RU" sz="1000" b="1" dirty="0">
                <a:solidFill>
                  <a:srgbClr val="004060"/>
                </a:solidFill>
                <a:effectLst/>
              </a:rPr>
              <a:t>TriCarb</a:t>
            </a:r>
            <a:endParaRPr lang="ru-RU" dirty="0">
              <a:effectLst/>
            </a:endParaRPr>
          </a:p>
          <a:p>
            <a:r>
              <a:rPr lang="ru-RU" sz="1000" dirty="0">
                <a:effectLst/>
              </a:rPr>
              <a:t>Спектр: </a:t>
            </a:r>
          </a:p>
          <a:p>
            <a:r>
              <a:rPr lang="ru-RU" sz="1000" dirty="0">
                <a:effectLst/>
              </a:rPr>
              <a:t>Дата измерения: </a:t>
            </a:r>
            <a:endParaRPr lang="ru-RU" dirty="0">
              <a:effectLst/>
            </a:endParaRPr>
          </a:p>
          <a:p>
            <a:r>
              <a:rPr lang="ru-RU" sz="1000" dirty="0">
                <a:effectLst/>
              </a:rPr>
              <a:t>Время измерения: </a:t>
            </a:r>
            <a:r>
              <a:rPr lang="ru-RU" sz="1000" b="1" dirty="0">
                <a:solidFill>
                  <a:srgbClr val="004060"/>
                </a:solidFill>
                <a:effectLst/>
              </a:rPr>
              <a:t>14400 сек</a:t>
            </a:r>
            <a:endParaRPr lang="ru-RU" dirty="0">
              <a:effectLst/>
            </a:endParaRPr>
          </a:p>
          <a:p>
            <a:r>
              <a:rPr lang="ru-RU" sz="1000" dirty="0">
                <a:effectLst/>
              </a:rPr>
              <a:t>Тушение: </a:t>
            </a:r>
            <a:r>
              <a:rPr lang="ru-RU" sz="1000" b="1" dirty="0">
                <a:solidFill>
                  <a:srgbClr val="004060"/>
                </a:solidFill>
                <a:effectLst/>
              </a:rPr>
              <a:t>255</a:t>
            </a:r>
            <a:endParaRPr lang="ru-RU" dirty="0">
              <a:effectLst/>
            </a:endParaRPr>
          </a:p>
          <a:p>
            <a:r>
              <a:rPr lang="ru-RU" sz="1000" dirty="0">
                <a:effectLst/>
              </a:rPr>
              <a:t>Информация об образце:</a:t>
            </a:r>
            <a:r>
              <a:rPr lang="ru-RU" sz="1000" b="1" dirty="0">
                <a:solidFill>
                  <a:srgbClr val="004060"/>
                </a:solidFill>
                <a:effectLst/>
              </a:rPr>
              <a:t> 233.Spectrum </a:t>
            </a:r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AD349D7-2BE1-40EE-B582-98F960EBA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253445"/>
              </p:ext>
            </p:extLst>
          </p:nvPr>
        </p:nvGraphicFramePr>
        <p:xfrm>
          <a:off x="4168989" y="159865"/>
          <a:ext cx="4572000" cy="2057400"/>
        </p:xfrm>
        <a:graphic>
          <a:graphicData uri="http://schemas.openxmlformats.org/drawingml/2006/table">
            <a:tbl>
              <a:tblPr firstRow="1" firstCol="1" bandRow="1"/>
              <a:tblGrid>
                <a:gridCol w="266700">
                  <a:extLst>
                    <a:ext uri="{9D8B030D-6E8A-4147-A177-3AD203B41FA5}">
                      <a16:colId xmlns:a16="http://schemas.microsoft.com/office/drawing/2014/main" val="152695007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39373559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6414704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41102069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199990606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93616186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8688359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Нуклиды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имп.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Бк/дм³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255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H-3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&lt;0.065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643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C-14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0.076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849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Fe-55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&lt;0.085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52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Co-60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&lt;0.032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50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Ni-63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&lt;0.027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978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Sr-90Eq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0.020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156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Tc-99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&lt;0.027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733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Cs-137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462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3654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0.269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558212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40851F-3787-4FBD-B682-7BDE07098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7" y="2492896"/>
            <a:ext cx="4857143" cy="3142857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BB8B7AE-1BB6-4390-9E01-EEDF9074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17414"/>
            <a:ext cx="4857143" cy="3142857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950864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89" y="3861048"/>
            <a:ext cx="4511828" cy="291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076056" y="264760"/>
            <a:ext cx="3783697" cy="3380264"/>
            <a:chOff x="5076056" y="264760"/>
            <a:chExt cx="3783697" cy="3380264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5098710" y="264760"/>
              <a:ext cx="2446964" cy="1661667"/>
              <a:chOff x="5292080" y="133956"/>
              <a:chExt cx="2446964" cy="1792472"/>
            </a:xfrm>
          </p:grpSpPr>
          <p:pic>
            <p:nvPicPr>
              <p:cNvPr id="147459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149259"/>
                <a:ext cx="2427857" cy="1777169"/>
              </a:xfrm>
              <a:prstGeom prst="rect">
                <a:avLst/>
              </a:prstGeom>
              <a:noFill/>
              <a:ln w="158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Прямоугольник 6"/>
              <p:cNvSpPr/>
              <p:nvPr/>
            </p:nvSpPr>
            <p:spPr>
              <a:xfrm>
                <a:off x="6586164" y="133956"/>
                <a:ext cx="1152880" cy="26161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rPr>
                  <a:t>Guardian</a:t>
                </a:r>
                <a:r>
                  <a:rPr lang="ru-RU" sz="11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rPr>
                  <a:t> 1414</a:t>
                </a:r>
                <a:r>
                  <a:rPr lang="ru-RU" sz="11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rPr>
                  <a:t> </a:t>
                </a:r>
                <a:endParaRPr lang="ru-RU" sz="1600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5076056" y="1943254"/>
              <a:ext cx="2439314" cy="1701770"/>
              <a:chOff x="6248005" y="1477115"/>
              <a:chExt cx="2439314" cy="1837154"/>
            </a:xfrm>
          </p:grpSpPr>
          <p:pic>
            <p:nvPicPr>
              <p:cNvPr id="21506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8000" contrast="8000"/>
              </a:blip>
              <a:srcRect/>
              <a:stretch>
                <a:fillRect/>
              </a:stretch>
            </p:blipFill>
            <p:spPr bwMode="auto">
              <a:xfrm>
                <a:off x="6248005" y="1484784"/>
                <a:ext cx="2439314" cy="1829485"/>
              </a:xfrm>
              <a:prstGeom prst="rect">
                <a:avLst/>
              </a:prstGeom>
              <a:noFill/>
              <a:ln w="1587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6248005" y="1477115"/>
                <a:ext cx="702436" cy="26161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rPr>
                  <a:t>Tri-Carb</a:t>
                </a:r>
                <a:endParaRPr lang="ru-RU" sz="1600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7147172" y="657651"/>
              <a:ext cx="1712581" cy="2208014"/>
              <a:chOff x="395799" y="4399814"/>
              <a:chExt cx="1872208" cy="2208014"/>
            </a:xfrm>
          </p:grpSpPr>
          <p:pic>
            <p:nvPicPr>
              <p:cNvPr id="147460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799" y="4399814"/>
                <a:ext cx="1872208" cy="2208014"/>
              </a:xfrm>
              <a:prstGeom prst="rect">
                <a:avLst/>
              </a:prstGeom>
              <a:noFill/>
              <a:ln w="158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395799" y="4407621"/>
                <a:ext cx="1218603" cy="26161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rPr>
                  <a:t>Quantulus 1220 </a:t>
                </a:r>
                <a:endParaRPr lang="ru-RU" sz="1400" dirty="0">
                  <a:solidFill>
                    <a:schemeClr val="bg1"/>
                  </a:solidFill>
                  <a:cs typeface="Arial" charset="0"/>
                </a:endParaRPr>
              </a:p>
            </p:txBody>
          </p:sp>
        </p:grp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6263"/>
            <a:ext cx="4389795" cy="272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 стрелкой 19"/>
          <p:cNvCxnSpPr/>
          <p:nvPr/>
        </p:nvCxnSpPr>
        <p:spPr bwMode="auto">
          <a:xfrm flipV="1">
            <a:off x="4404773" y="1950923"/>
            <a:ext cx="749613" cy="82588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Прямоугольник 3"/>
          <p:cNvSpPr>
            <a:spLocks noChangeArrowheads="1"/>
          </p:cNvSpPr>
          <p:nvPr/>
        </p:nvSpPr>
        <p:spPr bwMode="auto">
          <a:xfrm>
            <a:off x="107504" y="94899"/>
            <a:ext cx="9261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1600" b="1" dirty="0">
                <a:solidFill>
                  <a:srgbClr val="C00000"/>
                </a:solidFill>
              </a:rPr>
              <a:t>~ </a:t>
            </a:r>
            <a:r>
              <a:rPr lang="ru-RU" altLang="ru-RU" sz="1600" b="1" dirty="0">
                <a:solidFill>
                  <a:srgbClr val="C00000"/>
                </a:solidFill>
              </a:rPr>
              <a:t>2000 г.</a:t>
            </a:r>
            <a:endParaRPr lang="ru-RU" altLang="ru-RU" sz="1600" dirty="0"/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1957510" cy="1688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765869" y="5191661"/>
            <a:ext cx="2175495" cy="1423587"/>
            <a:chOff x="1765869" y="5191661"/>
            <a:chExt cx="2175495" cy="1423587"/>
          </a:xfrm>
        </p:grpSpPr>
        <p:pic>
          <p:nvPicPr>
            <p:cNvPr id="5" name="Picture 3" descr="BetaS+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869" y="5191661"/>
              <a:ext cx="2175495" cy="1423587"/>
            </a:xfrm>
            <a:prstGeom prst="rect">
              <a:avLst/>
            </a:prstGeom>
            <a:ln w="158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2590432" y="6337352"/>
              <a:ext cx="77938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ru-RU" sz="1100" i="1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СКС-07П</a:t>
              </a:r>
            </a:p>
          </p:txBody>
        </p:sp>
      </p:grpSp>
      <p:cxnSp>
        <p:nvCxnSpPr>
          <p:cNvPr id="33" name="Прямая со стрелкой 32"/>
          <p:cNvCxnSpPr/>
          <p:nvPr/>
        </p:nvCxnSpPr>
        <p:spPr bwMode="auto">
          <a:xfrm>
            <a:off x="1691680" y="5085184"/>
            <a:ext cx="288032" cy="34041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Прямая со стрелкой 37"/>
          <p:cNvCxnSpPr/>
          <p:nvPr/>
        </p:nvCxnSpPr>
        <p:spPr bwMode="auto">
          <a:xfrm flipV="1">
            <a:off x="3985644" y="5607582"/>
            <a:ext cx="437845" cy="197682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Прямоугольник 28"/>
          <p:cNvSpPr/>
          <p:nvPr/>
        </p:nvSpPr>
        <p:spPr bwMode="auto">
          <a:xfrm>
            <a:off x="0" y="1"/>
            <a:ext cx="9144000" cy="6773845"/>
          </a:xfrm>
          <a:prstGeom prst="rect">
            <a:avLst/>
          </a:prstGeom>
          <a:solidFill>
            <a:schemeClr val="accent1">
              <a:lumMod val="40000"/>
              <a:lumOff val="60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1514697" y="0"/>
            <a:ext cx="2677837" cy="899684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2106267" y="3912084"/>
            <a:ext cx="2677837" cy="927068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 bwMode="auto">
          <a:xfrm>
            <a:off x="2507689" y="1453662"/>
            <a:ext cx="2677837" cy="899684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 bwMode="auto">
          <a:xfrm>
            <a:off x="3066891" y="909739"/>
            <a:ext cx="449241" cy="5668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Прямая со стрелкой 38"/>
          <p:cNvCxnSpPr/>
          <p:nvPr/>
        </p:nvCxnSpPr>
        <p:spPr bwMode="auto">
          <a:xfrm>
            <a:off x="4404773" y="2353346"/>
            <a:ext cx="1535379" cy="15077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Прямая со стрелкой 39"/>
          <p:cNvCxnSpPr>
            <a:endCxn id="60" idx="2"/>
          </p:cNvCxnSpPr>
          <p:nvPr/>
        </p:nvCxnSpPr>
        <p:spPr bwMode="auto">
          <a:xfrm flipV="1">
            <a:off x="4838277" y="4290622"/>
            <a:ext cx="813843" cy="849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Прямоугольник 17"/>
          <p:cNvSpPr/>
          <p:nvPr/>
        </p:nvSpPr>
        <p:spPr>
          <a:xfrm>
            <a:off x="1961455" y="133956"/>
            <a:ext cx="182293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err="1"/>
              <a:t>Rad</a:t>
            </a:r>
            <a:r>
              <a:rPr lang="en-US" sz="2000" b="1" i="1" dirty="0" err="1">
                <a:solidFill>
                  <a:srgbClr val="FF0000"/>
                </a:solidFill>
              </a:rPr>
              <a:t>Spectra</a:t>
            </a:r>
            <a:r>
              <a:rPr lang="en-US" sz="2000" b="1" i="1" dirty="0" err="1">
                <a:solidFill>
                  <a:srgbClr val="0000FF"/>
                </a:solidFill>
              </a:rPr>
              <a:t>Dec</a:t>
            </a:r>
            <a:endParaRPr lang="en-US" sz="2000" b="1" i="1" dirty="0">
              <a:solidFill>
                <a:srgbClr val="0000FF"/>
              </a:solidFill>
            </a:endParaRPr>
          </a:p>
          <a:p>
            <a:pPr algn="ctr"/>
            <a:r>
              <a:rPr lang="ru-RU" sz="1400" dirty="0" err="1"/>
              <a:t>МосНПО</a:t>
            </a:r>
            <a:r>
              <a:rPr lang="ru-RU" sz="1400" dirty="0"/>
              <a:t> «Радон»</a:t>
            </a: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2579459" y="4041901"/>
            <a:ext cx="1873346" cy="66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8336" tIns="43630" rIns="175206" bIns="68709" anchor="ctr">
            <a:spAutoFit/>
          </a:bodyPr>
          <a:lstStyle>
            <a:lvl1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ru-RU" sz="2000" b="1" i="1" dirty="0" err="1">
                <a:solidFill>
                  <a:srgbClr val="FF0000"/>
                </a:solidFill>
              </a:rPr>
              <a:t>Liquid</a:t>
            </a:r>
            <a:r>
              <a:rPr lang="en-US" altLang="ru-RU" sz="2000" b="1" i="1" dirty="0" err="1">
                <a:solidFill>
                  <a:srgbClr val="0000FF"/>
                </a:solidFill>
              </a:rPr>
              <a:t>Master</a:t>
            </a:r>
            <a:endParaRPr lang="ru-RU" altLang="ru-RU" sz="2000" b="1" i="1" dirty="0">
              <a:solidFill>
                <a:srgbClr val="0000FF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ru-RU" altLang="ru-RU" sz="1600" dirty="0"/>
              <a:t>ГП «</a:t>
            </a:r>
            <a:r>
              <a:rPr lang="ru-RU" altLang="ru-RU" sz="1600" dirty="0" err="1"/>
              <a:t>ГринСтар</a:t>
            </a:r>
            <a:r>
              <a:rPr lang="ru-RU" altLang="ru-RU" sz="1600" dirty="0"/>
              <a:t>»</a:t>
            </a:r>
            <a:endParaRPr lang="en-US" alt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93581" y="1628800"/>
            <a:ext cx="218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Spectra</a:t>
            </a:r>
            <a:r>
              <a:rPr lang="en-US" b="1" i="1" dirty="0">
                <a:solidFill>
                  <a:srgbClr val="0000FF"/>
                </a:solidFill>
              </a:rPr>
              <a:t>Dec</a:t>
            </a:r>
            <a:r>
              <a:rPr lang="ru-RU" b="1" i="1" dirty="0">
                <a:solidFill>
                  <a:srgbClr val="0000FF"/>
                </a:solidFill>
              </a:rPr>
              <a:t> </a:t>
            </a:r>
            <a:r>
              <a:rPr lang="ru-RU" sz="2000" b="1" dirty="0"/>
              <a:t>2 - 3</a:t>
            </a:r>
            <a:endParaRPr lang="en-US" sz="1800" b="1" dirty="0"/>
          </a:p>
        </p:txBody>
      </p:sp>
      <p:sp>
        <p:nvSpPr>
          <p:cNvPr id="60" name="Овал 59"/>
          <p:cNvSpPr/>
          <p:nvPr/>
        </p:nvSpPr>
        <p:spPr bwMode="auto">
          <a:xfrm>
            <a:off x="5652120" y="3584236"/>
            <a:ext cx="2923157" cy="1412771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5724128" y="3933055"/>
            <a:ext cx="2880320" cy="72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8336" tIns="43630" rIns="175206" bIns="68709" anchor="ctr">
            <a:spAutoFit/>
          </a:bodyPr>
          <a:lstStyle>
            <a:lvl1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000" b="1" i="1" dirty="0">
                <a:solidFill>
                  <a:srgbClr val="FF0000"/>
                </a:solidFill>
              </a:rPr>
              <a:t>	Spectra</a:t>
            </a:r>
            <a:r>
              <a:rPr lang="en-US" sz="2000" b="1" i="1" dirty="0">
                <a:solidFill>
                  <a:srgbClr val="0000FF"/>
                </a:solidFill>
              </a:rPr>
              <a:t>Dec</a:t>
            </a:r>
            <a:r>
              <a:rPr lang="ru-RU" sz="2000" b="1" i="1" dirty="0">
                <a:solidFill>
                  <a:srgbClr val="0000FF"/>
                </a:solidFill>
              </a:rPr>
              <a:t> </a:t>
            </a:r>
            <a:r>
              <a:rPr lang="ru-RU" sz="2000" b="1" dirty="0"/>
              <a:t>4.0</a:t>
            </a:r>
            <a:endParaRPr lang="en-US" sz="2000" b="1" dirty="0"/>
          </a:p>
          <a:p>
            <a:pPr eaLnBrk="1" hangingPunct="1">
              <a:spcBef>
                <a:spcPts val="0"/>
              </a:spcBef>
            </a:pPr>
            <a:r>
              <a:rPr lang="en-US" altLang="ru-RU" sz="2000" b="1" i="1" dirty="0">
                <a:solidFill>
                  <a:srgbClr val="FF0000"/>
                </a:solidFill>
              </a:rPr>
              <a:t> </a:t>
            </a:r>
            <a:r>
              <a:rPr lang="en-US" altLang="ru-RU" sz="2000" b="1" i="1" dirty="0" err="1">
                <a:solidFill>
                  <a:srgbClr val="FF0000"/>
                </a:solidFill>
              </a:rPr>
              <a:t>Liquid</a:t>
            </a:r>
            <a:r>
              <a:rPr lang="en-US" altLang="ru-RU" sz="2000" b="1" i="1" dirty="0" err="1">
                <a:solidFill>
                  <a:srgbClr val="0000FF"/>
                </a:solidFill>
              </a:rPr>
              <a:t>Master</a:t>
            </a:r>
            <a:r>
              <a:rPr lang="ru-RU" altLang="ru-RU" sz="2000" b="1" i="1" dirty="0">
                <a:solidFill>
                  <a:srgbClr val="0000FF"/>
                </a:solidFill>
              </a:rPr>
              <a:t> </a:t>
            </a:r>
            <a:r>
              <a:rPr lang="ru-RU" altLang="ru-RU" sz="2000" b="1" dirty="0"/>
              <a:t>2.0</a:t>
            </a:r>
            <a:endParaRPr lang="en-US" sz="2000" b="1" dirty="0"/>
          </a:p>
        </p:txBody>
      </p:sp>
      <p:cxnSp>
        <p:nvCxnSpPr>
          <p:cNvPr id="54" name="Прямая со стрелкой 53"/>
          <p:cNvCxnSpPr>
            <a:cxnSpLocks/>
          </p:cNvCxnSpPr>
          <p:nvPr/>
        </p:nvCxnSpPr>
        <p:spPr bwMode="auto">
          <a:xfrm flipV="1">
            <a:off x="6998736" y="3187629"/>
            <a:ext cx="11197" cy="517742"/>
          </a:xfrm>
          <a:prstGeom prst="straightConnector1">
            <a:avLst/>
          </a:prstGeom>
          <a:solidFill>
            <a:schemeClr val="accent1"/>
          </a:solidFill>
          <a:ln w="92075" cap="flat" cmpd="sng" algn="ctr">
            <a:solidFill>
              <a:srgbClr val="C00000"/>
            </a:solidFill>
            <a:prstDash val="solid"/>
            <a:miter lim="800000"/>
            <a:headEnd type="none" w="sm" len="sm"/>
            <a:tailEnd type="stealth" w="lg" len="sm"/>
          </a:ln>
          <a:effectLst/>
        </p:spPr>
      </p:cxnSp>
      <p:cxnSp>
        <p:nvCxnSpPr>
          <p:cNvPr id="71" name="Прямая со стрелкой 70"/>
          <p:cNvCxnSpPr>
            <a:cxnSpLocks/>
          </p:cNvCxnSpPr>
          <p:nvPr/>
        </p:nvCxnSpPr>
        <p:spPr bwMode="auto">
          <a:xfrm flipH="1">
            <a:off x="3846608" y="4509120"/>
            <a:ext cx="2021536" cy="1112178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rgbClr val="C00000"/>
            </a:solidFill>
            <a:prstDash val="solid"/>
            <a:miter lim="800000"/>
            <a:headEnd type="none" w="sm" len="sm"/>
            <a:tailEnd type="stealth" w="lg" len="lg"/>
          </a:ln>
          <a:effectLst/>
        </p:spPr>
      </p:cxnSp>
      <p:sp>
        <p:nvSpPr>
          <p:cNvPr id="43" name="Прямоугольник 3">
            <a:extLst>
              <a:ext uri="{FF2B5EF4-FFF2-40B4-BE49-F238E27FC236}">
                <a16:creationId xmlns:a16="http://schemas.microsoft.com/office/drawing/2014/main" id="{5F3AA857-27E5-40E1-BDCD-B25945743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212" y="3687370"/>
            <a:ext cx="9261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1600" b="1" dirty="0">
                <a:solidFill>
                  <a:srgbClr val="C00000"/>
                </a:solidFill>
              </a:rPr>
              <a:t>~ </a:t>
            </a:r>
            <a:r>
              <a:rPr lang="ru-RU" altLang="ru-RU" sz="1600" b="1" dirty="0">
                <a:solidFill>
                  <a:srgbClr val="C00000"/>
                </a:solidFill>
              </a:rPr>
              <a:t>2017 г.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660694000"/>
      </p:ext>
    </p:extLst>
  </p:cSld>
  <p:clrMapOvr>
    <a:masterClrMapping/>
  </p:clrMapOvr>
  <p:transition spd="med" advTm="24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9" grpId="0" animBg="1"/>
      <p:bldP spid="28" grpId="0" animBg="1"/>
      <p:bldP spid="34" grpId="0" animBg="1"/>
      <p:bldP spid="30" grpId="0"/>
      <p:bldP spid="60" grpId="0" animBg="1"/>
      <p:bldP spid="61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A75ABE4-FE97-46E3-8077-9567B615E0CE}"/>
              </a:ext>
            </a:extLst>
          </p:cNvPr>
          <p:cNvGraphicFramePr>
            <a:graphicFrameLocks noGrp="1"/>
          </p:cNvGraphicFramePr>
          <p:nvPr/>
        </p:nvGraphicFramePr>
        <p:xfrm>
          <a:off x="3851920" y="265360"/>
          <a:ext cx="4572000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266700">
                  <a:extLst>
                    <a:ext uri="{9D8B030D-6E8A-4147-A177-3AD203B41FA5}">
                      <a16:colId xmlns:a16="http://schemas.microsoft.com/office/drawing/2014/main" val="12890487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5343589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491587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82455024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133915865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96837366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7106965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Нуклиды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имп.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Бк/дм³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756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SumAlpha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&lt;0.026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&lt;52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342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Lum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0.066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199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H-3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&lt;0.15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&lt;301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278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C-14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0.068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717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Fe-55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&lt;0.17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&lt;348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728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Co-60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&lt;0.074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&lt;148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693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Ni-63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1.04e+03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259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Sr-90eq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2940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977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Tc-99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&lt;0.062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&lt;124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190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Cs-137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1.00e+03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94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SumBeta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9915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2.68e+03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5910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103196F-48BF-46A6-AC99-624C02F95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653592"/>
            <a:ext cx="309634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ПРОТОКОЛ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обработки спектра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от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24.12.2021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Средство измерения: </a:t>
            </a:r>
            <a:r>
              <a:rPr kumimoji="0" lang="ru-RU" altLang="ru-RU" sz="1000" b="1" i="0" u="none" strike="noStrike" cap="none" normalizeH="0" baseline="0" dirty="0" err="1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TriCarb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Дата измерения: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Время измерения: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7200 сек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Тушение: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326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Масса (объём) пробы: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.5 cм³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Информация об образце: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424.Spectrum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2049" name="Рисунок 67">
            <a:extLst>
              <a:ext uri="{FF2B5EF4-FFF2-40B4-BE49-F238E27FC236}">
                <a16:creationId xmlns:a16="http://schemas.microsoft.com/office/drawing/2014/main" id="{769E886C-6B7C-405B-9D84-696EC28AA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546" y="2852936"/>
            <a:ext cx="4857750" cy="3143250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C63202-ACEA-40B5-85B2-E02A9466F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41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F018AD-72DE-4EA1-A1C8-2307CD4AB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6632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1600" b="1" kern="0" dirty="0">
                <a:solidFill>
                  <a:srgbClr val="002060"/>
                </a:solidFill>
              </a:rPr>
              <a:t>Контроль на АЭС</a:t>
            </a:r>
            <a:endParaRPr lang="el-GR" sz="1800" kern="1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50BBB4-8FB8-4CB9-8B8C-EC4819B37142}"/>
              </a:ext>
            </a:extLst>
          </p:cNvPr>
          <p:cNvSpPr/>
          <p:nvPr/>
        </p:nvSpPr>
        <p:spPr>
          <a:xfrm>
            <a:off x="445297" y="5914874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Примеры </a:t>
            </a:r>
            <a:r>
              <a:rPr lang="en-US" sz="1400" i="1" dirty="0" err="1"/>
              <a:t>TriCarb</a:t>
            </a:r>
            <a:r>
              <a:rPr lang="ru-RU" sz="1400" i="1" dirty="0"/>
              <a:t> </a:t>
            </a:r>
            <a:endParaRPr lang="en-US" sz="1400" i="1" dirty="0"/>
          </a:p>
          <a:p>
            <a:r>
              <a:rPr lang="ru-RU" sz="1400" i="1" dirty="0"/>
              <a:t>АЭС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07091771"/>
      </p:ext>
    </p:extLst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EF31EBC-855A-4E50-8823-5D18CC700AC5}"/>
              </a:ext>
            </a:extLst>
          </p:cNvPr>
          <p:cNvGraphicFramePr>
            <a:graphicFrameLocks noGrp="1"/>
          </p:cNvGraphicFramePr>
          <p:nvPr/>
        </p:nvGraphicFramePr>
        <p:xfrm>
          <a:off x="3563888" y="283587"/>
          <a:ext cx="4572000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266700">
                  <a:extLst>
                    <a:ext uri="{9D8B030D-6E8A-4147-A177-3AD203B41FA5}">
                      <a16:colId xmlns:a16="http://schemas.microsoft.com/office/drawing/2014/main" val="428414743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79770344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5224969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66620128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81327342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39866844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34599894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Нуклиды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имп.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Бк/дм³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600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SumAlpha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0.259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863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Lum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&lt;0.039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&lt;79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221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H-3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&lt;0.12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&lt;249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485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C-14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&lt;0.048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&lt;96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44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Fe-55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403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Co-60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71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Ni-63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&lt;0.061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&lt;121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265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Sr-90eq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0.086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38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Tc-99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&lt;0.078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&lt;157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554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8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Cs-137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4231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0.529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1.06e+03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744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SumBeta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7503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2.43e+03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852511"/>
                  </a:ext>
                </a:extLst>
              </a:tr>
            </a:tbl>
          </a:graphicData>
        </a:graphic>
      </p:graphicFrame>
      <p:sp>
        <p:nvSpPr>
          <p:cNvPr id="9" name="Rectangle 5">
            <a:extLst>
              <a:ext uri="{FF2B5EF4-FFF2-40B4-BE49-F238E27FC236}">
                <a16:creationId xmlns:a16="http://schemas.microsoft.com/office/drawing/2014/main" id="{B6CB8E67-8D19-475D-8D5E-BB1C97C0E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007874"/>
            <a:ext cx="2808312" cy="148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ПРОТОКОЛ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обработки спектра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от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24.12.2021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Средство измерения: </a:t>
            </a:r>
            <a:r>
              <a:rPr kumimoji="0" lang="ru-RU" altLang="ru-RU" sz="1000" b="1" i="0" u="none" strike="noStrike" cap="none" normalizeH="0" baseline="0" dirty="0" err="1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TriCarb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Дата измерения: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Время измерения: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7200 сек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Тушение: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315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Масса (объём) пробы: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.5 cм³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Информация об образце: </a:t>
            </a:r>
            <a:r>
              <a:rPr lang="en-US" sz="1000" b="1" dirty="0">
                <a:solidFill>
                  <a:srgbClr val="004060"/>
                </a:solidFill>
                <a:latin typeface="Helvetica" panose="020B0604020202020204" pitchFamily="34" charset="0"/>
              </a:rPr>
              <a:t>257.Spectrum</a:t>
            </a:r>
            <a:endParaRPr lang="ru-RU" altLang="ru-RU" sz="1000" b="1" dirty="0">
              <a:solidFill>
                <a:srgbClr val="004060"/>
              </a:solidFill>
              <a:latin typeface="Helvetica" panose="020B0604020202020204" pitchFamily="34" charset="0"/>
            </a:endParaRPr>
          </a:p>
        </p:txBody>
      </p:sp>
      <p:pic>
        <p:nvPicPr>
          <p:cNvPr id="3076" name="Рисунок 84">
            <a:extLst>
              <a:ext uri="{FF2B5EF4-FFF2-40B4-BE49-F238E27FC236}">
                <a16:creationId xmlns:a16="http://schemas.microsoft.com/office/drawing/2014/main" id="{B7F77576-F714-4722-935F-6A6C30AAF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70" y="3212976"/>
            <a:ext cx="4857750" cy="3143250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866EF809-BAD0-4373-B94E-711B850AE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41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AD759C1-86A2-4C32-8882-ED90426D1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6632"/>
            <a:ext cx="3096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1600" b="1" kern="0" dirty="0">
                <a:solidFill>
                  <a:srgbClr val="002060"/>
                </a:solidFill>
              </a:rPr>
              <a:t>Контроль на АЭС</a:t>
            </a:r>
          </a:p>
          <a:p>
            <a:pPr algn="l">
              <a:spcBef>
                <a:spcPct val="50000"/>
              </a:spcBef>
            </a:pPr>
            <a:r>
              <a:rPr lang="ru-RU" sz="1600" kern="0" dirty="0">
                <a:solidFill>
                  <a:srgbClr val="002060"/>
                </a:solidFill>
              </a:rPr>
              <a:t>Бета + режим суммы альфа</a:t>
            </a:r>
            <a:endParaRPr lang="el-GR" sz="1800" kern="1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9B1777-20B1-4119-B28A-2EC4354B9FC0}"/>
              </a:ext>
            </a:extLst>
          </p:cNvPr>
          <p:cNvSpPr/>
          <p:nvPr/>
        </p:nvSpPr>
        <p:spPr>
          <a:xfrm>
            <a:off x="445297" y="5914874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Примеры </a:t>
            </a:r>
            <a:r>
              <a:rPr lang="en-US" sz="1400" i="1" dirty="0" err="1"/>
              <a:t>TriCarb</a:t>
            </a:r>
            <a:r>
              <a:rPr lang="ru-RU" sz="1400" i="1" dirty="0"/>
              <a:t> </a:t>
            </a:r>
            <a:endParaRPr lang="en-US" sz="1400" i="1" dirty="0"/>
          </a:p>
          <a:p>
            <a:r>
              <a:rPr lang="ru-RU" sz="1400" i="1" dirty="0"/>
              <a:t>АЭС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316803132"/>
      </p:ext>
    </p:extLst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866EF809-BAD0-4373-B94E-711B850AE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41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AD759C1-86A2-4C32-8882-ED90426D1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6632"/>
            <a:ext cx="3096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1600" b="1" kern="0" dirty="0">
                <a:solidFill>
                  <a:srgbClr val="002060"/>
                </a:solidFill>
              </a:rPr>
              <a:t>ИРМ</a:t>
            </a:r>
          </a:p>
          <a:p>
            <a:pPr algn="l">
              <a:spcBef>
                <a:spcPct val="50000"/>
              </a:spcBef>
            </a:pPr>
            <a:r>
              <a:rPr lang="ru-RU" sz="1600" kern="0" dirty="0">
                <a:solidFill>
                  <a:srgbClr val="002060"/>
                </a:solidFill>
              </a:rPr>
              <a:t>Бета + режим суммы альфа</a:t>
            </a:r>
            <a:endParaRPr lang="el-GR" sz="1800" kern="1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9B1777-20B1-4119-B28A-2EC4354B9FC0}"/>
              </a:ext>
            </a:extLst>
          </p:cNvPr>
          <p:cNvSpPr/>
          <p:nvPr/>
        </p:nvSpPr>
        <p:spPr>
          <a:xfrm>
            <a:off x="445297" y="5914874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Примеры </a:t>
            </a:r>
            <a:r>
              <a:rPr lang="en-US" sz="1400" i="1" dirty="0" err="1"/>
              <a:t>TriCarb</a:t>
            </a:r>
            <a:r>
              <a:rPr lang="ru-RU" sz="1400" i="1" dirty="0"/>
              <a:t> </a:t>
            </a:r>
            <a:endParaRPr lang="en-US" sz="1400" i="1" dirty="0"/>
          </a:p>
          <a:p>
            <a:r>
              <a:rPr lang="ru-RU" sz="1400" i="1" dirty="0"/>
              <a:t>ИРМ</a:t>
            </a:r>
            <a:endParaRPr lang="en-US" sz="14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E29EB0-E254-4A33-AC34-68F8F41AB437}"/>
              </a:ext>
            </a:extLst>
          </p:cNvPr>
          <p:cNvSpPr txBox="1"/>
          <p:nvPr/>
        </p:nvSpPr>
        <p:spPr>
          <a:xfrm>
            <a:off x="308570" y="1000507"/>
            <a:ext cx="457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ПРОТОКОЛ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обработки спектра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от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17.09.2025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Средство измерения: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TriCarb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Спектр: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ИРМ/</a:t>
            </a:r>
            <a:r>
              <a:rPr lang="ru-RU" sz="1000" b="1" dirty="0" err="1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SumAB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20 </a:t>
            </a:r>
            <a:r>
              <a:rPr lang="ru-RU" sz="1000" b="1" dirty="0" err="1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мкл.spectrum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Дата измерения: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Время измерения: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10800 сек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Тушение: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597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Масса (объём) пробы: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0.02 cм³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Информация об образце: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SumAB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20 </a:t>
            </a:r>
            <a:r>
              <a:rPr lang="ru-RU" sz="1000" b="1" dirty="0" err="1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мкл.spectrum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C3FC86F-C287-4DF5-8918-6F49ED3D5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407655"/>
              </p:ext>
            </p:extLst>
          </p:nvPr>
        </p:nvGraphicFramePr>
        <p:xfrm>
          <a:off x="4263430" y="698004"/>
          <a:ext cx="4572000" cy="1866900"/>
        </p:xfrm>
        <a:graphic>
          <a:graphicData uri="http://schemas.openxmlformats.org/drawingml/2006/table">
            <a:tbl>
              <a:tblPr firstRow="1" firstCol="1" bandRow="1"/>
              <a:tblGrid>
                <a:gridCol w="266700">
                  <a:extLst>
                    <a:ext uri="{9D8B030D-6E8A-4147-A177-3AD203B41FA5}">
                      <a16:colId xmlns:a16="http://schemas.microsoft.com/office/drawing/2014/main" val="294017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6971993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5262052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775525267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397631286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1232455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8841299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Нуклиды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имп.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Бк/дм³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994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SumAlpha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492000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2.3e+06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724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H-3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50998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4.8e+05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279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Fe-55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5.4e+04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966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Co-60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&lt;0.22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&lt;1.1e+04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031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Ni-63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&lt;0.17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&lt;8.5e+03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932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Sr-90Eq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221126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5.2e+05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590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Cs-137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263541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1.1e+06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186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SumBeta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541391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2.1e+06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74869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FAA88E-7864-43C4-98B8-2F23F8D8C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07272"/>
            <a:ext cx="4857143" cy="3142857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753805"/>
      </p:ext>
    </p:extLst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866EF809-BAD0-4373-B94E-711B850AE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41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AD759C1-86A2-4C32-8882-ED90426D1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6632"/>
            <a:ext cx="3096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1600" b="1" kern="0" dirty="0">
                <a:solidFill>
                  <a:srgbClr val="002060"/>
                </a:solidFill>
              </a:rPr>
              <a:t>ИРМ</a:t>
            </a:r>
          </a:p>
          <a:p>
            <a:pPr algn="l">
              <a:spcBef>
                <a:spcPct val="50000"/>
              </a:spcBef>
            </a:pPr>
            <a:r>
              <a:rPr lang="ru-RU" sz="1600" kern="0" dirty="0">
                <a:solidFill>
                  <a:srgbClr val="002060"/>
                </a:solidFill>
              </a:rPr>
              <a:t>Бета + режим суммы альфа</a:t>
            </a:r>
            <a:endParaRPr lang="el-GR" sz="1800" kern="1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9B1777-20B1-4119-B28A-2EC4354B9FC0}"/>
              </a:ext>
            </a:extLst>
          </p:cNvPr>
          <p:cNvSpPr/>
          <p:nvPr/>
        </p:nvSpPr>
        <p:spPr>
          <a:xfrm>
            <a:off x="445297" y="6093296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Примеры </a:t>
            </a:r>
            <a:r>
              <a:rPr lang="en-US" sz="1400" i="1" dirty="0" err="1"/>
              <a:t>TriCarb</a:t>
            </a:r>
            <a:r>
              <a:rPr lang="ru-RU" sz="1400" i="1" dirty="0"/>
              <a:t> </a:t>
            </a:r>
            <a:endParaRPr lang="en-US" sz="1400" i="1" dirty="0"/>
          </a:p>
          <a:p>
            <a:r>
              <a:rPr lang="ru-RU" sz="1400" i="1" dirty="0"/>
              <a:t>ИРМ</a:t>
            </a:r>
            <a:endParaRPr lang="en-US" sz="14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EAC9BD-8012-480F-A251-4A1FF32BA46E}"/>
              </a:ext>
            </a:extLst>
          </p:cNvPr>
          <p:cNvSpPr txBox="1"/>
          <p:nvPr/>
        </p:nvSpPr>
        <p:spPr>
          <a:xfrm>
            <a:off x="445297" y="1052736"/>
            <a:ext cx="38386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ПРОТОКОЛ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обработки спектра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от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17.09.2025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Средство измерения: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TriCarb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Спектр: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ИРМ/SumAB_4-1.spectrum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Дата измерения: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Время измерения: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21600 сек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Тушение: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622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Информация об образце: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SumAB_4-1.spectrum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9A995C8-E4D9-477B-ABF2-2276CBDE9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385918"/>
              </p:ext>
            </p:extLst>
          </p:nvPr>
        </p:nvGraphicFramePr>
        <p:xfrm>
          <a:off x="4253880" y="548680"/>
          <a:ext cx="4572000" cy="1866900"/>
        </p:xfrm>
        <a:graphic>
          <a:graphicData uri="http://schemas.openxmlformats.org/drawingml/2006/table">
            <a:tbl>
              <a:tblPr firstRow="1" firstCol="1" bandRow="1"/>
              <a:tblGrid>
                <a:gridCol w="266700">
                  <a:extLst>
                    <a:ext uri="{9D8B030D-6E8A-4147-A177-3AD203B41FA5}">
                      <a16:colId xmlns:a16="http://schemas.microsoft.com/office/drawing/2014/main" val="324110286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69565759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3675887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52343279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410509588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81229914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17730274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Нуклиды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имп.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Бк/дм³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885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SumAlpha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77966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199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H-3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223716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847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Fe-55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&lt;0.23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92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Co-60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&lt;0.14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005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Ni-63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33638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166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Sr-90Eq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520681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531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Cs-137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281750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453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SumBeta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1059787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059603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0C086D-5340-4472-88D8-67B33191D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69579"/>
            <a:ext cx="4857143" cy="3142857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6597030"/>
      </p:ext>
    </p:extLst>
  </p:cSld>
  <p:clrMapOvr>
    <a:masterClrMapping/>
  </p:clrMapOvr>
  <p:transition spd="med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866EF809-BAD0-4373-B94E-711B850AE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41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AD759C1-86A2-4C32-8882-ED90426D1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6632"/>
            <a:ext cx="3096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1600" b="1" kern="0" dirty="0">
                <a:solidFill>
                  <a:srgbClr val="002060"/>
                </a:solidFill>
              </a:rPr>
              <a:t>ИРМ</a:t>
            </a:r>
          </a:p>
          <a:p>
            <a:pPr algn="l">
              <a:spcBef>
                <a:spcPct val="50000"/>
              </a:spcBef>
            </a:pPr>
            <a:r>
              <a:rPr lang="ru-RU" sz="1600" kern="0" dirty="0">
                <a:solidFill>
                  <a:srgbClr val="002060"/>
                </a:solidFill>
              </a:rPr>
              <a:t>Бета + режим суммы альфа</a:t>
            </a:r>
            <a:endParaRPr lang="el-GR" sz="1800" kern="1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9B1777-20B1-4119-B28A-2EC4354B9FC0}"/>
              </a:ext>
            </a:extLst>
          </p:cNvPr>
          <p:cNvSpPr/>
          <p:nvPr/>
        </p:nvSpPr>
        <p:spPr>
          <a:xfrm>
            <a:off x="445297" y="6093296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Примеры </a:t>
            </a:r>
            <a:r>
              <a:rPr lang="en-US" sz="1400" i="1" dirty="0" err="1"/>
              <a:t>TriCarb</a:t>
            </a:r>
            <a:r>
              <a:rPr lang="ru-RU" sz="1400" i="1" dirty="0"/>
              <a:t> </a:t>
            </a:r>
            <a:endParaRPr lang="en-US" sz="1400" i="1" dirty="0"/>
          </a:p>
          <a:p>
            <a:r>
              <a:rPr lang="ru-RU" sz="1400" i="1" dirty="0"/>
              <a:t>ИРМ</a:t>
            </a:r>
            <a:endParaRPr lang="en-US" sz="14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58E44-A15D-42DE-836D-25FEEFB96D0D}"/>
              </a:ext>
            </a:extLst>
          </p:cNvPr>
          <p:cNvSpPr txBox="1"/>
          <p:nvPr/>
        </p:nvSpPr>
        <p:spPr>
          <a:xfrm>
            <a:off x="395536" y="922872"/>
            <a:ext cx="40324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ПРОТОКОЛ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обработки спектра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от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17.09.2025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Средство измерения: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TriCarb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Спектр: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ИРМ/H3Fe55Co60Ni63Alpha.spectrum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Дата измерения: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Время измерения: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10800 сек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Тушение: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499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Информация об образце: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H3Fe55Co60Ni63Alpha.spectrum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7DF8B06-AC41-4FCE-8C7B-56797FBB2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071574"/>
              </p:ext>
            </p:extLst>
          </p:nvPr>
        </p:nvGraphicFramePr>
        <p:xfrm>
          <a:off x="4355976" y="438149"/>
          <a:ext cx="4572000" cy="1866900"/>
        </p:xfrm>
        <a:graphic>
          <a:graphicData uri="http://schemas.openxmlformats.org/drawingml/2006/table">
            <a:tbl>
              <a:tblPr firstRow="1" firstCol="1" bandRow="1"/>
              <a:tblGrid>
                <a:gridCol w="266700">
                  <a:extLst>
                    <a:ext uri="{9D8B030D-6E8A-4147-A177-3AD203B41FA5}">
                      <a16:colId xmlns:a16="http://schemas.microsoft.com/office/drawing/2014/main" val="326333391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56698244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7085808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70526616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360327465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47335012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328356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Нуклиды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имп.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Бк/дм³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005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SumAlpha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0.41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557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H-3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12688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671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Fe-55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34711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221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Co-60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1004538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664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Ni-63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288584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421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Sr-90Eq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&lt;0.18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678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Cs-137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456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SumBeta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1347393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1.4e+02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685155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8C51129-20AC-43E0-99E6-0C1C0B71D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86108"/>
            <a:ext cx="4857143" cy="3142857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7AEA9F3-04DF-4701-BB10-9F9C342FA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441241"/>
            <a:ext cx="4857143" cy="3142857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3523396"/>
      </p:ext>
    </p:extLst>
  </p:cSld>
  <p:clrMapOvr>
    <a:masterClrMapping/>
  </p:clrMapOvr>
  <p:transition spd="med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866EF809-BAD0-4373-B94E-711B850AE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41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AD759C1-86A2-4C32-8882-ED90426D1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6632"/>
            <a:ext cx="3096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1600" b="1" kern="0" dirty="0">
                <a:solidFill>
                  <a:srgbClr val="002060"/>
                </a:solidFill>
              </a:rPr>
              <a:t>ИРМ  ЖРО</a:t>
            </a:r>
          </a:p>
          <a:p>
            <a:pPr algn="l">
              <a:spcBef>
                <a:spcPct val="50000"/>
              </a:spcBef>
            </a:pPr>
            <a:r>
              <a:rPr lang="ru-RU" sz="1600" kern="0" dirty="0">
                <a:solidFill>
                  <a:srgbClr val="002060"/>
                </a:solidFill>
              </a:rPr>
              <a:t>Бета + режим суммы альфа</a:t>
            </a:r>
            <a:endParaRPr lang="el-GR" sz="1800" kern="1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9B1777-20B1-4119-B28A-2EC4354B9FC0}"/>
              </a:ext>
            </a:extLst>
          </p:cNvPr>
          <p:cNvSpPr/>
          <p:nvPr/>
        </p:nvSpPr>
        <p:spPr>
          <a:xfrm>
            <a:off x="445297" y="6093296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Примеры </a:t>
            </a:r>
            <a:r>
              <a:rPr lang="en-US" sz="1400" i="1" dirty="0" err="1"/>
              <a:t>TriCarb</a:t>
            </a:r>
            <a:r>
              <a:rPr lang="ru-RU" sz="1400" i="1" dirty="0"/>
              <a:t> </a:t>
            </a:r>
            <a:endParaRPr lang="en-US" sz="1400" i="1" dirty="0"/>
          </a:p>
          <a:p>
            <a:r>
              <a:rPr lang="ru-RU" sz="1400" i="1" dirty="0"/>
              <a:t>ИРМ</a:t>
            </a:r>
            <a:endParaRPr lang="en-US" sz="14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2C6663-EBC8-478E-BC49-2B8EC6CCEF47}"/>
              </a:ext>
            </a:extLst>
          </p:cNvPr>
          <p:cNvSpPr txBox="1"/>
          <p:nvPr/>
        </p:nvSpPr>
        <p:spPr>
          <a:xfrm>
            <a:off x="395536" y="980728"/>
            <a:ext cx="316835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ПРОТОКОЛ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обработки спектра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от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17.09.2025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Средство измерения: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TriCarb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Спектр: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ИРМ/LRW_H3-5мл.spectrum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Дата измерения: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Время измерения: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21600 сек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Тушение: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455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Масса (объём) пробы: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5 cм³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Информация об образце: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LRW_H3+Alpha 5мл.spectrum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DAB880F-8006-42A4-9707-D16096B35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074438"/>
              </p:ext>
            </p:extLst>
          </p:nvPr>
        </p:nvGraphicFramePr>
        <p:xfrm>
          <a:off x="4198333" y="337964"/>
          <a:ext cx="4572000" cy="1866900"/>
        </p:xfrm>
        <a:graphic>
          <a:graphicData uri="http://schemas.openxmlformats.org/drawingml/2006/table">
            <a:tbl>
              <a:tblPr firstRow="1" firstCol="1" bandRow="1"/>
              <a:tblGrid>
                <a:gridCol w="266700">
                  <a:extLst>
                    <a:ext uri="{9D8B030D-6E8A-4147-A177-3AD203B41FA5}">
                      <a16:colId xmlns:a16="http://schemas.microsoft.com/office/drawing/2014/main" val="143113455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83782033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3028003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01753873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46177133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900979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36480269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Нуклиды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имп.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Бк/дм³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275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 dirty="0" err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SumAlpha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19477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093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H-3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4621013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1.0e+05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17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Fe-55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&lt;1.1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&lt;218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381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Co-60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&lt;16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981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Ni-63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&lt;0.58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&lt;116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098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Sr-90Eq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&lt;0.037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&lt;7.4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763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Cs-137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133198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1.1e+03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858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SumBeta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4755711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5.1e+02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1e+05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 dirty="0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723448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3B5322-A1EE-4269-B91B-5E96FAE86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29" y="2361074"/>
            <a:ext cx="4857143" cy="2004030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AFD7CB-3710-48F8-A7EF-C9CF7B9A4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29" y="4365104"/>
            <a:ext cx="4857143" cy="2422777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9697643"/>
      </p:ext>
    </p:extLst>
  </p:cSld>
  <p:clrMapOvr>
    <a:masterClrMapping/>
  </p:clrMapOvr>
  <p:transition spd="med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5C46AFC-8FD1-4817-9C0A-8B0558594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6632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1600" b="1" kern="0" dirty="0">
                <a:solidFill>
                  <a:srgbClr val="002060"/>
                </a:solidFill>
              </a:rPr>
              <a:t>ФГУП «РАДОН».  Вывод из эксплуатации. </a:t>
            </a:r>
            <a:r>
              <a:rPr lang="ru-RU" sz="1600" kern="0" dirty="0">
                <a:solidFill>
                  <a:srgbClr val="002060"/>
                </a:solidFill>
              </a:rPr>
              <a:t>Анализ долгоживущих радионуклидов при исследовании методов утилизации графитовой кладки.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1CC45D-13BC-4BCA-90B9-E6B4ECCB649C}"/>
              </a:ext>
            </a:extLst>
          </p:cNvPr>
          <p:cNvSpPr txBox="1"/>
          <p:nvPr/>
        </p:nvSpPr>
        <p:spPr>
          <a:xfrm>
            <a:off x="395536" y="908720"/>
            <a:ext cx="36724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ПРОТОКОЛ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обработки спектра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от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18.09.2025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Средство измерения: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TriCarb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Спектр: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Радон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/Graphite_N2.spectrum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Дата измерения: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Время измерения: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7200 сек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Тушение: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424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Информация об образце: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Graphite_N2.spectrum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3E5037B-BAED-4A93-95BD-288C6CB57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509999"/>
              </p:ext>
            </p:extLst>
          </p:nvPr>
        </p:nvGraphicFramePr>
        <p:xfrm>
          <a:off x="4283968" y="1076628"/>
          <a:ext cx="4572000" cy="1295400"/>
        </p:xfrm>
        <a:graphic>
          <a:graphicData uri="http://schemas.openxmlformats.org/drawingml/2006/table">
            <a:tbl>
              <a:tblPr firstRow="1" firstCol="1" bandRow="1"/>
              <a:tblGrid>
                <a:gridCol w="266700">
                  <a:extLst>
                    <a:ext uri="{9D8B030D-6E8A-4147-A177-3AD203B41FA5}">
                      <a16:colId xmlns:a16="http://schemas.microsoft.com/office/drawing/2014/main" val="142073157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35788275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6647681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7463803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355871022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414022494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18818042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Нуклиды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имп.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Бк/дм³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691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H-3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397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C-14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944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Cl-36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18780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057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U-234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2476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280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36429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6.16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612339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583608-D8D0-4080-826C-64E89FD1E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2780928"/>
            <a:ext cx="4857143" cy="3142857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D13BCE-B931-4EA9-B6AA-FDF7A6E205C5}"/>
              </a:ext>
            </a:extLst>
          </p:cNvPr>
          <p:cNvSpPr/>
          <p:nvPr/>
        </p:nvSpPr>
        <p:spPr>
          <a:xfrm>
            <a:off x="445297" y="6093296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Примеры </a:t>
            </a:r>
            <a:r>
              <a:rPr lang="en-US" sz="1400" i="1" dirty="0" err="1"/>
              <a:t>TriCarb</a:t>
            </a:r>
            <a:r>
              <a:rPr lang="ru-RU" sz="1400" i="1" dirty="0"/>
              <a:t> </a:t>
            </a:r>
            <a:endParaRPr lang="en-US" sz="1400" i="1" dirty="0"/>
          </a:p>
          <a:p>
            <a:r>
              <a:rPr lang="ru-RU" sz="1400" i="1" dirty="0"/>
              <a:t>Радон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081459388"/>
      </p:ext>
    </p:extLst>
  </p:cSld>
  <p:clrMapOvr>
    <a:masterClrMapping/>
  </p:clrMapOvr>
  <p:transition spd="med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5C46AFC-8FD1-4817-9C0A-8B0558594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6632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1600" b="1" kern="0" dirty="0">
                <a:solidFill>
                  <a:srgbClr val="002060"/>
                </a:solidFill>
              </a:rPr>
              <a:t>ФГУП «РАДОН».  Вывод из эксплуатации. </a:t>
            </a:r>
            <a:r>
              <a:rPr lang="ru-RU" sz="1600" kern="0" dirty="0">
                <a:solidFill>
                  <a:srgbClr val="002060"/>
                </a:solidFill>
              </a:rPr>
              <a:t>Анализ долгоживущих радионуклидов при исследовании методов утилизации графитовой кладки.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D13BCE-B931-4EA9-B6AA-FDF7A6E205C5}"/>
              </a:ext>
            </a:extLst>
          </p:cNvPr>
          <p:cNvSpPr/>
          <p:nvPr/>
        </p:nvSpPr>
        <p:spPr>
          <a:xfrm>
            <a:off x="445297" y="6093296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Примеры </a:t>
            </a:r>
            <a:r>
              <a:rPr lang="en-US" sz="1400" i="1" dirty="0" err="1"/>
              <a:t>TriCarb</a:t>
            </a:r>
            <a:r>
              <a:rPr lang="ru-RU" sz="1400" i="1" dirty="0"/>
              <a:t> </a:t>
            </a:r>
            <a:endParaRPr lang="en-US" sz="1400" i="1" dirty="0"/>
          </a:p>
          <a:p>
            <a:r>
              <a:rPr lang="ru-RU" sz="1400" i="1" dirty="0"/>
              <a:t>Радон</a:t>
            </a:r>
            <a:endParaRPr lang="en-US" sz="1400" i="1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7B5768F-A5C1-4952-9D1A-782C020AA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9656"/>
              </p:ext>
            </p:extLst>
          </p:nvPr>
        </p:nvGraphicFramePr>
        <p:xfrm>
          <a:off x="4176464" y="990844"/>
          <a:ext cx="4572000" cy="1295400"/>
        </p:xfrm>
        <a:graphic>
          <a:graphicData uri="http://schemas.openxmlformats.org/drawingml/2006/table">
            <a:tbl>
              <a:tblPr firstRow="1" firstCol="1" bandRow="1"/>
              <a:tblGrid>
                <a:gridCol w="266700">
                  <a:extLst>
                    <a:ext uri="{9D8B030D-6E8A-4147-A177-3AD203B41FA5}">
                      <a16:colId xmlns:a16="http://schemas.microsoft.com/office/drawing/2014/main" val="119818808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86510573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836868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9563783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14875726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85439095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12124899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Нуклиды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/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Бк/дм³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06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H-3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800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C-14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28376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130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Cl-36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7463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781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U-234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&lt;0.040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305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48941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83510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2B2BBC05-532E-4DF9-A449-C37F287D8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899880"/>
            <a:ext cx="314861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ПРОТОКОЛ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обработки спектра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от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18.09.2025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Средство измерения: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TriCarb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Спектр: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Радон/Graphite_N5.spectrum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Дата измерения: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Время измерения: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7200 сек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Тушение: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197   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Информация об образце: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Graphite_N5.spectrum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8B7CAB-D3BF-404E-A5E1-28274375C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28" y="2734415"/>
            <a:ext cx="4857143" cy="3142857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312547"/>
      </p:ext>
    </p:extLst>
  </p:cSld>
  <p:clrMapOvr>
    <a:masterClrMapping/>
  </p:clrMapOvr>
  <p:transition spd="med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5C46AFC-8FD1-4817-9C0A-8B0558594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6632"/>
            <a:ext cx="864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1600" b="1" kern="0" dirty="0">
                <a:solidFill>
                  <a:srgbClr val="002060"/>
                </a:solidFill>
              </a:rPr>
              <a:t>ФГУП «РАДОН». Экспресс-анализ питьевой воды.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D13BCE-B931-4EA9-B6AA-FDF7A6E205C5}"/>
              </a:ext>
            </a:extLst>
          </p:cNvPr>
          <p:cNvSpPr/>
          <p:nvPr/>
        </p:nvSpPr>
        <p:spPr>
          <a:xfrm>
            <a:off x="445297" y="6093296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Примеры </a:t>
            </a:r>
            <a:r>
              <a:rPr lang="en-US" sz="1400" i="1" dirty="0" err="1"/>
              <a:t>TriCarb</a:t>
            </a:r>
            <a:r>
              <a:rPr lang="ru-RU" sz="1400" i="1" dirty="0"/>
              <a:t> </a:t>
            </a:r>
            <a:endParaRPr lang="en-US" sz="1400" i="1" dirty="0"/>
          </a:p>
          <a:p>
            <a:r>
              <a:rPr lang="ru-RU" sz="1400" i="1" dirty="0"/>
              <a:t>Радон</a:t>
            </a:r>
            <a:endParaRPr lang="en-US" sz="1400" i="1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2F6E0CD-83CF-4E1C-AFCA-F954B32BB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32726"/>
              </p:ext>
            </p:extLst>
          </p:nvPr>
        </p:nvGraphicFramePr>
        <p:xfrm>
          <a:off x="4464496" y="548680"/>
          <a:ext cx="4572000" cy="2209800"/>
        </p:xfrm>
        <a:graphic>
          <a:graphicData uri="http://schemas.openxmlformats.org/drawingml/2006/table">
            <a:tbl>
              <a:tblPr firstRow="1" firstCol="1" bandRow="1"/>
              <a:tblGrid>
                <a:gridCol w="266700">
                  <a:extLst>
                    <a:ext uri="{9D8B030D-6E8A-4147-A177-3AD203B41FA5}">
                      <a16:colId xmlns:a16="http://schemas.microsoft.com/office/drawing/2014/main" val="215157614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2718964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8242407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41742554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353839175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59852956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35997198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Нуклиды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имп.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Бк/дм³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045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Lum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&lt;0.0074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486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H-3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138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K-40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4685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302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Rn-222eq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5861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0.033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412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Ra-224Eq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2133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0.059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284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Ra-226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268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U-234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499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U238+Th234+Pa234m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4945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0.048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068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21611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0.588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96892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2DCE91F-FD1A-4FE3-BCE2-A54DD8ED5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93" y="908720"/>
            <a:ext cx="411843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ПРОТОКОЛ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обработки спектра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от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18.09.2025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Средство измерения: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TriCarb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Спектр: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Радон/</a:t>
            </a:r>
            <a:r>
              <a:rPr kumimoji="0" lang="ru-RU" altLang="ru-RU" sz="1000" b="1" i="0" u="none" strike="noStrike" cap="none" normalizeH="0" baseline="0" dirty="0" err="1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Sample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7_3 Water </a:t>
            </a:r>
            <a:r>
              <a:rPr kumimoji="0" lang="ru-RU" altLang="ru-RU" sz="1000" b="1" i="0" u="none" strike="noStrike" cap="none" normalizeH="0" baseline="0" dirty="0" err="1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screening.spectrum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Дата измерения: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Время измерения: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36000 сек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Тушение: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227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Информация об образце: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000" b="1" i="0" u="none" strike="noStrike" cap="none" normalizeH="0" baseline="0" dirty="0" err="1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Sample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7_3 Water </a:t>
            </a:r>
            <a:r>
              <a:rPr kumimoji="0" lang="ru-RU" altLang="ru-RU" sz="1000" b="1" i="0" u="none" strike="noStrike" cap="none" normalizeH="0" baseline="0" dirty="0" err="1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screening.spectrum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C2BC64-F75A-4A48-9CCA-679EABE25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10" y="3116580"/>
            <a:ext cx="4857143" cy="3142857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6337797"/>
      </p:ext>
    </p:extLst>
  </p:cSld>
  <p:clrMapOvr>
    <a:masterClrMapping/>
  </p:clrMapOvr>
  <p:transition spd="med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5C46AFC-8FD1-4817-9C0A-8B0558594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6632"/>
            <a:ext cx="864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1600" b="1" kern="0" dirty="0">
                <a:solidFill>
                  <a:srgbClr val="002060"/>
                </a:solidFill>
              </a:rPr>
              <a:t>ФГУП «РАДОН». Радиохимический анализ стронция.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D13BCE-B931-4EA9-B6AA-FDF7A6E205C5}"/>
              </a:ext>
            </a:extLst>
          </p:cNvPr>
          <p:cNvSpPr/>
          <p:nvPr/>
        </p:nvSpPr>
        <p:spPr>
          <a:xfrm>
            <a:off x="445297" y="6093296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Примеры </a:t>
            </a:r>
            <a:r>
              <a:rPr lang="en-US" sz="1400" i="1" dirty="0" err="1"/>
              <a:t>TriCarb</a:t>
            </a:r>
            <a:r>
              <a:rPr lang="ru-RU" sz="1400" i="1" dirty="0"/>
              <a:t> </a:t>
            </a:r>
            <a:endParaRPr lang="en-US" sz="1400" i="1" dirty="0"/>
          </a:p>
          <a:p>
            <a:r>
              <a:rPr lang="ru-RU" sz="1400" i="1" dirty="0"/>
              <a:t>Радон</a:t>
            </a:r>
            <a:endParaRPr lang="en-US" sz="14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F84BE-BB39-41EF-B2A1-CC802F42334C}"/>
              </a:ext>
            </a:extLst>
          </p:cNvPr>
          <p:cNvSpPr txBox="1"/>
          <p:nvPr/>
        </p:nvSpPr>
        <p:spPr>
          <a:xfrm>
            <a:off x="395536" y="692696"/>
            <a:ext cx="34563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ПРОТОКОЛ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обработки спектра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от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18.09.2025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Средство измерения: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TriCarb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Спектр: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Радон/Sample2_1_Sr.spectrum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Дата измерения: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Время измерения: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54000 сек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Тушение: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412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Информация об образце: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Sample2_1_Sr.spectrum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D59E960-9B6A-4BE9-A651-792DFA08C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953791"/>
              </p:ext>
            </p:extLst>
          </p:nvPr>
        </p:nvGraphicFramePr>
        <p:xfrm>
          <a:off x="4151147" y="783660"/>
          <a:ext cx="4572000" cy="1295400"/>
        </p:xfrm>
        <a:graphic>
          <a:graphicData uri="http://schemas.openxmlformats.org/drawingml/2006/table">
            <a:tbl>
              <a:tblPr firstRow="1" firstCol="1" bandRow="1"/>
              <a:tblGrid>
                <a:gridCol w="266700">
                  <a:extLst>
                    <a:ext uri="{9D8B030D-6E8A-4147-A177-3AD203B41FA5}">
                      <a16:colId xmlns:a16="http://schemas.microsoft.com/office/drawing/2014/main" val="257176938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88692479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62084855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63523005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10666072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207596685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488870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Нуклиды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имп.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Бк/дм³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289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Sr-85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3579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0.091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077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Sr-89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929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Sr-90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2486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0.047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908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Y-90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2729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0.051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498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22509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0.442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510592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0F1A09-203E-47BB-B35D-33E891E9D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28" y="2585631"/>
            <a:ext cx="4857143" cy="3142857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8288638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01EA00F-A998-40BF-8DD9-2B4BDAE91028}"/>
              </a:ext>
            </a:extLst>
          </p:cNvPr>
          <p:cNvSpPr txBox="1"/>
          <p:nvPr/>
        </p:nvSpPr>
        <p:spPr>
          <a:xfrm>
            <a:off x="179512" y="725481"/>
            <a:ext cx="8715597" cy="126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Международное совещание «Проблемы прикладной спектрометрии и радиометрии»  г. Москва октябрь 2017 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Новое программное обеспечение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жидкосцинтилляционных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спектрометров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10FFA0-7F4C-476B-B591-23505EFDB7E1}"/>
              </a:ext>
            </a:extLst>
          </p:cNvPr>
          <p:cNvSpPr txBox="1"/>
          <p:nvPr/>
        </p:nvSpPr>
        <p:spPr>
          <a:xfrm>
            <a:off x="52438" y="2945502"/>
            <a:ext cx="9039124" cy="219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800" dirty="0">
                <a:solidFill>
                  <a:srgbClr val="000000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XV</a:t>
            </a:r>
            <a:r>
              <a:rPr lang="en-US" sz="1800" dirty="0">
                <a:solidFill>
                  <a:srgbClr val="000000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I</a:t>
            </a:r>
            <a:r>
              <a:rPr lang="ru-RU" sz="1800" dirty="0">
                <a:solidFill>
                  <a:srgbClr val="000000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 Международное совещание «Проблемы прикладной спектрометрии и радиометрии»</a:t>
            </a:r>
            <a:r>
              <a:rPr lang="en-US" sz="1800" dirty="0">
                <a:solidFill>
                  <a:srgbClr val="000000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им. В. Н. Даниленко Москва 2023 г.</a:t>
            </a:r>
          </a:p>
          <a:p>
            <a:pPr algn="ctr">
              <a:lnSpc>
                <a:spcPct val="107000"/>
              </a:lnSpc>
            </a:pPr>
            <a:r>
              <a:rPr lang="ru-RU" sz="1800" b="1" dirty="0">
                <a:solidFill>
                  <a:srgbClr val="000000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Жидкосцинтилляционная спектрометрия. Современное состояние.</a:t>
            </a:r>
          </a:p>
          <a:p>
            <a:pPr algn="ctr">
              <a:lnSpc>
                <a:spcPct val="107000"/>
              </a:lnSpc>
            </a:pPr>
            <a:endParaRPr lang="ru-RU" sz="1800" b="1" dirty="0">
              <a:solidFill>
                <a:srgbClr val="000000"/>
              </a:solidFill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60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it-IT" sz="1800" dirty="0">
                <a:latin typeface="Arial" panose="020B0604020202020204" pitchFamily="34" charset="0"/>
                <a:ea typeface="Calibri" panose="020F0502020204030204" pitchFamily="34" charset="0"/>
              </a:rPr>
              <a:t>Малиновский С.В., Каширин И.А. </a:t>
            </a:r>
            <a:r>
              <a:rPr lang="it-IT" sz="1800" b="1" dirty="0">
                <a:latin typeface="Arial" panose="020B0604020202020204" pitchFamily="34" charset="0"/>
                <a:ea typeface="Calibri" panose="020F0502020204030204" pitchFamily="34" charset="0"/>
              </a:rPr>
              <a:t>Жидкосцинтилляционная спектрометрия. Современное состояние.</a:t>
            </a:r>
            <a:r>
              <a:rPr lang="it-IT" sz="1800" dirty="0">
                <a:latin typeface="Arial" panose="020B0604020202020204" pitchFamily="34" charset="0"/>
                <a:ea typeface="Calibri" panose="020F0502020204030204" pitchFamily="34" charset="0"/>
              </a:rPr>
              <a:t> АНРИ,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 №2(117)</a:t>
            </a:r>
            <a:r>
              <a:rPr lang="it-IT" sz="1800" dirty="0">
                <a:latin typeface="Arial" panose="020B0604020202020204" pitchFamily="34" charset="0"/>
                <a:ea typeface="Calibri" panose="020F0502020204030204" pitchFamily="34" charset="0"/>
              </a:rPr>
              <a:t> 2024</a:t>
            </a:r>
            <a:endParaRPr lang="ru-RU" sz="1800" dirty="0"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800" b="1" dirty="0">
                <a:solidFill>
                  <a:srgbClr val="000000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174603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5C46AFC-8FD1-4817-9C0A-8B0558594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6632"/>
            <a:ext cx="864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1600" b="1" kern="0" dirty="0">
                <a:solidFill>
                  <a:srgbClr val="002060"/>
                </a:solidFill>
              </a:rPr>
              <a:t>ФГУП «РАДОН». Радиохимический анализ стронция.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D13BCE-B931-4EA9-B6AA-FDF7A6E205C5}"/>
              </a:ext>
            </a:extLst>
          </p:cNvPr>
          <p:cNvSpPr/>
          <p:nvPr/>
        </p:nvSpPr>
        <p:spPr>
          <a:xfrm>
            <a:off x="445297" y="6093296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Примеры </a:t>
            </a:r>
            <a:r>
              <a:rPr lang="en-US" sz="1400" i="1" dirty="0" err="1"/>
              <a:t>TriCarb</a:t>
            </a:r>
            <a:r>
              <a:rPr lang="ru-RU" sz="1400" i="1" dirty="0"/>
              <a:t> </a:t>
            </a:r>
            <a:endParaRPr lang="en-US" sz="1400" i="1" dirty="0"/>
          </a:p>
          <a:p>
            <a:r>
              <a:rPr lang="ru-RU" sz="1400" i="1" dirty="0"/>
              <a:t>Радон</a:t>
            </a:r>
            <a:endParaRPr lang="en-US" sz="14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08A03D-A539-43AB-8A00-0DC4A5F47BC7}"/>
              </a:ext>
            </a:extLst>
          </p:cNvPr>
          <p:cNvSpPr txBox="1"/>
          <p:nvPr/>
        </p:nvSpPr>
        <p:spPr>
          <a:xfrm>
            <a:off x="395536" y="692696"/>
            <a:ext cx="32181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ПРОТОКОЛ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обработки спектра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от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18.09.2025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Средство измерения: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TriCarb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Спектр: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Радон/Sample2_Sr.spectrum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Дата измерения: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Время измерения: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36000 сек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Тушение: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427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Информация об образце: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Sample2_Sr.spectrum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60EADE5-9794-48B5-BA15-E912D0C6C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73091"/>
              </p:ext>
            </p:extLst>
          </p:nvPr>
        </p:nvGraphicFramePr>
        <p:xfrm>
          <a:off x="4176464" y="783660"/>
          <a:ext cx="4572000" cy="1295400"/>
        </p:xfrm>
        <a:graphic>
          <a:graphicData uri="http://schemas.openxmlformats.org/drawingml/2006/table">
            <a:tbl>
              <a:tblPr firstRow="1" firstCol="1" bandRow="1"/>
              <a:tblGrid>
                <a:gridCol w="266700">
                  <a:extLst>
                    <a:ext uri="{9D8B030D-6E8A-4147-A177-3AD203B41FA5}">
                      <a16:colId xmlns:a16="http://schemas.microsoft.com/office/drawing/2014/main" val="86517170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1061609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175296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6323615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165724573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228743102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12542008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Нуклиды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имп.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Бк/дм³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463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Sr-85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1840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0.070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08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Sr-89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&lt;0.016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523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Sr-90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6243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158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Y-90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936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15974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0.469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155971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75C7BE-C2C5-45B2-8A75-B7DD965CB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28" y="2560231"/>
            <a:ext cx="4857143" cy="3142857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1425867"/>
      </p:ext>
    </p:extLst>
  </p:cSld>
  <p:clrMapOvr>
    <a:masterClrMapping/>
  </p:clrMapOvr>
  <p:transition spd="med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5C46AFC-8FD1-4817-9C0A-8B0558594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6632"/>
            <a:ext cx="864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1600" b="1" kern="0" dirty="0">
                <a:solidFill>
                  <a:srgbClr val="002060"/>
                </a:solidFill>
              </a:rPr>
              <a:t>ФГУП «РАДОН». Радиохимический анализ радия.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D13BCE-B931-4EA9-B6AA-FDF7A6E205C5}"/>
              </a:ext>
            </a:extLst>
          </p:cNvPr>
          <p:cNvSpPr/>
          <p:nvPr/>
        </p:nvSpPr>
        <p:spPr>
          <a:xfrm>
            <a:off x="445297" y="6093296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Примеры </a:t>
            </a:r>
            <a:r>
              <a:rPr lang="en-US" sz="1400" i="1" dirty="0" err="1"/>
              <a:t>TriCarb</a:t>
            </a:r>
            <a:r>
              <a:rPr lang="ru-RU" sz="1400" i="1" dirty="0"/>
              <a:t> </a:t>
            </a:r>
            <a:endParaRPr lang="en-US" sz="1400" i="1" dirty="0"/>
          </a:p>
          <a:p>
            <a:r>
              <a:rPr lang="ru-RU" sz="1400" i="1" dirty="0"/>
              <a:t>Радон</a:t>
            </a:r>
            <a:endParaRPr lang="en-US" sz="14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9BE30-3D41-4CDD-926C-9093E26762B9}"/>
              </a:ext>
            </a:extLst>
          </p:cNvPr>
          <p:cNvSpPr txBox="1"/>
          <p:nvPr/>
        </p:nvSpPr>
        <p:spPr>
          <a:xfrm>
            <a:off x="445297" y="692696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ПРОТОКОЛ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обработки спектра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от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18.09.2025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Средство измерения: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TriCarb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Спектр: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Радон/</a:t>
            </a:r>
            <a:r>
              <a:rPr lang="ru-RU" sz="1000" b="1" dirty="0" err="1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Sample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8_1 </a:t>
            </a:r>
            <a:r>
              <a:rPr lang="ru-RU" sz="1000" b="1" dirty="0" err="1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fraction.spectrum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Дата измерения: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Время измерения: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36000 сек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Тушение: 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453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Информация об образце: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Sample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8_1 </a:t>
            </a:r>
            <a:r>
              <a:rPr lang="ru-RU" sz="1000" b="1" dirty="0" err="1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fraction.spectrum</a:t>
            </a:r>
            <a:r>
              <a:rPr lang="ru-RU" sz="1000" b="1" dirty="0">
                <a:solidFill>
                  <a:srgbClr val="004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3C86130-98E9-4E45-A9A1-B34709051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486150"/>
              </p:ext>
            </p:extLst>
          </p:nvPr>
        </p:nvGraphicFramePr>
        <p:xfrm>
          <a:off x="4283968" y="783660"/>
          <a:ext cx="4572000" cy="1295400"/>
        </p:xfrm>
        <a:graphic>
          <a:graphicData uri="http://schemas.openxmlformats.org/drawingml/2006/table">
            <a:tbl>
              <a:tblPr firstRow="1" firstCol="1" bandRow="1"/>
              <a:tblGrid>
                <a:gridCol w="266700">
                  <a:extLst>
                    <a:ext uri="{9D8B030D-6E8A-4147-A177-3AD203B41FA5}">
                      <a16:colId xmlns:a16="http://schemas.microsoft.com/office/drawing/2014/main" val="21887250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09196718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248166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21254739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70506993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9297545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32571622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Нуклиды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имп.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Uco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Бк/дм³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</a:p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413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Rn-222eq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0.062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733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Ra-224Eq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39076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891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Ra-226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877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Ra-228+Ac-228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32933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08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██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90928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47625"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209999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33EA20-3704-418C-B3EB-BA652B30B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44" y="2636912"/>
            <a:ext cx="4857143" cy="3142857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5028179"/>
      </p:ext>
    </p:extLst>
  </p:cSld>
  <p:clrMapOvr>
    <a:masterClrMapping/>
  </p:clrMapOvr>
  <p:transition spd="med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641756A-CAF5-4DFC-8F69-E89EC6682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3" y="764123"/>
            <a:ext cx="331236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ПРОТОКОЛ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обработки спектра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12.11.2022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Средство измерения: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TRIEL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Дата измерения: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20.08.2021 22:24:10 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Время измерения: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1646 </a:t>
            </a:r>
            <a:r>
              <a:rPr kumimoji="0" lang="ru-RU" altLang="ru-RU" sz="1000" b="1" i="0" u="none" strike="noStrike" cap="none" normalizeH="0" baseline="0" dirty="0" err="1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sec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Тушение: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513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Информация об образце: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rgbClr val="004060"/>
                </a:solidFill>
                <a:effectLst/>
                <a:latin typeface="Arial" panose="020B0604020202020204" pitchFamily="34" charset="0"/>
              </a:rPr>
              <a:t>Ra-226 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B481A933-79BD-480C-8F04-B7CB023D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857750" cy="314325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5D1A3A1-508F-400C-BB7C-E7F5BFAA0BA9}"/>
              </a:ext>
            </a:extLst>
          </p:cNvPr>
          <p:cNvGraphicFramePr>
            <a:graphicFrameLocks noGrp="1"/>
          </p:cNvGraphicFramePr>
          <p:nvPr/>
        </p:nvGraphicFramePr>
        <p:xfrm>
          <a:off x="4644009" y="260648"/>
          <a:ext cx="4320480" cy="2217420"/>
        </p:xfrm>
        <a:graphic>
          <a:graphicData uri="http://schemas.openxmlformats.org/drawingml/2006/table">
            <a:tbl>
              <a:tblPr/>
              <a:tblGrid>
                <a:gridCol w="252028">
                  <a:extLst>
                    <a:ext uri="{9D8B030D-6E8A-4147-A177-3AD203B41FA5}">
                      <a16:colId xmlns:a16="http://schemas.microsoft.com/office/drawing/2014/main" val="361627382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7418138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89860156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58236295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242793695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49773642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29048291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Нуклиды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N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имп.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Aco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Бк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Uco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en-US" sz="1000">
                          <a:effectLst/>
                        </a:rPr>
                        <a:t>% </a:t>
                      </a:r>
                      <a:endParaRPr lang="en-US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a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ru-RU" sz="1000">
                          <a:effectLst/>
                        </a:rPr>
                        <a:t>Бк/дм³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U</a:t>
                      </a:r>
                      <a:endParaRPr lang="en-US">
                        <a:effectLst/>
                      </a:endParaRPr>
                    </a:p>
                    <a:p>
                      <a:pPr algn="ctr"/>
                      <a:r>
                        <a:rPr lang="en-US" sz="1000">
                          <a:effectLst/>
                        </a:rPr>
                        <a:t>%</a:t>
                      </a:r>
                      <a:endParaRPr lang="en-US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373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00"/>
                          </a:solidFill>
                          <a:effectLst/>
                        </a:rPr>
                        <a:t>██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4060"/>
                          </a:solidFill>
                          <a:effectLst/>
                        </a:rPr>
                        <a:t>Po-210</a:t>
                      </a:r>
                      <a:endParaRPr lang="en-US" sz="2000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28660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17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13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897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00"/>
                          </a:solidFill>
                          <a:effectLst/>
                        </a:rPr>
                        <a:t>██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4060"/>
                          </a:solidFill>
                          <a:effectLst/>
                        </a:rPr>
                        <a:t>Bi-210</a:t>
                      </a:r>
                      <a:endParaRPr lang="en-US" sz="2000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50395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31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13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15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</a:rPr>
                        <a:t>██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4060"/>
                          </a:solidFill>
                          <a:effectLst/>
                        </a:rPr>
                        <a:t>Pb-210</a:t>
                      </a:r>
                      <a:endParaRPr lang="en-US" sz="2000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73672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48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14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213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00FFFF"/>
                          </a:solidFill>
                          <a:effectLst/>
                        </a:rPr>
                        <a:t>██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4060"/>
                          </a:solidFill>
                          <a:effectLst/>
                        </a:rPr>
                        <a:t>Rn-222eq</a:t>
                      </a:r>
                      <a:endParaRPr lang="en-US" sz="2000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464626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56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13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749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rgbClr val="FF00FF"/>
                          </a:solidFill>
                          <a:effectLst/>
                        </a:rPr>
                        <a:t>██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4060"/>
                          </a:solidFill>
                          <a:effectLst/>
                        </a:rPr>
                        <a:t>Ra-226</a:t>
                      </a:r>
                      <a:endParaRPr lang="en-US" sz="2000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139882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85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>
                          <a:solidFill>
                            <a:srgbClr val="004060"/>
                          </a:solidFill>
                          <a:effectLst/>
                        </a:rPr>
                        <a:t>12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081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</a:rPr>
                        <a:t>██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Total</a:t>
                      </a:r>
                      <a:endParaRPr lang="en-US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>
                          <a:effectLst/>
                        </a:rPr>
                        <a:t>757236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>
                          <a:effectLst/>
                        </a:rPr>
                        <a:t>238</a:t>
                      </a:r>
                      <a:endParaRPr lang="ru-RU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857811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A67201ED-3AED-4A57-9A7D-5CEF7FBAA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6632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1600" b="1" kern="0" dirty="0">
                <a:solidFill>
                  <a:srgbClr val="002060"/>
                </a:solidFill>
              </a:rPr>
              <a:t>Анализ </a:t>
            </a:r>
            <a:r>
              <a:rPr lang="en-US" sz="1600" b="1" kern="0" dirty="0">
                <a:solidFill>
                  <a:srgbClr val="002060"/>
                </a:solidFill>
              </a:rPr>
              <a:t>Ra-226</a:t>
            </a:r>
            <a:endParaRPr lang="el-GR" sz="18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1617"/>
      </p:ext>
    </p:extLst>
  </p:cSld>
  <p:clrMapOvr>
    <a:masterClrMapping/>
  </p:clrMapOvr>
  <p:transition spd="med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effectLst/>
          <a:scene3d>
            <a:camera prst="orthographicFront"/>
            <a:lightRig rig="contrasting" dir="t">
              <a:rot lat="0" lon="0" rev="4500000"/>
            </a:lightRig>
          </a:scene3d>
          <a:sp3d/>
        </p:spPr>
        <p:txBody>
          <a:bodyPr anchor="ctr" anchorCtr="1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53736067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7FCF996-086E-4BD4-96D6-05D0A7917A1A}"/>
              </a:ext>
            </a:extLst>
          </p:cNvPr>
          <p:cNvSpPr/>
          <p:nvPr/>
        </p:nvSpPr>
        <p:spPr>
          <a:xfrm>
            <a:off x="398214" y="3717032"/>
            <a:ext cx="238392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Tri-Carb 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10TR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ХХ7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0TR</a:t>
            </a:r>
            <a:endParaRPr lang="ru-RU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Quantulus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GCT 6220</a:t>
            </a:r>
            <a:endParaRPr lang="ru-RU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53E273E-B6F6-491E-BFEE-538B9DB96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4706"/>
            <a:ext cx="2933023" cy="297232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254741D3-5BF0-4C51-815A-BFCC9934F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019" y="253795"/>
            <a:ext cx="3169411" cy="1831215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F958C24-C4D8-42E2-A6F2-3F1ADA00AF07}"/>
              </a:ext>
            </a:extLst>
          </p:cNvPr>
          <p:cNvSpPr/>
          <p:nvPr/>
        </p:nvSpPr>
        <p:spPr>
          <a:xfrm>
            <a:off x="7022606" y="1080524"/>
            <a:ext cx="1376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СКС-07П Б11 «Кондор»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7BDAA63-243D-4F22-B0B8-D4FBF3D5FEFD}"/>
              </a:ext>
            </a:extLst>
          </p:cNvPr>
          <p:cNvSpPr/>
          <p:nvPr/>
        </p:nvSpPr>
        <p:spPr>
          <a:xfrm>
            <a:off x="4267566" y="3023953"/>
            <a:ext cx="22883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СКС-07П Б10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DE36E50-A665-4596-9855-920164377F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73" y="2315787"/>
            <a:ext cx="2593207" cy="183121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90993AA6-D48A-41F6-B759-EDA1348AD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24" y="4655991"/>
            <a:ext cx="2933023" cy="1950647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29A4055-B54C-4C66-9FE0-C987D58D28CD}"/>
              </a:ext>
            </a:extLst>
          </p:cNvPr>
          <p:cNvSpPr/>
          <p:nvPr/>
        </p:nvSpPr>
        <p:spPr>
          <a:xfrm>
            <a:off x="3023830" y="5055757"/>
            <a:ext cx="1476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TRIEL</a:t>
            </a:r>
            <a:endParaRPr lang="ru-RU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ru-RU" sz="1400" b="1" dirty="0">
                <a:solidFill>
                  <a:srgbClr val="C00000"/>
                </a:solidFill>
              </a:rPr>
              <a:t>c </a:t>
            </a:r>
            <a:r>
              <a:rPr lang="ru-RU" altLang="ru-RU" sz="1400" b="1" dirty="0">
                <a:solidFill>
                  <a:srgbClr val="C00000"/>
                </a:solidFill>
              </a:rPr>
              <a:t>20</a:t>
            </a:r>
            <a:r>
              <a:rPr lang="en-US" altLang="ru-RU" sz="1400" b="1" dirty="0">
                <a:solidFill>
                  <a:srgbClr val="C00000"/>
                </a:solidFill>
              </a:rPr>
              <a:t>21</a:t>
            </a:r>
            <a:r>
              <a:rPr lang="ru-RU" altLang="ru-RU" sz="1400" b="1" dirty="0">
                <a:solidFill>
                  <a:srgbClr val="C00000"/>
                </a:solidFill>
              </a:rPr>
              <a:t> г.</a:t>
            </a:r>
            <a:endParaRPr lang="ru-RU" altLang="ru-RU" sz="2000" b="1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899711DA-2BCB-442C-9FC4-72A8C4848B13}"/>
              </a:ext>
            </a:extLst>
          </p:cNvPr>
          <p:cNvSpPr/>
          <p:nvPr/>
        </p:nvSpPr>
        <p:spPr bwMode="auto">
          <a:xfrm>
            <a:off x="4868044" y="4475115"/>
            <a:ext cx="4251699" cy="2129089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937551F4-50DF-4562-8DDD-CCE40CF56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098" y="4624280"/>
            <a:ext cx="4186289" cy="165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8336" tIns="43630" rIns="175206" bIns="68709" anchor="ctr">
            <a:spAutoFit/>
          </a:bodyPr>
          <a:lstStyle>
            <a:lvl1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ru-RU" sz="2000" b="1" i="1" dirty="0">
                <a:solidFill>
                  <a:srgbClr val="FF0000"/>
                </a:solidFill>
              </a:rPr>
              <a:t>	</a:t>
            </a:r>
            <a:r>
              <a:rPr lang="en-US" altLang="ru-RU" sz="2000" b="1" i="1" dirty="0" err="1">
                <a:solidFill>
                  <a:srgbClr val="FF0000"/>
                </a:solidFill>
              </a:rPr>
              <a:t>Liquid</a:t>
            </a:r>
            <a:r>
              <a:rPr lang="en-US" altLang="ru-RU" sz="2000" b="1" i="1" dirty="0" err="1">
                <a:solidFill>
                  <a:srgbClr val="0000FF"/>
                </a:solidFill>
              </a:rPr>
              <a:t>Master</a:t>
            </a:r>
            <a:r>
              <a:rPr lang="ru-RU" altLang="ru-RU" sz="2000" b="1" i="1" dirty="0">
                <a:solidFill>
                  <a:srgbClr val="0000FF"/>
                </a:solidFill>
              </a:rPr>
              <a:t> </a:t>
            </a:r>
            <a:r>
              <a:rPr lang="ru-RU" altLang="ru-RU" sz="2000" b="1" dirty="0"/>
              <a:t>2</a:t>
            </a:r>
            <a:r>
              <a:rPr lang="en-US" altLang="ru-RU" sz="2000" b="1" dirty="0"/>
              <a:t> </a:t>
            </a:r>
            <a:endParaRPr lang="ru-RU" altLang="ru-RU" sz="2000" b="1" dirty="0"/>
          </a:p>
          <a:p>
            <a:pPr eaLnBrk="1" hangingPunct="1">
              <a:spcBef>
                <a:spcPts val="0"/>
              </a:spcBef>
            </a:pPr>
            <a:r>
              <a:rPr lang="ru-RU" altLang="ru-RU" sz="2000" b="1" dirty="0"/>
              <a:t>		</a:t>
            </a:r>
            <a:r>
              <a:rPr lang="en-US" altLang="ru-RU" sz="2000" b="1" dirty="0"/>
              <a:t> - </a:t>
            </a:r>
            <a:r>
              <a:rPr lang="ru-RU" altLang="ru-RU" sz="2000" b="1" dirty="0"/>
              <a:t>ГК </a:t>
            </a:r>
            <a:r>
              <a:rPr lang="ru-RU" altLang="ru-RU" sz="2000" b="1" dirty="0" err="1"/>
              <a:t>ГринСтар</a:t>
            </a:r>
            <a:endParaRPr lang="en-US" altLang="ru-RU" sz="2000" b="1" dirty="0"/>
          </a:p>
          <a:p>
            <a:pPr eaLnBrk="1" hangingPunct="1">
              <a:spcBef>
                <a:spcPts val="0"/>
              </a:spcBef>
            </a:pPr>
            <a:endParaRPr lang="en-US" altLang="ru-RU" sz="2000" b="1" dirty="0"/>
          </a:p>
          <a:p>
            <a:pPr eaLnBrk="1" hangingPunct="1">
              <a:spcBef>
                <a:spcPts val="0"/>
              </a:spcBef>
            </a:pPr>
            <a:r>
              <a:rPr lang="en-US" sz="2000" b="1" i="1" dirty="0" err="1">
                <a:solidFill>
                  <a:srgbClr val="FF0000"/>
                </a:solidFill>
              </a:rPr>
              <a:t>Spectra</a:t>
            </a:r>
            <a:r>
              <a:rPr lang="en-US" sz="2000" b="1" i="1" dirty="0" err="1">
                <a:solidFill>
                  <a:srgbClr val="0000FF"/>
                </a:solidFill>
              </a:rPr>
              <a:t>Dec</a:t>
            </a:r>
            <a:r>
              <a:rPr lang="ru-RU" sz="2000" b="1" i="1" dirty="0">
                <a:solidFill>
                  <a:srgbClr val="0000FF"/>
                </a:solidFill>
              </a:rPr>
              <a:t> </a:t>
            </a:r>
            <a:r>
              <a:rPr lang="ru-RU" sz="2000" b="1" dirty="0"/>
              <a:t>4 </a:t>
            </a:r>
          </a:p>
          <a:p>
            <a:pPr eaLnBrk="1" hangingPunct="1">
              <a:spcBef>
                <a:spcPts val="0"/>
              </a:spcBef>
            </a:pPr>
            <a:r>
              <a:rPr lang="ru-RU" sz="2000" b="1" dirty="0"/>
              <a:t>	- </a:t>
            </a:r>
            <a:r>
              <a:rPr lang="ru-RU" sz="2000" b="1" dirty="0" err="1"/>
              <a:t>Экосфера</a:t>
            </a:r>
            <a:r>
              <a:rPr lang="ru-RU" sz="2000" b="1" dirty="0"/>
              <a:t>  </a:t>
            </a:r>
            <a:endParaRPr lang="en-US" sz="2000" b="1" dirty="0"/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18EC3C7A-2317-47B2-92F0-83FA29409D7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60401" y="4242268"/>
            <a:ext cx="79332" cy="382012"/>
          </a:xfrm>
          <a:prstGeom prst="straightConnector1">
            <a:avLst/>
          </a:prstGeom>
          <a:solidFill>
            <a:schemeClr val="accent1"/>
          </a:solidFill>
          <a:ln w="92075" cap="flat" cmpd="sng" algn="ctr">
            <a:solidFill>
              <a:srgbClr val="C00000"/>
            </a:solidFill>
            <a:prstDash val="solid"/>
            <a:miter lim="800000"/>
            <a:headEnd type="none" w="sm" len="sm"/>
            <a:tailEnd type="stealth" w="lg" len="sm"/>
          </a:ln>
          <a:effectLst/>
        </p:spPr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EDFA7C40-2B0F-4541-BB67-FD8416DBF40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587555" y="3690063"/>
            <a:ext cx="2092433" cy="1098070"/>
          </a:xfrm>
          <a:prstGeom prst="straightConnector1">
            <a:avLst/>
          </a:prstGeom>
          <a:solidFill>
            <a:schemeClr val="accent1"/>
          </a:solidFill>
          <a:ln w="92075" cap="flat" cmpd="sng" algn="ctr">
            <a:solidFill>
              <a:srgbClr val="C00000"/>
            </a:solidFill>
            <a:prstDash val="solid"/>
            <a:miter lim="800000"/>
            <a:headEnd type="none" w="sm" len="sm"/>
            <a:tailEnd type="stealth" w="lg" len="sm"/>
          </a:ln>
          <a:effectLst/>
        </p:spPr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5701E10B-9924-4E86-B5CA-8F592A50D4D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347866" y="4147003"/>
            <a:ext cx="1664039" cy="1392656"/>
          </a:xfrm>
          <a:prstGeom prst="straightConnector1">
            <a:avLst/>
          </a:prstGeom>
          <a:solidFill>
            <a:schemeClr val="accent1"/>
          </a:solidFill>
          <a:ln w="92075" cap="flat" cmpd="sng" algn="ctr">
            <a:solidFill>
              <a:srgbClr val="C00000"/>
            </a:solidFill>
            <a:prstDash val="solid"/>
            <a:miter lim="800000"/>
            <a:headEnd type="none" w="sm" len="sm"/>
            <a:tailEnd type="stealth" w="lg" len="sm"/>
          </a:ln>
          <a:effectLst/>
        </p:spPr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DD9A83B1-AD05-492F-98EF-C1D34CACF7C2}"/>
              </a:ext>
            </a:extLst>
          </p:cNvPr>
          <p:cNvCxnSpPr>
            <a:cxnSpLocks/>
          </p:cNvCxnSpPr>
          <p:nvPr/>
        </p:nvCxnSpPr>
        <p:spPr bwMode="auto">
          <a:xfrm flipH="1">
            <a:off x="4499992" y="5741359"/>
            <a:ext cx="594106" cy="0"/>
          </a:xfrm>
          <a:prstGeom prst="straightConnector1">
            <a:avLst/>
          </a:prstGeom>
          <a:solidFill>
            <a:schemeClr val="accent1"/>
          </a:solidFill>
          <a:ln w="92075" cap="flat" cmpd="sng" algn="ctr">
            <a:solidFill>
              <a:srgbClr val="C00000"/>
            </a:solidFill>
            <a:prstDash val="solid"/>
            <a:miter lim="800000"/>
            <a:headEnd type="none" w="sm" len="sm"/>
            <a:tailEnd type="stealth" w="lg" len="sm"/>
          </a:ln>
          <a:effectLst/>
        </p:spPr>
      </p:cxnSp>
      <p:pic>
        <p:nvPicPr>
          <p:cNvPr id="42" name="Picture 7">
            <a:extLst>
              <a:ext uri="{FF2B5EF4-FFF2-40B4-BE49-F238E27FC236}">
                <a16:creationId xmlns:a16="http://schemas.microsoft.com/office/drawing/2014/main" id="{9000B427-C768-4458-AB9D-FD5F6B2D5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606" y="447303"/>
            <a:ext cx="2121394" cy="46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Приборостроение, учебный центр, поверка оборудования">
            <a:extLst>
              <a:ext uri="{FF2B5EF4-FFF2-40B4-BE49-F238E27FC236}">
                <a16:creationId xmlns:a16="http://schemas.microsoft.com/office/drawing/2014/main" id="{4CEDC19D-84D3-434C-BE1A-D2E54A441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32" y="5887346"/>
            <a:ext cx="897925" cy="43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40132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3" grpId="0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36512" y="-4737"/>
            <a:ext cx="91450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ru-RU" sz="1800" b="1" dirty="0">
                <a:solidFill>
                  <a:srgbClr val="1E4370"/>
                </a:solidFill>
                <a:cs typeface="Times New Roman" panose="02020603050405020304" pitchFamily="18" charset="0"/>
              </a:rPr>
              <a:t>Специализированное программное обеспечение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ru-RU" sz="2000" b="1" i="1" dirty="0" err="1">
                <a:solidFill>
                  <a:srgbClr val="FF0000"/>
                </a:solidFill>
              </a:rPr>
              <a:t>Liquid</a:t>
            </a:r>
            <a:r>
              <a:rPr lang="en-US" altLang="ru-RU" sz="2000" b="1" i="1" dirty="0" err="1">
                <a:solidFill>
                  <a:srgbClr val="0000FF"/>
                </a:solidFill>
              </a:rPr>
              <a:t>Master</a:t>
            </a:r>
            <a:r>
              <a:rPr lang="en-US" altLang="ru-RU" sz="2000" b="1" i="1" dirty="0">
                <a:solidFill>
                  <a:srgbClr val="0000FF"/>
                </a:solidFill>
              </a:rPr>
              <a:t> 2.0</a:t>
            </a:r>
            <a:r>
              <a:rPr lang="ru-RU" altLang="ru-RU" sz="2000" b="1" i="1" dirty="0">
                <a:solidFill>
                  <a:srgbClr val="0000FF"/>
                </a:solidFill>
              </a:rPr>
              <a:t>х </a:t>
            </a:r>
            <a:r>
              <a:rPr lang="en-US" altLang="ru-RU" sz="2000" b="1" dirty="0"/>
              <a:t>/</a:t>
            </a:r>
            <a:r>
              <a:rPr lang="ru-RU" altLang="ru-RU" sz="2000" b="1" dirty="0"/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Spectra</a:t>
            </a:r>
            <a:r>
              <a:rPr lang="en-US" sz="2000" b="1" i="1" dirty="0" err="1">
                <a:solidFill>
                  <a:srgbClr val="0000FF"/>
                </a:solidFill>
              </a:rPr>
              <a:t>Dec</a:t>
            </a:r>
            <a:r>
              <a:rPr lang="en-US" sz="2000" b="1" i="1" dirty="0">
                <a:solidFill>
                  <a:srgbClr val="0000FF"/>
                </a:solidFill>
              </a:rPr>
              <a:t> 4.0</a:t>
            </a:r>
            <a:r>
              <a:rPr lang="ru-RU" sz="2000" b="1" i="1" dirty="0">
                <a:solidFill>
                  <a:srgbClr val="0000FF"/>
                </a:solidFill>
              </a:rPr>
              <a:t>х</a:t>
            </a:r>
            <a:endParaRPr lang="en-US" sz="2000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40768"/>
            <a:ext cx="8820981" cy="54005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7AE8D3C-D6CE-4241-B11B-6A3AD1433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683985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Язык программирования –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С++     	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Кроссплатформенная среда разработки – </a:t>
            </a:r>
            <a:r>
              <a:rPr lang="en-US" sz="1600" b="1" dirty="0">
                <a:solidFill>
                  <a:srgbClr val="002060"/>
                </a:solidFill>
                <a:latin typeface="+mj-lt"/>
              </a:rPr>
              <a:t>QT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Операционная система – </a:t>
            </a:r>
            <a:r>
              <a:rPr lang="en-US" sz="1600" b="1" dirty="0">
                <a:solidFill>
                  <a:srgbClr val="002060"/>
                </a:solidFill>
                <a:latin typeface="+mj-lt"/>
              </a:rPr>
              <a:t>MS Windows XP, 7,8,10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,11</a:t>
            </a:r>
            <a:endParaRPr lang="ru-RU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1578411"/>
      </p:ext>
    </p:extLst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75655" y="484654"/>
            <a:ext cx="7488833" cy="200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Язык программирования –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С++.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  <a:p>
            <a:pPr lvl="0">
              <a:spcBef>
                <a:spcPts val="300"/>
              </a:spcBef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Компилятор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–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MS Visual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С++.</a:t>
            </a:r>
          </a:p>
          <a:p>
            <a:pPr>
              <a:spcBef>
                <a:spcPts val="300"/>
              </a:spcBef>
              <a:defRPr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Среда разработки – </a:t>
            </a:r>
            <a:r>
              <a:rPr lang="en-US" sz="1600" b="1" dirty="0">
                <a:solidFill>
                  <a:srgbClr val="002060"/>
                </a:solidFill>
                <a:latin typeface="+mj-lt"/>
              </a:rPr>
              <a:t>QT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и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Visual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С++:</a:t>
            </a:r>
          </a:p>
          <a:p>
            <a:pPr>
              <a:spcBef>
                <a:spcPts val="30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	- </a:t>
            </a:r>
            <a:r>
              <a:rPr lang="en-US" sz="1600" b="1" dirty="0">
                <a:solidFill>
                  <a:srgbClr val="002060"/>
                </a:solidFill>
                <a:latin typeface="+mj-lt"/>
              </a:rPr>
              <a:t>QT –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графический интерфейс,</a:t>
            </a:r>
          </a:p>
          <a:p>
            <a:pPr>
              <a:spcBef>
                <a:spcPts val="300"/>
              </a:spcBef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	</a:t>
            </a:r>
            <a:r>
              <a:rPr lang="ru-RU" sz="1600" b="1" dirty="0">
                <a:solidFill>
                  <a:srgbClr val="002060"/>
                </a:solidFill>
              </a:rPr>
              <a:t>- </a:t>
            </a:r>
            <a:r>
              <a:rPr lang="en-US" sz="1600" b="1" dirty="0">
                <a:solidFill>
                  <a:srgbClr val="002060"/>
                </a:solidFill>
              </a:rPr>
              <a:t>Visual </a:t>
            </a:r>
            <a:r>
              <a:rPr lang="ru-RU" sz="1600" b="1" dirty="0">
                <a:solidFill>
                  <a:srgbClr val="002060"/>
                </a:solidFill>
              </a:rPr>
              <a:t>С++ - </a:t>
            </a:r>
            <a:r>
              <a:rPr lang="ru-RU" sz="1600" dirty="0">
                <a:solidFill>
                  <a:srgbClr val="002060"/>
                </a:solidFill>
              </a:rPr>
              <a:t>динамические математические модули и модули работы с 			библиотекой.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Операционная система – </a:t>
            </a:r>
            <a:r>
              <a:rPr lang="en-US" sz="1600" b="1" dirty="0">
                <a:solidFill>
                  <a:srgbClr val="002060"/>
                </a:solidFill>
                <a:latin typeface="+mj-lt"/>
              </a:rPr>
              <a:t>MS Windows XP, 7,8,10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.</a:t>
            </a:r>
            <a:endParaRPr lang="en-US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1400FF-EA3C-484E-A59F-992A2B45D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624"/>
            <a:ext cx="5580112" cy="4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8336" tIns="43630" rIns="175206" bIns="68709" anchor="ctr">
            <a:spAutoFit/>
          </a:bodyPr>
          <a:lstStyle>
            <a:lvl1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000" b="1" i="1" dirty="0">
                <a:solidFill>
                  <a:srgbClr val="FF0000"/>
                </a:solidFill>
              </a:rPr>
              <a:t>	</a:t>
            </a:r>
            <a:r>
              <a:rPr lang="en-US" sz="2000" b="1" i="1" dirty="0" err="1">
                <a:solidFill>
                  <a:srgbClr val="FF0000"/>
                </a:solidFill>
              </a:rPr>
              <a:t>Spectra</a:t>
            </a:r>
            <a:r>
              <a:rPr lang="en-US" sz="2000" b="1" i="1" dirty="0" err="1">
                <a:solidFill>
                  <a:srgbClr val="0000FF"/>
                </a:solidFill>
              </a:rPr>
              <a:t>Dec</a:t>
            </a:r>
            <a:r>
              <a:rPr lang="ru-RU" sz="2000" b="1" i="1" dirty="0">
                <a:solidFill>
                  <a:srgbClr val="0000FF"/>
                </a:solidFill>
              </a:rPr>
              <a:t> </a:t>
            </a:r>
            <a:r>
              <a:rPr lang="ru-RU" sz="2000" b="1" dirty="0"/>
              <a:t>4.0х /</a:t>
            </a:r>
            <a:r>
              <a:rPr lang="en-US" altLang="ru-RU" sz="2000" b="1" i="1" dirty="0">
                <a:solidFill>
                  <a:srgbClr val="FF0000"/>
                </a:solidFill>
              </a:rPr>
              <a:t> </a:t>
            </a:r>
            <a:r>
              <a:rPr lang="en-US" altLang="ru-RU" sz="2000" b="1" i="1" dirty="0" err="1">
                <a:solidFill>
                  <a:srgbClr val="FF0000"/>
                </a:solidFill>
              </a:rPr>
              <a:t>Liquid</a:t>
            </a:r>
            <a:r>
              <a:rPr lang="en-US" altLang="ru-RU" sz="2000" b="1" i="1" dirty="0" err="1">
                <a:solidFill>
                  <a:srgbClr val="0000FF"/>
                </a:solidFill>
              </a:rPr>
              <a:t>Master</a:t>
            </a:r>
            <a:r>
              <a:rPr lang="ru-RU" altLang="ru-RU" sz="2000" b="1" i="1" dirty="0">
                <a:solidFill>
                  <a:srgbClr val="0000FF"/>
                </a:solidFill>
              </a:rPr>
              <a:t> </a:t>
            </a:r>
            <a:r>
              <a:rPr lang="ru-RU" altLang="ru-RU" sz="2000" b="1" dirty="0"/>
              <a:t>2.0х</a:t>
            </a:r>
            <a:endParaRPr lang="en-US" sz="2000" b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A5886E0-5155-4506-8C48-16E873660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143" y="3302982"/>
            <a:ext cx="7525345" cy="290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Язык программирования –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С++.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Компилятор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ы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-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MS Visual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С++,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MinGW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,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g++…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  <a:p>
            <a:pPr>
              <a:spcBef>
                <a:spcPts val="300"/>
              </a:spcBef>
              <a:defRPr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Среда разработки – </a:t>
            </a:r>
            <a:r>
              <a:rPr lang="en-US" sz="1600" b="1" dirty="0">
                <a:solidFill>
                  <a:srgbClr val="002060"/>
                </a:solidFill>
                <a:latin typeface="+mj-lt"/>
              </a:rPr>
              <a:t>QT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pPr>
              <a:spcBef>
                <a:spcPts val="30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	- </a:t>
            </a:r>
            <a:r>
              <a:rPr lang="en-US" sz="1600" b="1" dirty="0">
                <a:solidFill>
                  <a:srgbClr val="002060"/>
                </a:solidFill>
                <a:latin typeface="+mj-lt"/>
              </a:rPr>
              <a:t>QT –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графический интерфейс,</a:t>
            </a:r>
          </a:p>
          <a:p>
            <a:pPr>
              <a:spcBef>
                <a:spcPts val="300"/>
              </a:spcBef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	</a:t>
            </a:r>
            <a:r>
              <a:rPr lang="ru-RU" sz="1600" b="1" dirty="0">
                <a:solidFill>
                  <a:srgbClr val="002060"/>
                </a:solidFill>
              </a:rPr>
              <a:t>-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динамические математические модули обработки спектров и </a:t>
            </a:r>
          </a:p>
          <a:p>
            <a:pPr>
              <a:spcBef>
                <a:spcPts val="300"/>
              </a:spcBef>
              <a:defRPr/>
            </a:pPr>
            <a:r>
              <a:rPr lang="ru-RU" sz="1600" dirty="0">
                <a:solidFill>
                  <a:srgbClr val="002060"/>
                </a:solidFill>
              </a:rPr>
              <a:t>	модули работы с библиотекой не зависят от среды разработки.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Операционные системы: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	- все</a:t>
            </a:r>
            <a:r>
              <a:rPr lang="en-US" sz="1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версии</a:t>
            </a:r>
            <a:r>
              <a:rPr lang="en-US" sz="1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+mj-lt"/>
              </a:rPr>
              <a:t>MS Windows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(</a:t>
            </a:r>
            <a:r>
              <a:rPr lang="en-US" sz="1600" b="1" dirty="0">
                <a:solidFill>
                  <a:srgbClr val="002060"/>
                </a:solidFill>
                <a:latin typeface="+mj-lt"/>
              </a:rPr>
              <a:t>XP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и старше),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	- </a:t>
            </a:r>
            <a:r>
              <a:rPr lang="en-US" sz="1600" b="1" dirty="0">
                <a:solidFill>
                  <a:srgbClr val="002060"/>
                </a:solidFill>
                <a:latin typeface="+mj-lt"/>
              </a:rPr>
              <a:t>Ubuntu, Debian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и другие </a:t>
            </a:r>
            <a:r>
              <a:rPr lang="en-US" sz="1600" b="1" dirty="0">
                <a:solidFill>
                  <a:srgbClr val="002060"/>
                </a:solidFill>
                <a:latin typeface="+mj-lt"/>
              </a:rPr>
              <a:t>Linux 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системы, включая </a:t>
            </a:r>
            <a:r>
              <a:rPr lang="en-US" sz="1600" b="1" dirty="0" err="1">
                <a:solidFill>
                  <a:srgbClr val="002060"/>
                </a:solidFill>
                <a:latin typeface="+mj-lt"/>
              </a:rPr>
              <a:t>AstraLinux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	- </a:t>
            </a:r>
            <a:r>
              <a:rPr lang="en-US" sz="1600" b="1" dirty="0">
                <a:solidFill>
                  <a:srgbClr val="002060"/>
                </a:solidFill>
                <a:latin typeface="+mj-lt"/>
              </a:rPr>
              <a:t>Android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,</a:t>
            </a:r>
            <a:r>
              <a:rPr lang="en-US" sz="1600" b="1" dirty="0">
                <a:solidFill>
                  <a:srgbClr val="002060"/>
                </a:solidFill>
                <a:latin typeface="+mj-lt"/>
              </a:rPr>
              <a:t> IOS …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 ?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A69613-B5D9-49B1-8726-884746F03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2935779"/>
            <a:ext cx="6696744" cy="4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8336" tIns="43630" rIns="175206" bIns="68709" anchor="ctr">
            <a:spAutoFit/>
          </a:bodyPr>
          <a:lstStyle>
            <a:lvl1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000" b="1" i="1" dirty="0">
                <a:solidFill>
                  <a:srgbClr val="FF0000"/>
                </a:solidFill>
              </a:rPr>
              <a:t>	Spectra</a:t>
            </a:r>
            <a:r>
              <a:rPr lang="en-US" sz="2000" b="1" i="1" dirty="0">
                <a:solidFill>
                  <a:srgbClr val="0000FF"/>
                </a:solidFill>
              </a:rPr>
              <a:t>Dec</a:t>
            </a:r>
            <a:r>
              <a:rPr lang="ru-RU" sz="2000" b="1" i="1" dirty="0">
                <a:solidFill>
                  <a:srgbClr val="0000FF"/>
                </a:solidFill>
              </a:rPr>
              <a:t> </a:t>
            </a:r>
            <a:r>
              <a:rPr lang="ru-RU" sz="2000" b="1" dirty="0"/>
              <a:t>4.25 </a:t>
            </a:r>
            <a:r>
              <a:rPr lang="en-US" sz="2000" b="1" dirty="0"/>
              <a:t>beta</a:t>
            </a:r>
            <a:r>
              <a:rPr lang="ru-RU" sz="2000" b="1" dirty="0"/>
              <a:t> /</a:t>
            </a:r>
            <a:r>
              <a:rPr lang="en-US" altLang="ru-RU" sz="2000" b="1" i="1" dirty="0">
                <a:solidFill>
                  <a:srgbClr val="FF0000"/>
                </a:solidFill>
              </a:rPr>
              <a:t> Liquid</a:t>
            </a:r>
            <a:r>
              <a:rPr lang="en-US" altLang="ru-RU" sz="2000" b="1" i="1" dirty="0">
                <a:solidFill>
                  <a:srgbClr val="0000FF"/>
                </a:solidFill>
              </a:rPr>
              <a:t>Master</a:t>
            </a:r>
            <a:r>
              <a:rPr lang="ru-RU" altLang="ru-RU" sz="2000" b="1" i="1" dirty="0">
                <a:solidFill>
                  <a:srgbClr val="0000FF"/>
                </a:solidFill>
              </a:rPr>
              <a:t> </a:t>
            </a:r>
            <a:r>
              <a:rPr lang="ru-RU" altLang="ru-RU" sz="2000" b="1" dirty="0"/>
              <a:t>2.</a:t>
            </a:r>
            <a:r>
              <a:rPr lang="en-US" altLang="ru-RU" sz="2000" b="1" dirty="0"/>
              <a:t>25 beta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0B7961-83F7-44D3-9A4B-1E68D5581552}"/>
              </a:ext>
            </a:extLst>
          </p:cNvPr>
          <p:cNvSpPr txBox="1"/>
          <p:nvPr/>
        </p:nvSpPr>
        <p:spPr>
          <a:xfrm>
            <a:off x="1907704" y="6309320"/>
            <a:ext cx="5616624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Один проект под все операционные системы.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Облачко с текстом: прямоугольное со скругленными углами 10">
            <a:extLst>
              <a:ext uri="{FF2B5EF4-FFF2-40B4-BE49-F238E27FC236}">
                <a16:creationId xmlns:a16="http://schemas.microsoft.com/office/drawing/2014/main" id="{B840449B-C038-40AC-ABA4-FA8AFD4B45E1}"/>
              </a:ext>
            </a:extLst>
          </p:cNvPr>
          <p:cNvSpPr/>
          <p:nvPr/>
        </p:nvSpPr>
        <p:spPr bwMode="auto">
          <a:xfrm>
            <a:off x="6228183" y="2719755"/>
            <a:ext cx="2592289" cy="709246"/>
          </a:xfrm>
          <a:prstGeom prst="wedgeRoundRectCallout">
            <a:avLst>
              <a:gd name="adj1" fmla="val -92336"/>
              <a:gd name="adj2" fmla="val 16668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b="1" dirty="0">
                <a:solidFill>
                  <a:srgbClr val="002060"/>
                </a:solidFill>
                <a:latin typeface="Times New Roman"/>
              </a:rPr>
              <a:t>Остался практически неизменным</a:t>
            </a:r>
          </a:p>
        </p:txBody>
      </p:sp>
      <p:sp>
        <p:nvSpPr>
          <p:cNvPr id="12" name="Облачко с текстом: прямоугольное со скругленными углами 11">
            <a:extLst>
              <a:ext uri="{FF2B5EF4-FFF2-40B4-BE49-F238E27FC236}">
                <a16:creationId xmlns:a16="http://schemas.microsoft.com/office/drawing/2014/main" id="{348FFD4C-5DA4-4FFA-822B-7FDF3124F6DA}"/>
              </a:ext>
            </a:extLst>
          </p:cNvPr>
          <p:cNvSpPr/>
          <p:nvPr/>
        </p:nvSpPr>
        <p:spPr bwMode="auto">
          <a:xfrm>
            <a:off x="7308304" y="3655860"/>
            <a:ext cx="1800200" cy="709246"/>
          </a:xfrm>
          <a:prstGeom prst="wedgeRoundRectCallout">
            <a:avLst>
              <a:gd name="adj1" fmla="val -73366"/>
              <a:gd name="adj2" fmla="val 6384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/>
              </a:rPr>
              <a:t>Полностью переработаны</a:t>
            </a:r>
          </a:p>
        </p:txBody>
      </p:sp>
    </p:spTree>
    <p:extLst>
      <p:ext uri="{BB962C8B-B14F-4D97-AF65-F5344CB8AC3E}">
        <p14:creationId xmlns:p14="http://schemas.microsoft.com/office/powerpoint/2010/main" val="154340169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67950"/>
            <a:ext cx="8964488" cy="4865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1E4370"/>
                </a:solidFill>
                <a:cs typeface="Times New Roman" panose="02020603050405020304" pitchFamily="18" charset="0"/>
              </a:rPr>
              <a:t>Предназначено</a:t>
            </a:r>
            <a:r>
              <a:rPr lang="ru-RU" sz="1800" dirty="0">
                <a:solidFill>
                  <a:srgbClr val="1E4370"/>
                </a:solidFill>
                <a:cs typeface="Times New Roman" panose="02020603050405020304" pitchFamily="18" charset="0"/>
              </a:rPr>
              <a:t> для обработки результатов измерений на жидкосцинтилляционных спектрометрах с целью получения радионуклидного состава измеряемых проб.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endParaRPr lang="ru-RU" sz="1800" dirty="0">
              <a:solidFill>
                <a:srgbClr val="1E4370"/>
              </a:solidFill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1E4370"/>
                </a:solidFill>
                <a:cs typeface="Times New Roman" panose="02020603050405020304" pitchFamily="18" charset="0"/>
              </a:rPr>
              <a:t>Позволяет</a:t>
            </a:r>
            <a:r>
              <a:rPr lang="ru-RU" sz="1800" dirty="0">
                <a:solidFill>
                  <a:srgbClr val="1E4370"/>
                </a:solidFill>
                <a:cs typeface="Times New Roman" panose="02020603050405020304" pitchFamily="18" charset="0"/>
              </a:rPr>
              <a:t> проводить  радионуклидный анализ проб, измеренных на всех типах </a:t>
            </a:r>
            <a:r>
              <a:rPr lang="ru-RU" sz="1800" dirty="0" err="1">
                <a:solidFill>
                  <a:srgbClr val="1E4370"/>
                </a:solidFill>
                <a:cs typeface="Times New Roman" panose="02020603050405020304" pitchFamily="18" charset="0"/>
              </a:rPr>
              <a:t>жидкосцинтилляционных</a:t>
            </a:r>
            <a:r>
              <a:rPr lang="ru-RU" sz="1800" dirty="0">
                <a:solidFill>
                  <a:srgbClr val="1E4370"/>
                </a:solidFill>
                <a:cs typeface="Times New Roman" panose="02020603050405020304" pitchFamily="18" charset="0"/>
              </a:rPr>
              <a:t> спектрометров.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endParaRPr lang="ru-RU" sz="1800" dirty="0">
              <a:solidFill>
                <a:srgbClr val="1E4370"/>
              </a:solidFill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1E4370"/>
                </a:solidFill>
                <a:latin typeface="Times New Roman"/>
                <a:ea typeface="Times New Roman"/>
              </a:rPr>
              <a:t>Обрабатывает</a:t>
            </a:r>
            <a:r>
              <a:rPr lang="ru-RU" sz="1800" dirty="0">
                <a:solidFill>
                  <a:srgbClr val="1E4370"/>
                </a:solidFill>
                <a:latin typeface="Times New Roman"/>
                <a:ea typeface="Times New Roman"/>
              </a:rPr>
              <a:t> оперативно в автоматическом режиме спектры:</a:t>
            </a:r>
          </a:p>
          <a:p>
            <a:pPr lvl="1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"/>
              <a:tabLst>
                <a:tab pos="800100" algn="l"/>
              </a:tabLst>
            </a:pPr>
            <a:r>
              <a:rPr lang="ru-RU" sz="1800" dirty="0">
                <a:solidFill>
                  <a:srgbClr val="1E4370"/>
                </a:solidFill>
                <a:latin typeface="Times New Roman"/>
                <a:ea typeface="Times New Roman"/>
              </a:rPr>
              <a:t>с малой статистикой,</a:t>
            </a:r>
          </a:p>
          <a:p>
            <a:pPr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"/>
              <a:tabLst>
                <a:tab pos="800100" algn="l"/>
              </a:tabLst>
            </a:pPr>
            <a:r>
              <a:rPr lang="ru-RU" sz="1800" dirty="0">
                <a:solidFill>
                  <a:srgbClr val="1E4370"/>
                </a:solidFill>
                <a:latin typeface="Times New Roman"/>
                <a:ea typeface="Times New Roman"/>
              </a:rPr>
              <a:t>с плохим разрешением,</a:t>
            </a:r>
          </a:p>
          <a:p>
            <a:pPr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"/>
              <a:tabLst>
                <a:tab pos="800100" algn="l"/>
              </a:tabLst>
            </a:pPr>
            <a:r>
              <a:rPr lang="ru-RU" sz="1800" dirty="0">
                <a:solidFill>
                  <a:srgbClr val="1E4370"/>
                </a:solidFill>
                <a:latin typeface="Times New Roman"/>
                <a:ea typeface="Times New Roman"/>
              </a:rPr>
              <a:t>со значительным перекрытием энергетических спектров составляющих нуклидов.</a:t>
            </a:r>
          </a:p>
          <a:p>
            <a:pPr lvl="0" indent="-34290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"/>
              <a:tabLst>
                <a:tab pos="800100" algn="l"/>
              </a:tabLst>
            </a:pPr>
            <a:endParaRPr lang="ru-RU" sz="1800" dirty="0">
              <a:solidFill>
                <a:srgbClr val="1E4370"/>
              </a:solidFill>
              <a:latin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tabLst>
                <a:tab pos="800100" algn="l"/>
              </a:tabLst>
            </a:pPr>
            <a:r>
              <a:rPr lang="ru-RU" sz="1800" b="1" dirty="0">
                <a:solidFill>
                  <a:srgbClr val="1E4370"/>
                </a:solidFill>
                <a:latin typeface="Times New Roman"/>
                <a:cs typeface="Times New Roman" panose="02020603050405020304" pitchFamily="18" charset="0"/>
              </a:rPr>
              <a:t>Позволяет</a:t>
            </a:r>
            <a:r>
              <a:rPr lang="ru-RU" sz="1800" dirty="0">
                <a:solidFill>
                  <a:srgbClr val="1E4370"/>
                </a:solidFill>
                <a:latin typeface="Times New Roman"/>
                <a:cs typeface="Times New Roman" panose="02020603050405020304" pitchFamily="18" charset="0"/>
              </a:rPr>
              <a:t> разделять альфа- и бета- составляющие спектра и определять их суммарные показатели.</a:t>
            </a:r>
            <a:endParaRPr lang="ru-RU" sz="1800" dirty="0">
              <a:solidFill>
                <a:srgbClr val="1E437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9023"/>
            <a:ext cx="377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ru-RU" sz="2000" b="1" i="1" dirty="0">
                <a:solidFill>
                  <a:srgbClr val="FF0000"/>
                </a:solidFill>
              </a:rPr>
              <a:t>Liquid</a:t>
            </a:r>
            <a:r>
              <a:rPr lang="en-US" altLang="ru-RU" sz="2000" b="1" i="1" dirty="0">
                <a:solidFill>
                  <a:srgbClr val="0000FF"/>
                </a:solidFill>
              </a:rPr>
              <a:t>Master</a:t>
            </a:r>
            <a:r>
              <a:rPr lang="ru-RU" altLang="ru-RU" sz="2000" b="1" i="1" dirty="0">
                <a:solidFill>
                  <a:srgbClr val="0000FF"/>
                </a:solidFill>
              </a:rPr>
              <a:t> </a:t>
            </a:r>
            <a:r>
              <a:rPr lang="en-US" altLang="ru-RU" b="1" dirty="0"/>
              <a:t>/</a:t>
            </a:r>
            <a:r>
              <a:rPr lang="en-US" sz="2000" b="1" i="1" dirty="0">
                <a:solidFill>
                  <a:srgbClr val="FF0000"/>
                </a:solidFill>
              </a:rPr>
              <a:t>Spectra</a:t>
            </a:r>
            <a:r>
              <a:rPr lang="en-US" sz="2000" b="1" i="1" dirty="0">
                <a:solidFill>
                  <a:srgbClr val="0000FF"/>
                </a:solidFill>
              </a:rPr>
              <a:t>Dec</a:t>
            </a:r>
            <a:r>
              <a:rPr lang="ru-RU" sz="2000" b="1" i="1" dirty="0">
                <a:solidFill>
                  <a:srgbClr val="0000FF"/>
                </a:solidFill>
              </a:rPr>
              <a:t>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65336168"/>
      </p:ext>
    </p:extLst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C14CB0-F390-4382-BBFF-5A6BBAE0F229}" type="slidenum">
              <a:rPr lang="ru-RU" altLang="ru-RU" sz="1400" b="0" smtClean="0">
                <a:solidFill>
                  <a:schemeClr val="tx1"/>
                </a:solidFill>
              </a:rPr>
              <a:pPr eaLnBrk="1" hangingPunct="1"/>
              <a:t>8</a:t>
            </a:fld>
            <a:endParaRPr lang="ru-RU" altLang="ru-RU" sz="1400" b="0">
              <a:solidFill>
                <a:schemeClr val="tx1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rgbClr val="336699"/>
                </a:solidFill>
              </a:rPr>
              <a:t>Математический алгоритм обработки</a:t>
            </a:r>
            <a:endParaRPr lang="en-GB" altLang="ru-RU" sz="2400" b="1" dirty="0">
              <a:solidFill>
                <a:srgbClr val="336699"/>
              </a:solidFill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79512" y="548680"/>
            <a:ext cx="8785225" cy="103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ru-RU" altLang="ru-RU" sz="1800" b="0" dirty="0">
                <a:solidFill>
                  <a:srgbClr val="1E4370"/>
                </a:solidFill>
                <a:cs typeface="Times New Roman" panose="02020603050405020304" pitchFamily="18" charset="0"/>
              </a:rPr>
              <a:t>Моделирование аппаратного спектра пробы </a:t>
            </a:r>
          </a:p>
          <a:p>
            <a:pPr algn="ctr" eaLnBrk="1" hangingPunct="1">
              <a:lnSpc>
                <a:spcPct val="114000"/>
              </a:lnSpc>
            </a:pPr>
            <a:r>
              <a:rPr lang="ru-RU" altLang="ru-RU" sz="1800" b="0" dirty="0">
                <a:solidFill>
                  <a:srgbClr val="1E4370"/>
                </a:solidFill>
                <a:cs typeface="Times New Roman" panose="02020603050405020304" pitchFamily="18" charset="0"/>
              </a:rPr>
              <a:t>спектрами отдельных радионуклидов,</a:t>
            </a:r>
          </a:p>
          <a:p>
            <a:pPr algn="ctr" eaLnBrk="1" hangingPunct="1">
              <a:lnSpc>
                <a:spcPct val="114000"/>
              </a:lnSpc>
            </a:pPr>
            <a:r>
              <a:rPr lang="ru-RU" altLang="ru-RU" sz="1800" b="0" dirty="0">
                <a:solidFill>
                  <a:srgbClr val="1E4370"/>
                </a:solidFill>
                <a:cs typeface="Times New Roman" panose="02020603050405020304" pitchFamily="18" charset="0"/>
              </a:rPr>
              <a:t> полученными из предварительно созданной </a:t>
            </a:r>
            <a:r>
              <a:rPr lang="ru-RU" altLang="ru-RU" sz="1800" b="0" dirty="0" err="1">
                <a:solidFill>
                  <a:srgbClr val="1E4370"/>
                </a:solidFill>
                <a:cs typeface="Times New Roman" panose="02020603050405020304" pitchFamily="18" charset="0"/>
              </a:rPr>
              <a:t>нуклидной</a:t>
            </a:r>
            <a:r>
              <a:rPr lang="ru-RU" altLang="ru-RU" sz="1800" b="0" dirty="0">
                <a:solidFill>
                  <a:srgbClr val="1E4370"/>
                </a:solidFill>
                <a:cs typeface="Times New Roman" panose="02020603050405020304" pitchFamily="18" charset="0"/>
              </a:rPr>
              <a:t> библиотеки</a:t>
            </a:r>
            <a:endParaRPr lang="en-US" altLang="ru-RU" sz="1800" b="0" dirty="0">
              <a:solidFill>
                <a:srgbClr val="1E4370"/>
              </a:solidFill>
              <a:cs typeface="Times New Roman" panose="02020603050405020304" pitchFamily="18" charset="0"/>
            </a:endParaRPr>
          </a:p>
        </p:txBody>
      </p:sp>
      <p:sp>
        <p:nvSpPr>
          <p:cNvPr id="9221" name="AutoShape 4"/>
          <p:cNvSpPr>
            <a:spLocks noChangeAspect="1" noChangeArrowheads="1" noTextEdit="1"/>
          </p:cNvSpPr>
          <p:nvPr/>
        </p:nvSpPr>
        <p:spPr bwMode="auto">
          <a:xfrm>
            <a:off x="323850" y="1916113"/>
            <a:ext cx="8574088" cy="47323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704850" y="2201863"/>
            <a:ext cx="1588" cy="4191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7991475" y="2201863"/>
            <a:ext cx="1588" cy="4191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704850" y="2201863"/>
            <a:ext cx="1588" cy="4191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704850" y="6430963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>
            <a:off x="1514475" y="2201863"/>
            <a:ext cx="1588" cy="4191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1514475" y="6430963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10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28" name="Line 11"/>
          <p:cNvSpPr>
            <a:spLocks noChangeShapeType="1"/>
          </p:cNvSpPr>
          <p:nvPr/>
        </p:nvSpPr>
        <p:spPr bwMode="auto">
          <a:xfrm>
            <a:off x="2324100" y="2201863"/>
            <a:ext cx="1588" cy="4191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9" name="Rectangle 12"/>
          <p:cNvSpPr>
            <a:spLocks noChangeArrowheads="1"/>
          </p:cNvSpPr>
          <p:nvPr/>
        </p:nvSpPr>
        <p:spPr bwMode="auto">
          <a:xfrm>
            <a:off x="2324100" y="6430963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20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30" name="Line 13"/>
          <p:cNvSpPr>
            <a:spLocks noChangeShapeType="1"/>
          </p:cNvSpPr>
          <p:nvPr/>
        </p:nvSpPr>
        <p:spPr bwMode="auto">
          <a:xfrm>
            <a:off x="3133725" y="2201863"/>
            <a:ext cx="1588" cy="4191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3133725" y="6430963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30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32" name="Line 15"/>
          <p:cNvSpPr>
            <a:spLocks noChangeShapeType="1"/>
          </p:cNvSpPr>
          <p:nvPr/>
        </p:nvSpPr>
        <p:spPr bwMode="auto">
          <a:xfrm>
            <a:off x="3943350" y="2201863"/>
            <a:ext cx="1588" cy="4191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3" name="Rectangle 16"/>
          <p:cNvSpPr>
            <a:spLocks noChangeArrowheads="1"/>
          </p:cNvSpPr>
          <p:nvPr/>
        </p:nvSpPr>
        <p:spPr bwMode="auto">
          <a:xfrm>
            <a:off x="3943350" y="6430963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40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34" name="Line 17"/>
          <p:cNvSpPr>
            <a:spLocks noChangeShapeType="1"/>
          </p:cNvSpPr>
          <p:nvPr/>
        </p:nvSpPr>
        <p:spPr bwMode="auto">
          <a:xfrm>
            <a:off x="4752975" y="2201863"/>
            <a:ext cx="1588" cy="4191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5" name="Rectangle 18"/>
          <p:cNvSpPr>
            <a:spLocks noChangeArrowheads="1"/>
          </p:cNvSpPr>
          <p:nvPr/>
        </p:nvSpPr>
        <p:spPr bwMode="auto">
          <a:xfrm>
            <a:off x="4752975" y="6430963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50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36" name="Line 19"/>
          <p:cNvSpPr>
            <a:spLocks noChangeShapeType="1"/>
          </p:cNvSpPr>
          <p:nvPr/>
        </p:nvSpPr>
        <p:spPr bwMode="auto">
          <a:xfrm>
            <a:off x="5562600" y="2201863"/>
            <a:ext cx="1588" cy="4191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7" name="Rectangle 20"/>
          <p:cNvSpPr>
            <a:spLocks noChangeArrowheads="1"/>
          </p:cNvSpPr>
          <p:nvPr/>
        </p:nvSpPr>
        <p:spPr bwMode="auto">
          <a:xfrm>
            <a:off x="5562600" y="6430963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60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38" name="Line 21"/>
          <p:cNvSpPr>
            <a:spLocks noChangeShapeType="1"/>
          </p:cNvSpPr>
          <p:nvPr/>
        </p:nvSpPr>
        <p:spPr bwMode="auto">
          <a:xfrm>
            <a:off x="6372225" y="2201863"/>
            <a:ext cx="1588" cy="4191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9" name="Rectangle 22"/>
          <p:cNvSpPr>
            <a:spLocks noChangeArrowheads="1"/>
          </p:cNvSpPr>
          <p:nvPr/>
        </p:nvSpPr>
        <p:spPr bwMode="auto">
          <a:xfrm>
            <a:off x="6372225" y="6430963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70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40" name="Line 23"/>
          <p:cNvSpPr>
            <a:spLocks noChangeShapeType="1"/>
          </p:cNvSpPr>
          <p:nvPr/>
        </p:nvSpPr>
        <p:spPr bwMode="auto">
          <a:xfrm>
            <a:off x="7181850" y="2201863"/>
            <a:ext cx="1588" cy="4191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7181850" y="6430963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80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42" name="Line 25"/>
          <p:cNvSpPr>
            <a:spLocks noChangeShapeType="1"/>
          </p:cNvSpPr>
          <p:nvPr/>
        </p:nvSpPr>
        <p:spPr bwMode="auto">
          <a:xfrm>
            <a:off x="7991475" y="2201863"/>
            <a:ext cx="1588" cy="41910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3" name="Rectangle 26"/>
          <p:cNvSpPr>
            <a:spLocks noChangeArrowheads="1"/>
          </p:cNvSpPr>
          <p:nvPr/>
        </p:nvSpPr>
        <p:spPr bwMode="auto">
          <a:xfrm>
            <a:off x="7991475" y="6430963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90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44" name="Line 27"/>
          <p:cNvSpPr>
            <a:spLocks noChangeShapeType="1"/>
          </p:cNvSpPr>
          <p:nvPr/>
        </p:nvSpPr>
        <p:spPr bwMode="auto">
          <a:xfrm>
            <a:off x="704850" y="6392863"/>
            <a:ext cx="7286625" cy="15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5" name="Rectangle 28"/>
          <p:cNvSpPr>
            <a:spLocks noChangeArrowheads="1"/>
          </p:cNvSpPr>
          <p:nvPr/>
        </p:nvSpPr>
        <p:spPr bwMode="auto">
          <a:xfrm>
            <a:off x="523875" y="6392863"/>
            <a:ext cx="857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0.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46" name="Line 29"/>
          <p:cNvSpPr>
            <a:spLocks noChangeShapeType="1"/>
          </p:cNvSpPr>
          <p:nvPr/>
        </p:nvSpPr>
        <p:spPr bwMode="auto">
          <a:xfrm>
            <a:off x="704850" y="5973763"/>
            <a:ext cx="7286625" cy="15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7" name="Rectangle 30"/>
          <p:cNvSpPr>
            <a:spLocks noChangeArrowheads="1"/>
          </p:cNvSpPr>
          <p:nvPr/>
        </p:nvSpPr>
        <p:spPr bwMode="auto">
          <a:xfrm>
            <a:off x="457200" y="5973763"/>
            <a:ext cx="1428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0.4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48" name="Line 31"/>
          <p:cNvSpPr>
            <a:spLocks noChangeShapeType="1"/>
          </p:cNvSpPr>
          <p:nvPr/>
        </p:nvSpPr>
        <p:spPr bwMode="auto">
          <a:xfrm>
            <a:off x="704850" y="5554663"/>
            <a:ext cx="7286625" cy="15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9" name="Rectangle 32"/>
          <p:cNvSpPr>
            <a:spLocks noChangeArrowheads="1"/>
          </p:cNvSpPr>
          <p:nvPr/>
        </p:nvSpPr>
        <p:spPr bwMode="auto">
          <a:xfrm>
            <a:off x="457200" y="5554663"/>
            <a:ext cx="1428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0.8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50" name="Line 33"/>
          <p:cNvSpPr>
            <a:spLocks noChangeShapeType="1"/>
          </p:cNvSpPr>
          <p:nvPr/>
        </p:nvSpPr>
        <p:spPr bwMode="auto">
          <a:xfrm>
            <a:off x="704850" y="5135563"/>
            <a:ext cx="7286625" cy="15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1" name="Rectangle 34"/>
          <p:cNvSpPr>
            <a:spLocks noChangeArrowheads="1"/>
          </p:cNvSpPr>
          <p:nvPr/>
        </p:nvSpPr>
        <p:spPr bwMode="auto">
          <a:xfrm>
            <a:off x="457200" y="5135563"/>
            <a:ext cx="1428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1.2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52" name="Line 35"/>
          <p:cNvSpPr>
            <a:spLocks noChangeShapeType="1"/>
          </p:cNvSpPr>
          <p:nvPr/>
        </p:nvSpPr>
        <p:spPr bwMode="auto">
          <a:xfrm>
            <a:off x="704850" y="4716463"/>
            <a:ext cx="7286625" cy="15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3" name="Rectangle 36"/>
          <p:cNvSpPr>
            <a:spLocks noChangeArrowheads="1"/>
          </p:cNvSpPr>
          <p:nvPr/>
        </p:nvSpPr>
        <p:spPr bwMode="auto">
          <a:xfrm>
            <a:off x="457200" y="4716463"/>
            <a:ext cx="1428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1.6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54" name="Line 37"/>
          <p:cNvSpPr>
            <a:spLocks noChangeShapeType="1"/>
          </p:cNvSpPr>
          <p:nvPr/>
        </p:nvSpPr>
        <p:spPr bwMode="auto">
          <a:xfrm>
            <a:off x="704850" y="4297363"/>
            <a:ext cx="7286625" cy="15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5" name="Rectangle 38"/>
          <p:cNvSpPr>
            <a:spLocks noChangeArrowheads="1"/>
          </p:cNvSpPr>
          <p:nvPr/>
        </p:nvSpPr>
        <p:spPr bwMode="auto">
          <a:xfrm>
            <a:off x="523875" y="4297363"/>
            <a:ext cx="857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2.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56" name="Line 39"/>
          <p:cNvSpPr>
            <a:spLocks noChangeShapeType="1"/>
          </p:cNvSpPr>
          <p:nvPr/>
        </p:nvSpPr>
        <p:spPr bwMode="auto">
          <a:xfrm>
            <a:off x="704850" y="3878263"/>
            <a:ext cx="7286625" cy="15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7" name="Rectangle 40"/>
          <p:cNvSpPr>
            <a:spLocks noChangeArrowheads="1"/>
          </p:cNvSpPr>
          <p:nvPr/>
        </p:nvSpPr>
        <p:spPr bwMode="auto">
          <a:xfrm>
            <a:off x="457200" y="3878263"/>
            <a:ext cx="1428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2.4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58" name="Line 41"/>
          <p:cNvSpPr>
            <a:spLocks noChangeShapeType="1"/>
          </p:cNvSpPr>
          <p:nvPr/>
        </p:nvSpPr>
        <p:spPr bwMode="auto">
          <a:xfrm>
            <a:off x="704850" y="3459163"/>
            <a:ext cx="7286625" cy="15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9" name="Rectangle 42"/>
          <p:cNvSpPr>
            <a:spLocks noChangeArrowheads="1"/>
          </p:cNvSpPr>
          <p:nvPr/>
        </p:nvSpPr>
        <p:spPr bwMode="auto">
          <a:xfrm>
            <a:off x="457200" y="3459163"/>
            <a:ext cx="1428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2.8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60" name="Line 43"/>
          <p:cNvSpPr>
            <a:spLocks noChangeShapeType="1"/>
          </p:cNvSpPr>
          <p:nvPr/>
        </p:nvSpPr>
        <p:spPr bwMode="auto">
          <a:xfrm>
            <a:off x="704850" y="3040063"/>
            <a:ext cx="7286625" cy="15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1" name="Rectangle 44"/>
          <p:cNvSpPr>
            <a:spLocks noChangeArrowheads="1"/>
          </p:cNvSpPr>
          <p:nvPr/>
        </p:nvSpPr>
        <p:spPr bwMode="auto">
          <a:xfrm>
            <a:off x="457200" y="3040063"/>
            <a:ext cx="1428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3.2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62" name="Line 45"/>
          <p:cNvSpPr>
            <a:spLocks noChangeShapeType="1"/>
          </p:cNvSpPr>
          <p:nvPr/>
        </p:nvSpPr>
        <p:spPr bwMode="auto">
          <a:xfrm>
            <a:off x="704850" y="2620963"/>
            <a:ext cx="7286625" cy="15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3" name="Rectangle 46"/>
          <p:cNvSpPr>
            <a:spLocks noChangeArrowheads="1"/>
          </p:cNvSpPr>
          <p:nvPr/>
        </p:nvSpPr>
        <p:spPr bwMode="auto">
          <a:xfrm>
            <a:off x="457200" y="2620963"/>
            <a:ext cx="1428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3.6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64" name="Line 47"/>
          <p:cNvSpPr>
            <a:spLocks noChangeShapeType="1"/>
          </p:cNvSpPr>
          <p:nvPr/>
        </p:nvSpPr>
        <p:spPr bwMode="auto">
          <a:xfrm>
            <a:off x="704850" y="2201863"/>
            <a:ext cx="7286625" cy="15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65" name="Rectangle 48"/>
          <p:cNvSpPr>
            <a:spLocks noChangeArrowheads="1"/>
          </p:cNvSpPr>
          <p:nvPr/>
        </p:nvSpPr>
        <p:spPr bwMode="auto">
          <a:xfrm>
            <a:off x="523875" y="2201863"/>
            <a:ext cx="857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3399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00" b="0">
                <a:solidFill>
                  <a:srgbClr val="000000"/>
                </a:solidFill>
                <a:latin typeface="Arial" pitchFamily="34" charset="0"/>
              </a:rPr>
              <a:t>4.</a:t>
            </a:r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9266" name="Freeform 49"/>
          <p:cNvSpPr>
            <a:spLocks/>
          </p:cNvSpPr>
          <p:nvPr/>
        </p:nvSpPr>
        <p:spPr bwMode="auto">
          <a:xfrm>
            <a:off x="704850" y="2278063"/>
            <a:ext cx="7048500" cy="4114800"/>
          </a:xfrm>
          <a:custGeom>
            <a:avLst/>
            <a:gdLst>
              <a:gd name="T0" fmla="*/ 2147483647 w 4440"/>
              <a:gd name="T1" fmla="*/ 2147483647 h 2592"/>
              <a:gd name="T2" fmla="*/ 2147483647 w 4440"/>
              <a:gd name="T3" fmla="*/ 2147483647 h 2592"/>
              <a:gd name="T4" fmla="*/ 2147483647 w 4440"/>
              <a:gd name="T5" fmla="*/ 2147483647 h 2592"/>
              <a:gd name="T6" fmla="*/ 2147483647 w 4440"/>
              <a:gd name="T7" fmla="*/ 2147483647 h 2592"/>
              <a:gd name="T8" fmla="*/ 2147483647 w 4440"/>
              <a:gd name="T9" fmla="*/ 2147483647 h 2592"/>
              <a:gd name="T10" fmla="*/ 2147483647 w 4440"/>
              <a:gd name="T11" fmla="*/ 2147483647 h 2592"/>
              <a:gd name="T12" fmla="*/ 2147483647 w 4440"/>
              <a:gd name="T13" fmla="*/ 2147483647 h 2592"/>
              <a:gd name="T14" fmla="*/ 2147483647 w 4440"/>
              <a:gd name="T15" fmla="*/ 2147483647 h 2592"/>
              <a:gd name="T16" fmla="*/ 2147483647 w 4440"/>
              <a:gd name="T17" fmla="*/ 2147483647 h 2592"/>
              <a:gd name="T18" fmla="*/ 2147483647 w 4440"/>
              <a:gd name="T19" fmla="*/ 2147483647 h 2592"/>
              <a:gd name="T20" fmla="*/ 2147483647 w 4440"/>
              <a:gd name="T21" fmla="*/ 2147483647 h 2592"/>
              <a:gd name="T22" fmla="*/ 2147483647 w 4440"/>
              <a:gd name="T23" fmla="*/ 2147483647 h 2592"/>
              <a:gd name="T24" fmla="*/ 2147483647 w 4440"/>
              <a:gd name="T25" fmla="*/ 2147483647 h 2592"/>
              <a:gd name="T26" fmla="*/ 2147483647 w 4440"/>
              <a:gd name="T27" fmla="*/ 2147483647 h 2592"/>
              <a:gd name="T28" fmla="*/ 2147483647 w 4440"/>
              <a:gd name="T29" fmla="*/ 2147483647 h 2592"/>
              <a:gd name="T30" fmla="*/ 2147483647 w 4440"/>
              <a:gd name="T31" fmla="*/ 2147483647 h 2592"/>
              <a:gd name="T32" fmla="*/ 2147483647 w 4440"/>
              <a:gd name="T33" fmla="*/ 2147483647 h 2592"/>
              <a:gd name="T34" fmla="*/ 2147483647 w 4440"/>
              <a:gd name="T35" fmla="*/ 2147483647 h 2592"/>
              <a:gd name="T36" fmla="*/ 2147483647 w 4440"/>
              <a:gd name="T37" fmla="*/ 2147483647 h 2592"/>
              <a:gd name="T38" fmla="*/ 2147483647 w 4440"/>
              <a:gd name="T39" fmla="*/ 2147483647 h 2592"/>
              <a:gd name="T40" fmla="*/ 2147483647 w 4440"/>
              <a:gd name="T41" fmla="*/ 2147483647 h 2592"/>
              <a:gd name="T42" fmla="*/ 2147483647 w 4440"/>
              <a:gd name="T43" fmla="*/ 2147483647 h 2592"/>
              <a:gd name="T44" fmla="*/ 2147483647 w 4440"/>
              <a:gd name="T45" fmla="*/ 2147483647 h 2592"/>
              <a:gd name="T46" fmla="*/ 2147483647 w 4440"/>
              <a:gd name="T47" fmla="*/ 2147483647 h 2592"/>
              <a:gd name="T48" fmla="*/ 2147483647 w 4440"/>
              <a:gd name="T49" fmla="*/ 2147483647 h 2592"/>
              <a:gd name="T50" fmla="*/ 2147483647 w 4440"/>
              <a:gd name="T51" fmla="*/ 2147483647 h 2592"/>
              <a:gd name="T52" fmla="*/ 2147483647 w 4440"/>
              <a:gd name="T53" fmla="*/ 2147483647 h 2592"/>
              <a:gd name="T54" fmla="*/ 2147483647 w 4440"/>
              <a:gd name="T55" fmla="*/ 2147483647 h 2592"/>
              <a:gd name="T56" fmla="*/ 2147483647 w 4440"/>
              <a:gd name="T57" fmla="*/ 2147483647 h 2592"/>
              <a:gd name="T58" fmla="*/ 2147483647 w 4440"/>
              <a:gd name="T59" fmla="*/ 2147483647 h 2592"/>
              <a:gd name="T60" fmla="*/ 2147483647 w 4440"/>
              <a:gd name="T61" fmla="*/ 2147483647 h 2592"/>
              <a:gd name="T62" fmla="*/ 2147483647 w 4440"/>
              <a:gd name="T63" fmla="*/ 2147483647 h 2592"/>
              <a:gd name="T64" fmla="*/ 2147483647 w 4440"/>
              <a:gd name="T65" fmla="*/ 2147483647 h 2592"/>
              <a:gd name="T66" fmla="*/ 2147483647 w 4440"/>
              <a:gd name="T67" fmla="*/ 2147483647 h 2592"/>
              <a:gd name="T68" fmla="*/ 2147483647 w 4440"/>
              <a:gd name="T69" fmla="*/ 2147483647 h 2592"/>
              <a:gd name="T70" fmla="*/ 2147483647 w 4440"/>
              <a:gd name="T71" fmla="*/ 2147483647 h 2592"/>
              <a:gd name="T72" fmla="*/ 2147483647 w 4440"/>
              <a:gd name="T73" fmla="*/ 2147483647 h 2592"/>
              <a:gd name="T74" fmla="*/ 2147483647 w 4440"/>
              <a:gd name="T75" fmla="*/ 2147483647 h 2592"/>
              <a:gd name="T76" fmla="*/ 2147483647 w 4440"/>
              <a:gd name="T77" fmla="*/ 2147483647 h 2592"/>
              <a:gd name="T78" fmla="*/ 2147483647 w 4440"/>
              <a:gd name="T79" fmla="*/ 2147483647 h 2592"/>
              <a:gd name="T80" fmla="*/ 2147483647 w 4440"/>
              <a:gd name="T81" fmla="*/ 2147483647 h 2592"/>
              <a:gd name="T82" fmla="*/ 2147483647 w 4440"/>
              <a:gd name="T83" fmla="*/ 2147483647 h 2592"/>
              <a:gd name="T84" fmla="*/ 2147483647 w 4440"/>
              <a:gd name="T85" fmla="*/ 2147483647 h 2592"/>
              <a:gd name="T86" fmla="*/ 2147483647 w 4440"/>
              <a:gd name="T87" fmla="*/ 2147483647 h 259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40"/>
              <a:gd name="T133" fmla="*/ 0 h 2592"/>
              <a:gd name="T134" fmla="*/ 4440 w 4440"/>
              <a:gd name="T135" fmla="*/ 2592 h 259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40" h="2592">
                <a:moveTo>
                  <a:pt x="0" y="2592"/>
                </a:moveTo>
                <a:lnTo>
                  <a:pt x="48" y="2592"/>
                </a:lnTo>
                <a:lnTo>
                  <a:pt x="102" y="2592"/>
                </a:lnTo>
                <a:lnTo>
                  <a:pt x="150" y="1176"/>
                </a:lnTo>
                <a:lnTo>
                  <a:pt x="204" y="726"/>
                </a:lnTo>
                <a:lnTo>
                  <a:pt x="252" y="810"/>
                </a:lnTo>
                <a:lnTo>
                  <a:pt x="306" y="1104"/>
                </a:lnTo>
                <a:lnTo>
                  <a:pt x="354" y="1374"/>
                </a:lnTo>
                <a:lnTo>
                  <a:pt x="408" y="1536"/>
                </a:lnTo>
                <a:lnTo>
                  <a:pt x="456" y="1542"/>
                </a:lnTo>
                <a:lnTo>
                  <a:pt x="510" y="1524"/>
                </a:lnTo>
                <a:lnTo>
                  <a:pt x="558" y="1452"/>
                </a:lnTo>
                <a:lnTo>
                  <a:pt x="612" y="1380"/>
                </a:lnTo>
                <a:lnTo>
                  <a:pt x="660" y="1332"/>
                </a:lnTo>
                <a:lnTo>
                  <a:pt x="714" y="1296"/>
                </a:lnTo>
                <a:lnTo>
                  <a:pt x="762" y="1290"/>
                </a:lnTo>
                <a:lnTo>
                  <a:pt x="816" y="1284"/>
                </a:lnTo>
                <a:lnTo>
                  <a:pt x="864" y="1314"/>
                </a:lnTo>
                <a:lnTo>
                  <a:pt x="918" y="1338"/>
                </a:lnTo>
                <a:lnTo>
                  <a:pt x="966" y="1404"/>
                </a:lnTo>
                <a:lnTo>
                  <a:pt x="1020" y="1464"/>
                </a:lnTo>
                <a:lnTo>
                  <a:pt x="1068" y="1536"/>
                </a:lnTo>
                <a:lnTo>
                  <a:pt x="1122" y="1602"/>
                </a:lnTo>
                <a:lnTo>
                  <a:pt x="1170" y="1674"/>
                </a:lnTo>
                <a:lnTo>
                  <a:pt x="1224" y="1734"/>
                </a:lnTo>
                <a:lnTo>
                  <a:pt x="1272" y="1782"/>
                </a:lnTo>
                <a:lnTo>
                  <a:pt x="1326" y="1812"/>
                </a:lnTo>
                <a:lnTo>
                  <a:pt x="1374" y="1830"/>
                </a:lnTo>
                <a:lnTo>
                  <a:pt x="1428" y="1842"/>
                </a:lnTo>
                <a:lnTo>
                  <a:pt x="1476" y="1842"/>
                </a:lnTo>
                <a:lnTo>
                  <a:pt x="1530" y="1842"/>
                </a:lnTo>
                <a:lnTo>
                  <a:pt x="1578" y="1842"/>
                </a:lnTo>
                <a:lnTo>
                  <a:pt x="1632" y="1848"/>
                </a:lnTo>
                <a:lnTo>
                  <a:pt x="1686" y="1854"/>
                </a:lnTo>
                <a:lnTo>
                  <a:pt x="1734" y="1854"/>
                </a:lnTo>
                <a:lnTo>
                  <a:pt x="1788" y="1866"/>
                </a:lnTo>
                <a:lnTo>
                  <a:pt x="1836" y="1884"/>
                </a:lnTo>
                <a:lnTo>
                  <a:pt x="1890" y="1908"/>
                </a:lnTo>
                <a:lnTo>
                  <a:pt x="1938" y="1926"/>
                </a:lnTo>
                <a:lnTo>
                  <a:pt x="1992" y="1950"/>
                </a:lnTo>
                <a:lnTo>
                  <a:pt x="2040" y="1980"/>
                </a:lnTo>
                <a:lnTo>
                  <a:pt x="2094" y="2010"/>
                </a:lnTo>
                <a:lnTo>
                  <a:pt x="2142" y="2046"/>
                </a:lnTo>
                <a:lnTo>
                  <a:pt x="2196" y="2082"/>
                </a:lnTo>
                <a:lnTo>
                  <a:pt x="2244" y="2112"/>
                </a:lnTo>
                <a:lnTo>
                  <a:pt x="2298" y="2136"/>
                </a:lnTo>
                <a:lnTo>
                  <a:pt x="2346" y="2142"/>
                </a:lnTo>
                <a:lnTo>
                  <a:pt x="2400" y="2106"/>
                </a:lnTo>
                <a:lnTo>
                  <a:pt x="2448" y="2004"/>
                </a:lnTo>
                <a:lnTo>
                  <a:pt x="2502" y="1806"/>
                </a:lnTo>
                <a:lnTo>
                  <a:pt x="2550" y="1500"/>
                </a:lnTo>
                <a:lnTo>
                  <a:pt x="2604" y="1080"/>
                </a:lnTo>
                <a:lnTo>
                  <a:pt x="2652" y="618"/>
                </a:lnTo>
                <a:lnTo>
                  <a:pt x="2706" y="228"/>
                </a:lnTo>
                <a:lnTo>
                  <a:pt x="2754" y="0"/>
                </a:lnTo>
                <a:lnTo>
                  <a:pt x="2808" y="24"/>
                </a:lnTo>
                <a:lnTo>
                  <a:pt x="2856" y="306"/>
                </a:lnTo>
                <a:lnTo>
                  <a:pt x="2910" y="774"/>
                </a:lnTo>
                <a:lnTo>
                  <a:pt x="2958" y="1266"/>
                </a:lnTo>
                <a:lnTo>
                  <a:pt x="3012" y="1686"/>
                </a:lnTo>
                <a:lnTo>
                  <a:pt x="3060" y="1974"/>
                </a:lnTo>
                <a:lnTo>
                  <a:pt x="3114" y="2136"/>
                </a:lnTo>
                <a:lnTo>
                  <a:pt x="3162" y="2226"/>
                </a:lnTo>
                <a:lnTo>
                  <a:pt x="3216" y="2268"/>
                </a:lnTo>
                <a:lnTo>
                  <a:pt x="3264" y="2310"/>
                </a:lnTo>
                <a:lnTo>
                  <a:pt x="3318" y="2358"/>
                </a:lnTo>
                <a:lnTo>
                  <a:pt x="3372" y="2400"/>
                </a:lnTo>
                <a:lnTo>
                  <a:pt x="3420" y="2442"/>
                </a:lnTo>
                <a:lnTo>
                  <a:pt x="3474" y="2478"/>
                </a:lnTo>
                <a:lnTo>
                  <a:pt x="3522" y="2496"/>
                </a:lnTo>
                <a:lnTo>
                  <a:pt x="3576" y="2514"/>
                </a:lnTo>
                <a:lnTo>
                  <a:pt x="3624" y="2520"/>
                </a:lnTo>
                <a:lnTo>
                  <a:pt x="3678" y="2520"/>
                </a:lnTo>
                <a:lnTo>
                  <a:pt x="3726" y="2526"/>
                </a:lnTo>
                <a:lnTo>
                  <a:pt x="3780" y="2526"/>
                </a:lnTo>
                <a:lnTo>
                  <a:pt x="3828" y="2526"/>
                </a:lnTo>
                <a:lnTo>
                  <a:pt x="3882" y="2526"/>
                </a:lnTo>
                <a:lnTo>
                  <a:pt x="3930" y="2526"/>
                </a:lnTo>
                <a:lnTo>
                  <a:pt x="3984" y="2532"/>
                </a:lnTo>
                <a:lnTo>
                  <a:pt x="4032" y="2532"/>
                </a:lnTo>
                <a:lnTo>
                  <a:pt x="4086" y="2532"/>
                </a:lnTo>
                <a:lnTo>
                  <a:pt x="4134" y="2526"/>
                </a:lnTo>
                <a:lnTo>
                  <a:pt x="4188" y="2532"/>
                </a:lnTo>
                <a:lnTo>
                  <a:pt x="4236" y="2526"/>
                </a:lnTo>
                <a:lnTo>
                  <a:pt x="4290" y="2532"/>
                </a:lnTo>
                <a:lnTo>
                  <a:pt x="4338" y="2532"/>
                </a:lnTo>
                <a:lnTo>
                  <a:pt x="4392" y="2532"/>
                </a:lnTo>
                <a:lnTo>
                  <a:pt x="4440" y="2532"/>
                </a:lnTo>
              </a:path>
            </a:pathLst>
          </a:custGeom>
          <a:solidFill>
            <a:srgbClr val="C0C0C0"/>
          </a:solidFill>
          <a:ln w="44450">
            <a:solidFill>
              <a:srgbClr val="9B9B9B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684213" y="2259013"/>
            <a:ext cx="7048500" cy="4133850"/>
            <a:chOff x="431" y="1423"/>
            <a:chExt cx="4440" cy="2604"/>
          </a:xfrm>
        </p:grpSpPr>
        <p:grpSp>
          <p:nvGrpSpPr>
            <p:cNvPr id="9274" name="Group 51"/>
            <p:cNvGrpSpPr>
              <a:grpSpLocks/>
            </p:cNvGrpSpPr>
            <p:nvPr/>
          </p:nvGrpSpPr>
          <p:grpSpPr bwMode="auto">
            <a:xfrm>
              <a:off x="431" y="1561"/>
              <a:ext cx="4440" cy="2466"/>
              <a:chOff x="431" y="1561"/>
              <a:chExt cx="4440" cy="2466"/>
            </a:xfrm>
          </p:grpSpPr>
          <p:sp>
            <p:nvSpPr>
              <p:cNvPr id="9276" name="Freeform 52"/>
              <p:cNvSpPr>
                <a:spLocks/>
              </p:cNvSpPr>
              <p:nvPr/>
            </p:nvSpPr>
            <p:spPr bwMode="auto">
              <a:xfrm>
                <a:off x="431" y="2478"/>
                <a:ext cx="4440" cy="1542"/>
              </a:xfrm>
              <a:custGeom>
                <a:avLst/>
                <a:gdLst>
                  <a:gd name="T0" fmla="*/ 48 w 4440"/>
                  <a:gd name="T1" fmla="*/ 1542 h 1542"/>
                  <a:gd name="T2" fmla="*/ 150 w 4440"/>
                  <a:gd name="T3" fmla="*/ 480 h 1542"/>
                  <a:gd name="T4" fmla="*/ 252 w 4440"/>
                  <a:gd name="T5" fmla="*/ 228 h 1542"/>
                  <a:gd name="T6" fmla="*/ 354 w 4440"/>
                  <a:gd name="T7" fmla="*/ 1008 h 1542"/>
                  <a:gd name="T8" fmla="*/ 456 w 4440"/>
                  <a:gd name="T9" fmla="*/ 1476 h 1542"/>
                  <a:gd name="T10" fmla="*/ 558 w 4440"/>
                  <a:gd name="T11" fmla="*/ 1542 h 1542"/>
                  <a:gd name="T12" fmla="*/ 660 w 4440"/>
                  <a:gd name="T13" fmla="*/ 1542 h 1542"/>
                  <a:gd name="T14" fmla="*/ 762 w 4440"/>
                  <a:gd name="T15" fmla="*/ 1542 h 1542"/>
                  <a:gd name="T16" fmla="*/ 864 w 4440"/>
                  <a:gd name="T17" fmla="*/ 1542 h 1542"/>
                  <a:gd name="T18" fmla="*/ 966 w 4440"/>
                  <a:gd name="T19" fmla="*/ 1542 h 1542"/>
                  <a:gd name="T20" fmla="*/ 1068 w 4440"/>
                  <a:gd name="T21" fmla="*/ 1542 h 1542"/>
                  <a:gd name="T22" fmla="*/ 1170 w 4440"/>
                  <a:gd name="T23" fmla="*/ 1542 h 1542"/>
                  <a:gd name="T24" fmla="*/ 1272 w 4440"/>
                  <a:gd name="T25" fmla="*/ 1542 h 1542"/>
                  <a:gd name="T26" fmla="*/ 1374 w 4440"/>
                  <a:gd name="T27" fmla="*/ 1542 h 1542"/>
                  <a:gd name="T28" fmla="*/ 1476 w 4440"/>
                  <a:gd name="T29" fmla="*/ 1542 h 1542"/>
                  <a:gd name="T30" fmla="*/ 1578 w 4440"/>
                  <a:gd name="T31" fmla="*/ 1542 h 1542"/>
                  <a:gd name="T32" fmla="*/ 1686 w 4440"/>
                  <a:gd name="T33" fmla="*/ 1542 h 1542"/>
                  <a:gd name="T34" fmla="*/ 1788 w 4440"/>
                  <a:gd name="T35" fmla="*/ 1542 h 1542"/>
                  <a:gd name="T36" fmla="*/ 1890 w 4440"/>
                  <a:gd name="T37" fmla="*/ 1542 h 1542"/>
                  <a:gd name="T38" fmla="*/ 1992 w 4440"/>
                  <a:gd name="T39" fmla="*/ 1542 h 1542"/>
                  <a:gd name="T40" fmla="*/ 2094 w 4440"/>
                  <a:gd name="T41" fmla="*/ 1542 h 1542"/>
                  <a:gd name="T42" fmla="*/ 2196 w 4440"/>
                  <a:gd name="T43" fmla="*/ 1542 h 1542"/>
                  <a:gd name="T44" fmla="*/ 2298 w 4440"/>
                  <a:gd name="T45" fmla="*/ 1542 h 1542"/>
                  <a:gd name="T46" fmla="*/ 2400 w 4440"/>
                  <a:gd name="T47" fmla="*/ 1542 h 1542"/>
                  <a:gd name="T48" fmla="*/ 2502 w 4440"/>
                  <a:gd name="T49" fmla="*/ 1542 h 1542"/>
                  <a:gd name="T50" fmla="*/ 2604 w 4440"/>
                  <a:gd name="T51" fmla="*/ 1542 h 1542"/>
                  <a:gd name="T52" fmla="*/ 2706 w 4440"/>
                  <a:gd name="T53" fmla="*/ 1542 h 1542"/>
                  <a:gd name="T54" fmla="*/ 2808 w 4440"/>
                  <a:gd name="T55" fmla="*/ 1542 h 1542"/>
                  <a:gd name="T56" fmla="*/ 2910 w 4440"/>
                  <a:gd name="T57" fmla="*/ 1542 h 1542"/>
                  <a:gd name="T58" fmla="*/ 3012 w 4440"/>
                  <a:gd name="T59" fmla="*/ 1542 h 1542"/>
                  <a:gd name="T60" fmla="*/ 3114 w 4440"/>
                  <a:gd name="T61" fmla="*/ 1542 h 1542"/>
                  <a:gd name="T62" fmla="*/ 3216 w 4440"/>
                  <a:gd name="T63" fmla="*/ 1542 h 1542"/>
                  <a:gd name="T64" fmla="*/ 3318 w 4440"/>
                  <a:gd name="T65" fmla="*/ 1542 h 1542"/>
                  <a:gd name="T66" fmla="*/ 3420 w 4440"/>
                  <a:gd name="T67" fmla="*/ 1542 h 1542"/>
                  <a:gd name="T68" fmla="*/ 3522 w 4440"/>
                  <a:gd name="T69" fmla="*/ 1542 h 1542"/>
                  <a:gd name="T70" fmla="*/ 3624 w 4440"/>
                  <a:gd name="T71" fmla="*/ 1542 h 1542"/>
                  <a:gd name="T72" fmla="*/ 3726 w 4440"/>
                  <a:gd name="T73" fmla="*/ 1542 h 1542"/>
                  <a:gd name="T74" fmla="*/ 3828 w 4440"/>
                  <a:gd name="T75" fmla="*/ 1542 h 1542"/>
                  <a:gd name="T76" fmla="*/ 3930 w 4440"/>
                  <a:gd name="T77" fmla="*/ 1542 h 1542"/>
                  <a:gd name="T78" fmla="*/ 4032 w 4440"/>
                  <a:gd name="T79" fmla="*/ 1542 h 1542"/>
                  <a:gd name="T80" fmla="*/ 4134 w 4440"/>
                  <a:gd name="T81" fmla="*/ 1542 h 1542"/>
                  <a:gd name="T82" fmla="*/ 4236 w 4440"/>
                  <a:gd name="T83" fmla="*/ 1542 h 1542"/>
                  <a:gd name="T84" fmla="*/ 4338 w 4440"/>
                  <a:gd name="T85" fmla="*/ 1542 h 1542"/>
                  <a:gd name="T86" fmla="*/ 4440 w 4440"/>
                  <a:gd name="T87" fmla="*/ 1542 h 15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40"/>
                  <a:gd name="T133" fmla="*/ 0 h 1542"/>
                  <a:gd name="T134" fmla="*/ 4440 w 4440"/>
                  <a:gd name="T135" fmla="*/ 1542 h 15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40" h="1542">
                    <a:moveTo>
                      <a:pt x="0" y="1542"/>
                    </a:moveTo>
                    <a:lnTo>
                      <a:pt x="48" y="1542"/>
                    </a:lnTo>
                    <a:lnTo>
                      <a:pt x="102" y="1518"/>
                    </a:lnTo>
                    <a:lnTo>
                      <a:pt x="150" y="480"/>
                    </a:lnTo>
                    <a:lnTo>
                      <a:pt x="204" y="0"/>
                    </a:lnTo>
                    <a:lnTo>
                      <a:pt x="252" y="228"/>
                    </a:lnTo>
                    <a:lnTo>
                      <a:pt x="306" y="600"/>
                    </a:lnTo>
                    <a:lnTo>
                      <a:pt x="354" y="1008"/>
                    </a:lnTo>
                    <a:lnTo>
                      <a:pt x="408" y="1320"/>
                    </a:lnTo>
                    <a:lnTo>
                      <a:pt x="456" y="1476"/>
                    </a:lnTo>
                    <a:lnTo>
                      <a:pt x="510" y="1530"/>
                    </a:lnTo>
                    <a:lnTo>
                      <a:pt x="558" y="1542"/>
                    </a:lnTo>
                    <a:lnTo>
                      <a:pt x="612" y="1542"/>
                    </a:lnTo>
                    <a:lnTo>
                      <a:pt x="660" y="1542"/>
                    </a:lnTo>
                    <a:lnTo>
                      <a:pt x="714" y="1542"/>
                    </a:lnTo>
                    <a:lnTo>
                      <a:pt x="762" y="1542"/>
                    </a:lnTo>
                    <a:lnTo>
                      <a:pt x="816" y="1542"/>
                    </a:lnTo>
                    <a:lnTo>
                      <a:pt x="864" y="1542"/>
                    </a:lnTo>
                    <a:lnTo>
                      <a:pt x="918" y="1542"/>
                    </a:lnTo>
                    <a:lnTo>
                      <a:pt x="966" y="1542"/>
                    </a:lnTo>
                    <a:lnTo>
                      <a:pt x="1020" y="1542"/>
                    </a:lnTo>
                    <a:lnTo>
                      <a:pt x="1068" y="1542"/>
                    </a:lnTo>
                    <a:lnTo>
                      <a:pt x="1122" y="1542"/>
                    </a:lnTo>
                    <a:lnTo>
                      <a:pt x="1170" y="1542"/>
                    </a:lnTo>
                    <a:lnTo>
                      <a:pt x="1224" y="1542"/>
                    </a:lnTo>
                    <a:lnTo>
                      <a:pt x="1272" y="1542"/>
                    </a:lnTo>
                    <a:lnTo>
                      <a:pt x="1326" y="1542"/>
                    </a:lnTo>
                    <a:lnTo>
                      <a:pt x="1374" y="1542"/>
                    </a:lnTo>
                    <a:lnTo>
                      <a:pt x="1428" y="1542"/>
                    </a:lnTo>
                    <a:lnTo>
                      <a:pt x="1476" y="1542"/>
                    </a:lnTo>
                    <a:lnTo>
                      <a:pt x="1530" y="1542"/>
                    </a:lnTo>
                    <a:lnTo>
                      <a:pt x="1578" y="1542"/>
                    </a:lnTo>
                    <a:lnTo>
                      <a:pt x="1632" y="1542"/>
                    </a:lnTo>
                    <a:lnTo>
                      <a:pt x="1686" y="1542"/>
                    </a:lnTo>
                    <a:lnTo>
                      <a:pt x="1734" y="1542"/>
                    </a:lnTo>
                    <a:lnTo>
                      <a:pt x="1788" y="1542"/>
                    </a:lnTo>
                    <a:lnTo>
                      <a:pt x="1836" y="1542"/>
                    </a:lnTo>
                    <a:lnTo>
                      <a:pt x="1890" y="1542"/>
                    </a:lnTo>
                    <a:lnTo>
                      <a:pt x="1938" y="1542"/>
                    </a:lnTo>
                    <a:lnTo>
                      <a:pt x="1992" y="1542"/>
                    </a:lnTo>
                    <a:lnTo>
                      <a:pt x="2040" y="1542"/>
                    </a:lnTo>
                    <a:lnTo>
                      <a:pt x="2094" y="1542"/>
                    </a:lnTo>
                    <a:lnTo>
                      <a:pt x="2142" y="1542"/>
                    </a:lnTo>
                    <a:lnTo>
                      <a:pt x="2196" y="1542"/>
                    </a:lnTo>
                    <a:lnTo>
                      <a:pt x="2244" y="1542"/>
                    </a:lnTo>
                    <a:lnTo>
                      <a:pt x="2298" y="1542"/>
                    </a:lnTo>
                    <a:lnTo>
                      <a:pt x="2346" y="1542"/>
                    </a:lnTo>
                    <a:lnTo>
                      <a:pt x="2400" y="1542"/>
                    </a:lnTo>
                    <a:lnTo>
                      <a:pt x="2448" y="1542"/>
                    </a:lnTo>
                    <a:lnTo>
                      <a:pt x="2502" y="1542"/>
                    </a:lnTo>
                    <a:lnTo>
                      <a:pt x="2550" y="1542"/>
                    </a:lnTo>
                    <a:lnTo>
                      <a:pt x="2604" y="1542"/>
                    </a:lnTo>
                    <a:lnTo>
                      <a:pt x="2652" y="1542"/>
                    </a:lnTo>
                    <a:lnTo>
                      <a:pt x="2706" y="1542"/>
                    </a:lnTo>
                    <a:lnTo>
                      <a:pt x="2754" y="1542"/>
                    </a:lnTo>
                    <a:lnTo>
                      <a:pt x="2808" y="1542"/>
                    </a:lnTo>
                    <a:lnTo>
                      <a:pt x="2856" y="1542"/>
                    </a:lnTo>
                    <a:lnTo>
                      <a:pt x="2910" y="1542"/>
                    </a:lnTo>
                    <a:lnTo>
                      <a:pt x="2958" y="1542"/>
                    </a:lnTo>
                    <a:lnTo>
                      <a:pt x="3012" y="1542"/>
                    </a:lnTo>
                    <a:lnTo>
                      <a:pt x="3060" y="1542"/>
                    </a:lnTo>
                    <a:lnTo>
                      <a:pt x="3114" y="1542"/>
                    </a:lnTo>
                    <a:lnTo>
                      <a:pt x="3162" y="1542"/>
                    </a:lnTo>
                    <a:lnTo>
                      <a:pt x="3216" y="1542"/>
                    </a:lnTo>
                    <a:lnTo>
                      <a:pt x="3264" y="1542"/>
                    </a:lnTo>
                    <a:lnTo>
                      <a:pt x="3318" y="1542"/>
                    </a:lnTo>
                    <a:lnTo>
                      <a:pt x="3372" y="1542"/>
                    </a:lnTo>
                    <a:lnTo>
                      <a:pt x="3420" y="1542"/>
                    </a:lnTo>
                    <a:lnTo>
                      <a:pt x="3474" y="1542"/>
                    </a:lnTo>
                    <a:lnTo>
                      <a:pt x="3522" y="1542"/>
                    </a:lnTo>
                    <a:lnTo>
                      <a:pt x="3576" y="1542"/>
                    </a:lnTo>
                    <a:lnTo>
                      <a:pt x="3624" y="1542"/>
                    </a:lnTo>
                    <a:lnTo>
                      <a:pt x="3678" y="1542"/>
                    </a:lnTo>
                    <a:lnTo>
                      <a:pt x="3726" y="1542"/>
                    </a:lnTo>
                    <a:lnTo>
                      <a:pt x="3780" y="1542"/>
                    </a:lnTo>
                    <a:lnTo>
                      <a:pt x="3828" y="1542"/>
                    </a:lnTo>
                    <a:lnTo>
                      <a:pt x="3882" y="1542"/>
                    </a:lnTo>
                    <a:lnTo>
                      <a:pt x="3930" y="1542"/>
                    </a:lnTo>
                    <a:lnTo>
                      <a:pt x="3984" y="1542"/>
                    </a:lnTo>
                    <a:lnTo>
                      <a:pt x="4032" y="1542"/>
                    </a:lnTo>
                    <a:lnTo>
                      <a:pt x="4086" y="1542"/>
                    </a:lnTo>
                    <a:lnTo>
                      <a:pt x="4134" y="1542"/>
                    </a:lnTo>
                    <a:lnTo>
                      <a:pt x="4188" y="1542"/>
                    </a:lnTo>
                    <a:lnTo>
                      <a:pt x="4236" y="1542"/>
                    </a:lnTo>
                    <a:lnTo>
                      <a:pt x="4290" y="1542"/>
                    </a:lnTo>
                    <a:lnTo>
                      <a:pt x="4338" y="1542"/>
                    </a:lnTo>
                    <a:lnTo>
                      <a:pt x="4392" y="1542"/>
                    </a:lnTo>
                    <a:lnTo>
                      <a:pt x="4440" y="1542"/>
                    </a:lnTo>
                  </a:path>
                </a:pathLst>
              </a:custGeom>
              <a:noFill/>
              <a:ln w="317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7" name="Freeform 53"/>
              <p:cNvSpPr>
                <a:spLocks/>
              </p:cNvSpPr>
              <p:nvPr/>
            </p:nvSpPr>
            <p:spPr bwMode="auto">
              <a:xfrm>
                <a:off x="431" y="3247"/>
                <a:ext cx="4440" cy="780"/>
              </a:xfrm>
              <a:custGeom>
                <a:avLst/>
                <a:gdLst>
                  <a:gd name="T0" fmla="*/ 48 w 4440"/>
                  <a:gd name="T1" fmla="*/ 780 h 780"/>
                  <a:gd name="T2" fmla="*/ 150 w 4440"/>
                  <a:gd name="T3" fmla="*/ 660 h 780"/>
                  <a:gd name="T4" fmla="*/ 252 w 4440"/>
                  <a:gd name="T5" fmla="*/ 468 h 780"/>
                  <a:gd name="T6" fmla="*/ 354 w 4440"/>
                  <a:gd name="T7" fmla="*/ 324 h 780"/>
                  <a:gd name="T8" fmla="*/ 456 w 4440"/>
                  <a:gd name="T9" fmla="*/ 186 h 780"/>
                  <a:gd name="T10" fmla="*/ 558 w 4440"/>
                  <a:gd name="T11" fmla="*/ 78 h 780"/>
                  <a:gd name="T12" fmla="*/ 660 w 4440"/>
                  <a:gd name="T13" fmla="*/ 12 h 780"/>
                  <a:gd name="T14" fmla="*/ 762 w 4440"/>
                  <a:gd name="T15" fmla="*/ 12 h 780"/>
                  <a:gd name="T16" fmla="*/ 864 w 4440"/>
                  <a:gd name="T17" fmla="*/ 66 h 780"/>
                  <a:gd name="T18" fmla="*/ 966 w 4440"/>
                  <a:gd name="T19" fmla="*/ 174 h 780"/>
                  <a:gd name="T20" fmla="*/ 1068 w 4440"/>
                  <a:gd name="T21" fmla="*/ 330 h 780"/>
                  <a:gd name="T22" fmla="*/ 1170 w 4440"/>
                  <a:gd name="T23" fmla="*/ 498 h 780"/>
                  <a:gd name="T24" fmla="*/ 1272 w 4440"/>
                  <a:gd name="T25" fmla="*/ 642 h 780"/>
                  <a:gd name="T26" fmla="*/ 1374 w 4440"/>
                  <a:gd name="T27" fmla="*/ 738 h 780"/>
                  <a:gd name="T28" fmla="*/ 1476 w 4440"/>
                  <a:gd name="T29" fmla="*/ 774 h 780"/>
                  <a:gd name="T30" fmla="*/ 1578 w 4440"/>
                  <a:gd name="T31" fmla="*/ 780 h 780"/>
                  <a:gd name="T32" fmla="*/ 1686 w 4440"/>
                  <a:gd name="T33" fmla="*/ 780 h 780"/>
                  <a:gd name="T34" fmla="*/ 1788 w 4440"/>
                  <a:gd name="T35" fmla="*/ 780 h 780"/>
                  <a:gd name="T36" fmla="*/ 1890 w 4440"/>
                  <a:gd name="T37" fmla="*/ 780 h 780"/>
                  <a:gd name="T38" fmla="*/ 1992 w 4440"/>
                  <a:gd name="T39" fmla="*/ 780 h 780"/>
                  <a:gd name="T40" fmla="*/ 2094 w 4440"/>
                  <a:gd name="T41" fmla="*/ 780 h 780"/>
                  <a:gd name="T42" fmla="*/ 2196 w 4440"/>
                  <a:gd name="T43" fmla="*/ 780 h 780"/>
                  <a:gd name="T44" fmla="*/ 2298 w 4440"/>
                  <a:gd name="T45" fmla="*/ 780 h 780"/>
                  <a:gd name="T46" fmla="*/ 2400 w 4440"/>
                  <a:gd name="T47" fmla="*/ 780 h 780"/>
                  <a:gd name="T48" fmla="*/ 2502 w 4440"/>
                  <a:gd name="T49" fmla="*/ 780 h 780"/>
                  <a:gd name="T50" fmla="*/ 2604 w 4440"/>
                  <a:gd name="T51" fmla="*/ 780 h 780"/>
                  <a:gd name="T52" fmla="*/ 2706 w 4440"/>
                  <a:gd name="T53" fmla="*/ 780 h 780"/>
                  <a:gd name="T54" fmla="*/ 2808 w 4440"/>
                  <a:gd name="T55" fmla="*/ 780 h 780"/>
                  <a:gd name="T56" fmla="*/ 2910 w 4440"/>
                  <a:gd name="T57" fmla="*/ 780 h 780"/>
                  <a:gd name="T58" fmla="*/ 3012 w 4440"/>
                  <a:gd name="T59" fmla="*/ 780 h 780"/>
                  <a:gd name="T60" fmla="*/ 3114 w 4440"/>
                  <a:gd name="T61" fmla="*/ 780 h 780"/>
                  <a:gd name="T62" fmla="*/ 3216 w 4440"/>
                  <a:gd name="T63" fmla="*/ 780 h 780"/>
                  <a:gd name="T64" fmla="*/ 3318 w 4440"/>
                  <a:gd name="T65" fmla="*/ 780 h 780"/>
                  <a:gd name="T66" fmla="*/ 3420 w 4440"/>
                  <a:gd name="T67" fmla="*/ 780 h 780"/>
                  <a:gd name="T68" fmla="*/ 3522 w 4440"/>
                  <a:gd name="T69" fmla="*/ 780 h 780"/>
                  <a:gd name="T70" fmla="*/ 3624 w 4440"/>
                  <a:gd name="T71" fmla="*/ 780 h 780"/>
                  <a:gd name="T72" fmla="*/ 3726 w 4440"/>
                  <a:gd name="T73" fmla="*/ 780 h 780"/>
                  <a:gd name="T74" fmla="*/ 3828 w 4440"/>
                  <a:gd name="T75" fmla="*/ 780 h 780"/>
                  <a:gd name="T76" fmla="*/ 3930 w 4440"/>
                  <a:gd name="T77" fmla="*/ 780 h 780"/>
                  <a:gd name="T78" fmla="*/ 4032 w 4440"/>
                  <a:gd name="T79" fmla="*/ 780 h 780"/>
                  <a:gd name="T80" fmla="*/ 4134 w 4440"/>
                  <a:gd name="T81" fmla="*/ 780 h 780"/>
                  <a:gd name="T82" fmla="*/ 4236 w 4440"/>
                  <a:gd name="T83" fmla="*/ 780 h 780"/>
                  <a:gd name="T84" fmla="*/ 4338 w 4440"/>
                  <a:gd name="T85" fmla="*/ 780 h 780"/>
                  <a:gd name="T86" fmla="*/ 4440 w 4440"/>
                  <a:gd name="T87" fmla="*/ 780 h 7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40"/>
                  <a:gd name="T133" fmla="*/ 0 h 780"/>
                  <a:gd name="T134" fmla="*/ 4440 w 4440"/>
                  <a:gd name="T135" fmla="*/ 780 h 7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40" h="780">
                    <a:moveTo>
                      <a:pt x="0" y="780"/>
                    </a:moveTo>
                    <a:lnTo>
                      <a:pt x="48" y="780"/>
                    </a:lnTo>
                    <a:lnTo>
                      <a:pt x="102" y="780"/>
                    </a:lnTo>
                    <a:lnTo>
                      <a:pt x="150" y="660"/>
                    </a:lnTo>
                    <a:lnTo>
                      <a:pt x="204" y="546"/>
                    </a:lnTo>
                    <a:lnTo>
                      <a:pt x="252" y="468"/>
                    </a:lnTo>
                    <a:lnTo>
                      <a:pt x="306" y="402"/>
                    </a:lnTo>
                    <a:lnTo>
                      <a:pt x="354" y="324"/>
                    </a:lnTo>
                    <a:lnTo>
                      <a:pt x="408" y="252"/>
                    </a:lnTo>
                    <a:lnTo>
                      <a:pt x="456" y="186"/>
                    </a:lnTo>
                    <a:lnTo>
                      <a:pt x="510" y="126"/>
                    </a:lnTo>
                    <a:lnTo>
                      <a:pt x="558" y="78"/>
                    </a:lnTo>
                    <a:lnTo>
                      <a:pt x="612" y="36"/>
                    </a:lnTo>
                    <a:lnTo>
                      <a:pt x="660" y="12"/>
                    </a:lnTo>
                    <a:lnTo>
                      <a:pt x="714" y="0"/>
                    </a:lnTo>
                    <a:lnTo>
                      <a:pt x="762" y="12"/>
                    </a:lnTo>
                    <a:lnTo>
                      <a:pt x="816" y="36"/>
                    </a:lnTo>
                    <a:lnTo>
                      <a:pt x="864" y="66"/>
                    </a:lnTo>
                    <a:lnTo>
                      <a:pt x="918" y="114"/>
                    </a:lnTo>
                    <a:lnTo>
                      <a:pt x="966" y="174"/>
                    </a:lnTo>
                    <a:lnTo>
                      <a:pt x="1020" y="252"/>
                    </a:lnTo>
                    <a:lnTo>
                      <a:pt x="1068" y="330"/>
                    </a:lnTo>
                    <a:lnTo>
                      <a:pt x="1122" y="414"/>
                    </a:lnTo>
                    <a:lnTo>
                      <a:pt x="1170" y="498"/>
                    </a:lnTo>
                    <a:lnTo>
                      <a:pt x="1224" y="576"/>
                    </a:lnTo>
                    <a:lnTo>
                      <a:pt x="1272" y="642"/>
                    </a:lnTo>
                    <a:lnTo>
                      <a:pt x="1326" y="696"/>
                    </a:lnTo>
                    <a:lnTo>
                      <a:pt x="1374" y="738"/>
                    </a:lnTo>
                    <a:lnTo>
                      <a:pt x="1428" y="762"/>
                    </a:lnTo>
                    <a:lnTo>
                      <a:pt x="1476" y="774"/>
                    </a:lnTo>
                    <a:lnTo>
                      <a:pt x="1530" y="780"/>
                    </a:lnTo>
                    <a:lnTo>
                      <a:pt x="1578" y="780"/>
                    </a:lnTo>
                    <a:lnTo>
                      <a:pt x="1632" y="780"/>
                    </a:lnTo>
                    <a:lnTo>
                      <a:pt x="1686" y="780"/>
                    </a:lnTo>
                    <a:lnTo>
                      <a:pt x="1734" y="780"/>
                    </a:lnTo>
                    <a:lnTo>
                      <a:pt x="1788" y="780"/>
                    </a:lnTo>
                    <a:lnTo>
                      <a:pt x="1836" y="780"/>
                    </a:lnTo>
                    <a:lnTo>
                      <a:pt x="1890" y="780"/>
                    </a:lnTo>
                    <a:lnTo>
                      <a:pt x="1938" y="780"/>
                    </a:lnTo>
                    <a:lnTo>
                      <a:pt x="1992" y="780"/>
                    </a:lnTo>
                    <a:lnTo>
                      <a:pt x="2040" y="780"/>
                    </a:lnTo>
                    <a:lnTo>
                      <a:pt x="2094" y="780"/>
                    </a:lnTo>
                    <a:lnTo>
                      <a:pt x="2142" y="780"/>
                    </a:lnTo>
                    <a:lnTo>
                      <a:pt x="2196" y="780"/>
                    </a:lnTo>
                    <a:lnTo>
                      <a:pt x="2244" y="780"/>
                    </a:lnTo>
                    <a:lnTo>
                      <a:pt x="2298" y="780"/>
                    </a:lnTo>
                    <a:lnTo>
                      <a:pt x="2346" y="780"/>
                    </a:lnTo>
                    <a:lnTo>
                      <a:pt x="2400" y="780"/>
                    </a:lnTo>
                    <a:lnTo>
                      <a:pt x="2448" y="780"/>
                    </a:lnTo>
                    <a:lnTo>
                      <a:pt x="2502" y="780"/>
                    </a:lnTo>
                    <a:lnTo>
                      <a:pt x="2550" y="780"/>
                    </a:lnTo>
                    <a:lnTo>
                      <a:pt x="2604" y="780"/>
                    </a:lnTo>
                    <a:lnTo>
                      <a:pt x="2652" y="780"/>
                    </a:lnTo>
                    <a:lnTo>
                      <a:pt x="2706" y="780"/>
                    </a:lnTo>
                    <a:lnTo>
                      <a:pt x="2754" y="780"/>
                    </a:lnTo>
                    <a:lnTo>
                      <a:pt x="2808" y="780"/>
                    </a:lnTo>
                    <a:lnTo>
                      <a:pt x="2856" y="780"/>
                    </a:lnTo>
                    <a:lnTo>
                      <a:pt x="2910" y="780"/>
                    </a:lnTo>
                    <a:lnTo>
                      <a:pt x="2958" y="780"/>
                    </a:lnTo>
                    <a:lnTo>
                      <a:pt x="3012" y="780"/>
                    </a:lnTo>
                    <a:lnTo>
                      <a:pt x="3060" y="780"/>
                    </a:lnTo>
                    <a:lnTo>
                      <a:pt x="3114" y="780"/>
                    </a:lnTo>
                    <a:lnTo>
                      <a:pt x="3162" y="780"/>
                    </a:lnTo>
                    <a:lnTo>
                      <a:pt x="3216" y="780"/>
                    </a:lnTo>
                    <a:lnTo>
                      <a:pt x="3264" y="780"/>
                    </a:lnTo>
                    <a:lnTo>
                      <a:pt x="3318" y="780"/>
                    </a:lnTo>
                    <a:lnTo>
                      <a:pt x="3372" y="780"/>
                    </a:lnTo>
                    <a:lnTo>
                      <a:pt x="3420" y="780"/>
                    </a:lnTo>
                    <a:lnTo>
                      <a:pt x="3474" y="780"/>
                    </a:lnTo>
                    <a:lnTo>
                      <a:pt x="3522" y="780"/>
                    </a:lnTo>
                    <a:lnTo>
                      <a:pt x="3576" y="780"/>
                    </a:lnTo>
                    <a:lnTo>
                      <a:pt x="3624" y="780"/>
                    </a:lnTo>
                    <a:lnTo>
                      <a:pt x="3678" y="780"/>
                    </a:lnTo>
                    <a:lnTo>
                      <a:pt x="3726" y="780"/>
                    </a:lnTo>
                    <a:lnTo>
                      <a:pt x="3780" y="780"/>
                    </a:lnTo>
                    <a:lnTo>
                      <a:pt x="3828" y="780"/>
                    </a:lnTo>
                    <a:lnTo>
                      <a:pt x="3882" y="780"/>
                    </a:lnTo>
                    <a:lnTo>
                      <a:pt x="3930" y="780"/>
                    </a:lnTo>
                    <a:lnTo>
                      <a:pt x="3984" y="780"/>
                    </a:lnTo>
                    <a:lnTo>
                      <a:pt x="4032" y="780"/>
                    </a:lnTo>
                    <a:lnTo>
                      <a:pt x="4086" y="780"/>
                    </a:lnTo>
                    <a:lnTo>
                      <a:pt x="4134" y="780"/>
                    </a:lnTo>
                    <a:lnTo>
                      <a:pt x="4188" y="780"/>
                    </a:lnTo>
                    <a:lnTo>
                      <a:pt x="4236" y="780"/>
                    </a:lnTo>
                    <a:lnTo>
                      <a:pt x="4290" y="780"/>
                    </a:lnTo>
                    <a:lnTo>
                      <a:pt x="4338" y="780"/>
                    </a:lnTo>
                    <a:lnTo>
                      <a:pt x="4392" y="780"/>
                    </a:lnTo>
                    <a:lnTo>
                      <a:pt x="4440" y="780"/>
                    </a:lnTo>
                  </a:path>
                </a:pathLst>
              </a:custGeom>
              <a:noFill/>
              <a:ln w="317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8" name="Freeform 54"/>
              <p:cNvSpPr>
                <a:spLocks/>
              </p:cNvSpPr>
              <p:nvPr/>
            </p:nvSpPr>
            <p:spPr bwMode="auto">
              <a:xfrm>
                <a:off x="431" y="3847"/>
                <a:ext cx="4440" cy="180"/>
              </a:xfrm>
              <a:custGeom>
                <a:avLst/>
                <a:gdLst>
                  <a:gd name="T0" fmla="*/ 48 w 4440"/>
                  <a:gd name="T1" fmla="*/ 180 h 180"/>
                  <a:gd name="T2" fmla="*/ 150 w 4440"/>
                  <a:gd name="T3" fmla="*/ 168 h 180"/>
                  <a:gd name="T4" fmla="*/ 252 w 4440"/>
                  <a:gd name="T5" fmla="*/ 144 h 180"/>
                  <a:gd name="T6" fmla="*/ 354 w 4440"/>
                  <a:gd name="T7" fmla="*/ 132 h 180"/>
                  <a:gd name="T8" fmla="*/ 456 w 4440"/>
                  <a:gd name="T9" fmla="*/ 114 h 180"/>
                  <a:gd name="T10" fmla="*/ 558 w 4440"/>
                  <a:gd name="T11" fmla="*/ 102 h 180"/>
                  <a:gd name="T12" fmla="*/ 660 w 4440"/>
                  <a:gd name="T13" fmla="*/ 90 h 180"/>
                  <a:gd name="T14" fmla="*/ 762 w 4440"/>
                  <a:gd name="T15" fmla="*/ 78 h 180"/>
                  <a:gd name="T16" fmla="*/ 864 w 4440"/>
                  <a:gd name="T17" fmla="*/ 60 h 180"/>
                  <a:gd name="T18" fmla="*/ 966 w 4440"/>
                  <a:gd name="T19" fmla="*/ 48 h 180"/>
                  <a:gd name="T20" fmla="*/ 1068 w 4440"/>
                  <a:gd name="T21" fmla="*/ 42 h 180"/>
                  <a:gd name="T22" fmla="*/ 1170 w 4440"/>
                  <a:gd name="T23" fmla="*/ 30 h 180"/>
                  <a:gd name="T24" fmla="*/ 1272 w 4440"/>
                  <a:gd name="T25" fmla="*/ 18 h 180"/>
                  <a:gd name="T26" fmla="*/ 1374 w 4440"/>
                  <a:gd name="T27" fmla="*/ 12 h 180"/>
                  <a:gd name="T28" fmla="*/ 1476 w 4440"/>
                  <a:gd name="T29" fmla="*/ 6 h 180"/>
                  <a:gd name="T30" fmla="*/ 1578 w 4440"/>
                  <a:gd name="T31" fmla="*/ 0 h 180"/>
                  <a:gd name="T32" fmla="*/ 1686 w 4440"/>
                  <a:gd name="T33" fmla="*/ 0 h 180"/>
                  <a:gd name="T34" fmla="*/ 1788 w 4440"/>
                  <a:gd name="T35" fmla="*/ 0 h 180"/>
                  <a:gd name="T36" fmla="*/ 1890 w 4440"/>
                  <a:gd name="T37" fmla="*/ 6 h 180"/>
                  <a:gd name="T38" fmla="*/ 1992 w 4440"/>
                  <a:gd name="T39" fmla="*/ 18 h 180"/>
                  <a:gd name="T40" fmla="*/ 2094 w 4440"/>
                  <a:gd name="T41" fmla="*/ 30 h 180"/>
                  <a:gd name="T42" fmla="*/ 2196 w 4440"/>
                  <a:gd name="T43" fmla="*/ 42 h 180"/>
                  <a:gd name="T44" fmla="*/ 2298 w 4440"/>
                  <a:gd name="T45" fmla="*/ 54 h 180"/>
                  <a:gd name="T46" fmla="*/ 2400 w 4440"/>
                  <a:gd name="T47" fmla="*/ 72 h 180"/>
                  <a:gd name="T48" fmla="*/ 2502 w 4440"/>
                  <a:gd name="T49" fmla="*/ 84 h 180"/>
                  <a:gd name="T50" fmla="*/ 2604 w 4440"/>
                  <a:gd name="T51" fmla="*/ 96 h 180"/>
                  <a:gd name="T52" fmla="*/ 2706 w 4440"/>
                  <a:gd name="T53" fmla="*/ 108 h 180"/>
                  <a:gd name="T54" fmla="*/ 2808 w 4440"/>
                  <a:gd name="T55" fmla="*/ 120 h 180"/>
                  <a:gd name="T56" fmla="*/ 2910 w 4440"/>
                  <a:gd name="T57" fmla="*/ 120 h 180"/>
                  <a:gd name="T58" fmla="*/ 3012 w 4440"/>
                  <a:gd name="T59" fmla="*/ 126 h 180"/>
                  <a:gd name="T60" fmla="*/ 3114 w 4440"/>
                  <a:gd name="T61" fmla="*/ 126 h 180"/>
                  <a:gd name="T62" fmla="*/ 3216 w 4440"/>
                  <a:gd name="T63" fmla="*/ 120 h 180"/>
                  <a:gd name="T64" fmla="*/ 3318 w 4440"/>
                  <a:gd name="T65" fmla="*/ 120 h 180"/>
                  <a:gd name="T66" fmla="*/ 3420 w 4440"/>
                  <a:gd name="T67" fmla="*/ 120 h 180"/>
                  <a:gd name="T68" fmla="*/ 3522 w 4440"/>
                  <a:gd name="T69" fmla="*/ 120 h 180"/>
                  <a:gd name="T70" fmla="*/ 3624 w 4440"/>
                  <a:gd name="T71" fmla="*/ 120 h 180"/>
                  <a:gd name="T72" fmla="*/ 3726 w 4440"/>
                  <a:gd name="T73" fmla="*/ 120 h 180"/>
                  <a:gd name="T74" fmla="*/ 3828 w 4440"/>
                  <a:gd name="T75" fmla="*/ 120 h 180"/>
                  <a:gd name="T76" fmla="*/ 3930 w 4440"/>
                  <a:gd name="T77" fmla="*/ 120 h 180"/>
                  <a:gd name="T78" fmla="*/ 4032 w 4440"/>
                  <a:gd name="T79" fmla="*/ 120 h 180"/>
                  <a:gd name="T80" fmla="*/ 4134 w 4440"/>
                  <a:gd name="T81" fmla="*/ 120 h 180"/>
                  <a:gd name="T82" fmla="*/ 4236 w 4440"/>
                  <a:gd name="T83" fmla="*/ 120 h 180"/>
                  <a:gd name="T84" fmla="*/ 4338 w 4440"/>
                  <a:gd name="T85" fmla="*/ 120 h 180"/>
                  <a:gd name="T86" fmla="*/ 4440 w 4440"/>
                  <a:gd name="T87" fmla="*/ 114 h 1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40"/>
                  <a:gd name="T133" fmla="*/ 0 h 180"/>
                  <a:gd name="T134" fmla="*/ 4440 w 4440"/>
                  <a:gd name="T135" fmla="*/ 180 h 1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40" h="180">
                    <a:moveTo>
                      <a:pt x="0" y="180"/>
                    </a:moveTo>
                    <a:lnTo>
                      <a:pt x="48" y="180"/>
                    </a:lnTo>
                    <a:lnTo>
                      <a:pt x="102" y="180"/>
                    </a:lnTo>
                    <a:lnTo>
                      <a:pt x="150" y="168"/>
                    </a:lnTo>
                    <a:lnTo>
                      <a:pt x="204" y="156"/>
                    </a:lnTo>
                    <a:lnTo>
                      <a:pt x="252" y="144"/>
                    </a:lnTo>
                    <a:lnTo>
                      <a:pt x="306" y="138"/>
                    </a:lnTo>
                    <a:lnTo>
                      <a:pt x="354" y="132"/>
                    </a:lnTo>
                    <a:lnTo>
                      <a:pt x="408" y="126"/>
                    </a:lnTo>
                    <a:lnTo>
                      <a:pt x="456" y="114"/>
                    </a:lnTo>
                    <a:lnTo>
                      <a:pt x="510" y="108"/>
                    </a:lnTo>
                    <a:lnTo>
                      <a:pt x="558" y="102"/>
                    </a:lnTo>
                    <a:lnTo>
                      <a:pt x="612" y="96"/>
                    </a:lnTo>
                    <a:lnTo>
                      <a:pt x="660" y="90"/>
                    </a:lnTo>
                    <a:lnTo>
                      <a:pt x="714" y="84"/>
                    </a:lnTo>
                    <a:lnTo>
                      <a:pt x="762" y="78"/>
                    </a:lnTo>
                    <a:lnTo>
                      <a:pt x="816" y="66"/>
                    </a:lnTo>
                    <a:lnTo>
                      <a:pt x="864" y="60"/>
                    </a:lnTo>
                    <a:lnTo>
                      <a:pt x="918" y="54"/>
                    </a:lnTo>
                    <a:lnTo>
                      <a:pt x="966" y="48"/>
                    </a:lnTo>
                    <a:lnTo>
                      <a:pt x="1020" y="42"/>
                    </a:lnTo>
                    <a:lnTo>
                      <a:pt x="1068" y="42"/>
                    </a:lnTo>
                    <a:lnTo>
                      <a:pt x="1122" y="36"/>
                    </a:lnTo>
                    <a:lnTo>
                      <a:pt x="1170" y="30"/>
                    </a:lnTo>
                    <a:lnTo>
                      <a:pt x="1224" y="24"/>
                    </a:lnTo>
                    <a:lnTo>
                      <a:pt x="1272" y="18"/>
                    </a:lnTo>
                    <a:lnTo>
                      <a:pt x="1326" y="18"/>
                    </a:lnTo>
                    <a:lnTo>
                      <a:pt x="1374" y="12"/>
                    </a:lnTo>
                    <a:lnTo>
                      <a:pt x="1428" y="12"/>
                    </a:lnTo>
                    <a:lnTo>
                      <a:pt x="1476" y="6"/>
                    </a:lnTo>
                    <a:lnTo>
                      <a:pt x="1530" y="6"/>
                    </a:lnTo>
                    <a:lnTo>
                      <a:pt x="1578" y="0"/>
                    </a:lnTo>
                    <a:lnTo>
                      <a:pt x="1632" y="0"/>
                    </a:lnTo>
                    <a:lnTo>
                      <a:pt x="1686" y="0"/>
                    </a:lnTo>
                    <a:lnTo>
                      <a:pt x="1734" y="0"/>
                    </a:lnTo>
                    <a:lnTo>
                      <a:pt x="1788" y="0"/>
                    </a:lnTo>
                    <a:lnTo>
                      <a:pt x="1836" y="6"/>
                    </a:lnTo>
                    <a:lnTo>
                      <a:pt x="1890" y="6"/>
                    </a:lnTo>
                    <a:lnTo>
                      <a:pt x="1938" y="12"/>
                    </a:lnTo>
                    <a:lnTo>
                      <a:pt x="1992" y="18"/>
                    </a:lnTo>
                    <a:lnTo>
                      <a:pt x="2040" y="24"/>
                    </a:lnTo>
                    <a:lnTo>
                      <a:pt x="2094" y="30"/>
                    </a:lnTo>
                    <a:lnTo>
                      <a:pt x="2142" y="36"/>
                    </a:lnTo>
                    <a:lnTo>
                      <a:pt x="2196" y="42"/>
                    </a:lnTo>
                    <a:lnTo>
                      <a:pt x="2244" y="48"/>
                    </a:lnTo>
                    <a:lnTo>
                      <a:pt x="2298" y="54"/>
                    </a:lnTo>
                    <a:lnTo>
                      <a:pt x="2346" y="66"/>
                    </a:lnTo>
                    <a:lnTo>
                      <a:pt x="2400" y="72"/>
                    </a:lnTo>
                    <a:lnTo>
                      <a:pt x="2448" y="78"/>
                    </a:lnTo>
                    <a:lnTo>
                      <a:pt x="2502" y="84"/>
                    </a:lnTo>
                    <a:lnTo>
                      <a:pt x="2550" y="90"/>
                    </a:lnTo>
                    <a:lnTo>
                      <a:pt x="2604" y="96"/>
                    </a:lnTo>
                    <a:lnTo>
                      <a:pt x="2652" y="102"/>
                    </a:lnTo>
                    <a:lnTo>
                      <a:pt x="2706" y="108"/>
                    </a:lnTo>
                    <a:lnTo>
                      <a:pt x="2754" y="114"/>
                    </a:lnTo>
                    <a:lnTo>
                      <a:pt x="2808" y="120"/>
                    </a:lnTo>
                    <a:lnTo>
                      <a:pt x="2856" y="120"/>
                    </a:lnTo>
                    <a:lnTo>
                      <a:pt x="2910" y="120"/>
                    </a:lnTo>
                    <a:lnTo>
                      <a:pt x="2958" y="126"/>
                    </a:lnTo>
                    <a:lnTo>
                      <a:pt x="3012" y="126"/>
                    </a:lnTo>
                    <a:lnTo>
                      <a:pt x="3060" y="126"/>
                    </a:lnTo>
                    <a:lnTo>
                      <a:pt x="3114" y="126"/>
                    </a:lnTo>
                    <a:lnTo>
                      <a:pt x="3162" y="126"/>
                    </a:lnTo>
                    <a:lnTo>
                      <a:pt x="3216" y="120"/>
                    </a:lnTo>
                    <a:lnTo>
                      <a:pt x="3264" y="120"/>
                    </a:lnTo>
                    <a:lnTo>
                      <a:pt x="3318" y="120"/>
                    </a:lnTo>
                    <a:lnTo>
                      <a:pt x="3372" y="120"/>
                    </a:lnTo>
                    <a:lnTo>
                      <a:pt x="3420" y="120"/>
                    </a:lnTo>
                    <a:lnTo>
                      <a:pt x="3474" y="120"/>
                    </a:lnTo>
                    <a:lnTo>
                      <a:pt x="3522" y="120"/>
                    </a:lnTo>
                    <a:lnTo>
                      <a:pt x="3576" y="120"/>
                    </a:lnTo>
                    <a:lnTo>
                      <a:pt x="3624" y="120"/>
                    </a:lnTo>
                    <a:lnTo>
                      <a:pt x="3678" y="120"/>
                    </a:lnTo>
                    <a:lnTo>
                      <a:pt x="3726" y="120"/>
                    </a:lnTo>
                    <a:lnTo>
                      <a:pt x="3780" y="120"/>
                    </a:lnTo>
                    <a:lnTo>
                      <a:pt x="3828" y="120"/>
                    </a:lnTo>
                    <a:lnTo>
                      <a:pt x="3882" y="120"/>
                    </a:lnTo>
                    <a:lnTo>
                      <a:pt x="3930" y="120"/>
                    </a:lnTo>
                    <a:lnTo>
                      <a:pt x="3984" y="120"/>
                    </a:lnTo>
                    <a:lnTo>
                      <a:pt x="4032" y="120"/>
                    </a:lnTo>
                    <a:lnTo>
                      <a:pt x="4086" y="120"/>
                    </a:lnTo>
                    <a:lnTo>
                      <a:pt x="4134" y="120"/>
                    </a:lnTo>
                    <a:lnTo>
                      <a:pt x="4188" y="120"/>
                    </a:lnTo>
                    <a:lnTo>
                      <a:pt x="4236" y="120"/>
                    </a:lnTo>
                    <a:lnTo>
                      <a:pt x="4290" y="120"/>
                    </a:lnTo>
                    <a:lnTo>
                      <a:pt x="4338" y="120"/>
                    </a:lnTo>
                    <a:lnTo>
                      <a:pt x="4392" y="120"/>
                    </a:lnTo>
                    <a:lnTo>
                      <a:pt x="4440" y="114"/>
                    </a:lnTo>
                  </a:path>
                </a:pathLst>
              </a:custGeom>
              <a:noFill/>
              <a:ln w="3175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9" name="Freeform 55"/>
              <p:cNvSpPr>
                <a:spLocks/>
              </p:cNvSpPr>
              <p:nvPr/>
            </p:nvSpPr>
            <p:spPr bwMode="auto">
              <a:xfrm>
                <a:off x="431" y="3475"/>
                <a:ext cx="4440" cy="552"/>
              </a:xfrm>
              <a:custGeom>
                <a:avLst/>
                <a:gdLst>
                  <a:gd name="T0" fmla="*/ 48 w 4440"/>
                  <a:gd name="T1" fmla="*/ 552 h 552"/>
                  <a:gd name="T2" fmla="*/ 150 w 4440"/>
                  <a:gd name="T3" fmla="*/ 492 h 552"/>
                  <a:gd name="T4" fmla="*/ 252 w 4440"/>
                  <a:gd name="T5" fmla="*/ 402 h 552"/>
                  <a:gd name="T6" fmla="*/ 354 w 4440"/>
                  <a:gd name="T7" fmla="*/ 342 h 552"/>
                  <a:gd name="T8" fmla="*/ 456 w 4440"/>
                  <a:gd name="T9" fmla="*/ 282 h 552"/>
                  <a:gd name="T10" fmla="*/ 558 w 4440"/>
                  <a:gd name="T11" fmla="*/ 228 h 552"/>
                  <a:gd name="T12" fmla="*/ 660 w 4440"/>
                  <a:gd name="T13" fmla="*/ 186 h 552"/>
                  <a:gd name="T14" fmla="*/ 762 w 4440"/>
                  <a:gd name="T15" fmla="*/ 144 h 552"/>
                  <a:gd name="T16" fmla="*/ 864 w 4440"/>
                  <a:gd name="T17" fmla="*/ 108 h 552"/>
                  <a:gd name="T18" fmla="*/ 966 w 4440"/>
                  <a:gd name="T19" fmla="*/ 78 h 552"/>
                  <a:gd name="T20" fmla="*/ 1068 w 4440"/>
                  <a:gd name="T21" fmla="*/ 54 h 552"/>
                  <a:gd name="T22" fmla="*/ 1170 w 4440"/>
                  <a:gd name="T23" fmla="*/ 36 h 552"/>
                  <a:gd name="T24" fmla="*/ 1272 w 4440"/>
                  <a:gd name="T25" fmla="*/ 18 h 552"/>
                  <a:gd name="T26" fmla="*/ 1374 w 4440"/>
                  <a:gd name="T27" fmla="*/ 6 h 552"/>
                  <a:gd name="T28" fmla="*/ 1476 w 4440"/>
                  <a:gd name="T29" fmla="*/ 6 h 552"/>
                  <a:gd name="T30" fmla="*/ 1578 w 4440"/>
                  <a:gd name="T31" fmla="*/ 6 h 552"/>
                  <a:gd name="T32" fmla="*/ 1686 w 4440"/>
                  <a:gd name="T33" fmla="*/ 24 h 552"/>
                  <a:gd name="T34" fmla="*/ 1788 w 4440"/>
                  <a:gd name="T35" fmla="*/ 36 h 552"/>
                  <a:gd name="T36" fmla="*/ 1890 w 4440"/>
                  <a:gd name="T37" fmla="*/ 66 h 552"/>
                  <a:gd name="T38" fmla="*/ 1992 w 4440"/>
                  <a:gd name="T39" fmla="*/ 114 h 552"/>
                  <a:gd name="T40" fmla="*/ 2094 w 4440"/>
                  <a:gd name="T41" fmla="*/ 156 h 552"/>
                  <a:gd name="T42" fmla="*/ 2196 w 4440"/>
                  <a:gd name="T43" fmla="*/ 216 h 552"/>
                  <a:gd name="T44" fmla="*/ 2298 w 4440"/>
                  <a:gd name="T45" fmla="*/ 270 h 552"/>
                  <a:gd name="T46" fmla="*/ 2400 w 4440"/>
                  <a:gd name="T47" fmla="*/ 324 h 552"/>
                  <a:gd name="T48" fmla="*/ 2502 w 4440"/>
                  <a:gd name="T49" fmla="*/ 372 h 552"/>
                  <a:gd name="T50" fmla="*/ 2604 w 4440"/>
                  <a:gd name="T51" fmla="*/ 420 h 552"/>
                  <a:gd name="T52" fmla="*/ 2706 w 4440"/>
                  <a:gd name="T53" fmla="*/ 468 h 552"/>
                  <a:gd name="T54" fmla="*/ 2808 w 4440"/>
                  <a:gd name="T55" fmla="*/ 498 h 552"/>
                  <a:gd name="T56" fmla="*/ 2910 w 4440"/>
                  <a:gd name="T57" fmla="*/ 498 h 552"/>
                  <a:gd name="T58" fmla="*/ 3012 w 4440"/>
                  <a:gd name="T59" fmla="*/ 456 h 552"/>
                  <a:gd name="T60" fmla="*/ 3114 w 4440"/>
                  <a:gd name="T61" fmla="*/ 378 h 552"/>
                  <a:gd name="T62" fmla="*/ 3216 w 4440"/>
                  <a:gd name="T63" fmla="*/ 348 h 552"/>
                  <a:gd name="T64" fmla="*/ 3318 w 4440"/>
                  <a:gd name="T65" fmla="*/ 396 h 552"/>
                  <a:gd name="T66" fmla="*/ 3420 w 4440"/>
                  <a:gd name="T67" fmla="*/ 468 h 552"/>
                  <a:gd name="T68" fmla="*/ 3522 w 4440"/>
                  <a:gd name="T69" fmla="*/ 522 h 552"/>
                  <a:gd name="T70" fmla="*/ 3624 w 4440"/>
                  <a:gd name="T71" fmla="*/ 540 h 552"/>
                  <a:gd name="T72" fmla="*/ 3726 w 4440"/>
                  <a:gd name="T73" fmla="*/ 552 h 552"/>
                  <a:gd name="T74" fmla="*/ 3828 w 4440"/>
                  <a:gd name="T75" fmla="*/ 552 h 552"/>
                  <a:gd name="T76" fmla="*/ 3930 w 4440"/>
                  <a:gd name="T77" fmla="*/ 552 h 552"/>
                  <a:gd name="T78" fmla="*/ 4032 w 4440"/>
                  <a:gd name="T79" fmla="*/ 552 h 552"/>
                  <a:gd name="T80" fmla="*/ 4134 w 4440"/>
                  <a:gd name="T81" fmla="*/ 552 h 552"/>
                  <a:gd name="T82" fmla="*/ 4236 w 4440"/>
                  <a:gd name="T83" fmla="*/ 552 h 552"/>
                  <a:gd name="T84" fmla="*/ 4338 w 4440"/>
                  <a:gd name="T85" fmla="*/ 552 h 552"/>
                  <a:gd name="T86" fmla="*/ 4440 w 4440"/>
                  <a:gd name="T87" fmla="*/ 552 h 55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40"/>
                  <a:gd name="T133" fmla="*/ 0 h 552"/>
                  <a:gd name="T134" fmla="*/ 4440 w 4440"/>
                  <a:gd name="T135" fmla="*/ 552 h 55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40" h="552">
                    <a:moveTo>
                      <a:pt x="0" y="552"/>
                    </a:moveTo>
                    <a:lnTo>
                      <a:pt x="48" y="552"/>
                    </a:lnTo>
                    <a:lnTo>
                      <a:pt x="102" y="552"/>
                    </a:lnTo>
                    <a:lnTo>
                      <a:pt x="150" y="492"/>
                    </a:lnTo>
                    <a:lnTo>
                      <a:pt x="204" y="438"/>
                    </a:lnTo>
                    <a:lnTo>
                      <a:pt x="252" y="402"/>
                    </a:lnTo>
                    <a:lnTo>
                      <a:pt x="306" y="378"/>
                    </a:lnTo>
                    <a:lnTo>
                      <a:pt x="354" y="342"/>
                    </a:lnTo>
                    <a:lnTo>
                      <a:pt x="408" y="312"/>
                    </a:lnTo>
                    <a:lnTo>
                      <a:pt x="456" y="282"/>
                    </a:lnTo>
                    <a:lnTo>
                      <a:pt x="510" y="258"/>
                    </a:lnTo>
                    <a:lnTo>
                      <a:pt x="558" y="228"/>
                    </a:lnTo>
                    <a:lnTo>
                      <a:pt x="612" y="204"/>
                    </a:lnTo>
                    <a:lnTo>
                      <a:pt x="660" y="186"/>
                    </a:lnTo>
                    <a:lnTo>
                      <a:pt x="714" y="162"/>
                    </a:lnTo>
                    <a:lnTo>
                      <a:pt x="762" y="144"/>
                    </a:lnTo>
                    <a:lnTo>
                      <a:pt x="816" y="126"/>
                    </a:lnTo>
                    <a:lnTo>
                      <a:pt x="864" y="108"/>
                    </a:lnTo>
                    <a:lnTo>
                      <a:pt x="918" y="90"/>
                    </a:lnTo>
                    <a:lnTo>
                      <a:pt x="966" y="78"/>
                    </a:lnTo>
                    <a:lnTo>
                      <a:pt x="1020" y="66"/>
                    </a:lnTo>
                    <a:lnTo>
                      <a:pt x="1068" y="54"/>
                    </a:lnTo>
                    <a:lnTo>
                      <a:pt x="1122" y="42"/>
                    </a:lnTo>
                    <a:lnTo>
                      <a:pt x="1170" y="36"/>
                    </a:lnTo>
                    <a:lnTo>
                      <a:pt x="1224" y="24"/>
                    </a:lnTo>
                    <a:lnTo>
                      <a:pt x="1272" y="18"/>
                    </a:lnTo>
                    <a:lnTo>
                      <a:pt x="1326" y="12"/>
                    </a:lnTo>
                    <a:lnTo>
                      <a:pt x="1374" y="6"/>
                    </a:lnTo>
                    <a:lnTo>
                      <a:pt x="1428" y="0"/>
                    </a:lnTo>
                    <a:lnTo>
                      <a:pt x="1476" y="6"/>
                    </a:lnTo>
                    <a:lnTo>
                      <a:pt x="1530" y="6"/>
                    </a:lnTo>
                    <a:lnTo>
                      <a:pt x="1578" y="6"/>
                    </a:lnTo>
                    <a:lnTo>
                      <a:pt x="1632" y="12"/>
                    </a:lnTo>
                    <a:lnTo>
                      <a:pt x="1686" y="24"/>
                    </a:lnTo>
                    <a:lnTo>
                      <a:pt x="1734" y="30"/>
                    </a:lnTo>
                    <a:lnTo>
                      <a:pt x="1788" y="36"/>
                    </a:lnTo>
                    <a:lnTo>
                      <a:pt x="1836" y="48"/>
                    </a:lnTo>
                    <a:lnTo>
                      <a:pt x="1890" y="66"/>
                    </a:lnTo>
                    <a:lnTo>
                      <a:pt x="1938" y="90"/>
                    </a:lnTo>
                    <a:lnTo>
                      <a:pt x="1992" y="114"/>
                    </a:lnTo>
                    <a:lnTo>
                      <a:pt x="2040" y="138"/>
                    </a:lnTo>
                    <a:lnTo>
                      <a:pt x="2094" y="156"/>
                    </a:lnTo>
                    <a:lnTo>
                      <a:pt x="2142" y="186"/>
                    </a:lnTo>
                    <a:lnTo>
                      <a:pt x="2196" y="216"/>
                    </a:lnTo>
                    <a:lnTo>
                      <a:pt x="2244" y="246"/>
                    </a:lnTo>
                    <a:lnTo>
                      <a:pt x="2298" y="270"/>
                    </a:lnTo>
                    <a:lnTo>
                      <a:pt x="2346" y="300"/>
                    </a:lnTo>
                    <a:lnTo>
                      <a:pt x="2400" y="324"/>
                    </a:lnTo>
                    <a:lnTo>
                      <a:pt x="2448" y="348"/>
                    </a:lnTo>
                    <a:lnTo>
                      <a:pt x="2502" y="372"/>
                    </a:lnTo>
                    <a:lnTo>
                      <a:pt x="2550" y="396"/>
                    </a:lnTo>
                    <a:lnTo>
                      <a:pt x="2604" y="420"/>
                    </a:lnTo>
                    <a:lnTo>
                      <a:pt x="2652" y="444"/>
                    </a:lnTo>
                    <a:lnTo>
                      <a:pt x="2706" y="468"/>
                    </a:lnTo>
                    <a:lnTo>
                      <a:pt x="2754" y="486"/>
                    </a:lnTo>
                    <a:lnTo>
                      <a:pt x="2808" y="498"/>
                    </a:lnTo>
                    <a:lnTo>
                      <a:pt x="2856" y="504"/>
                    </a:lnTo>
                    <a:lnTo>
                      <a:pt x="2910" y="498"/>
                    </a:lnTo>
                    <a:lnTo>
                      <a:pt x="2958" y="480"/>
                    </a:lnTo>
                    <a:lnTo>
                      <a:pt x="3012" y="456"/>
                    </a:lnTo>
                    <a:lnTo>
                      <a:pt x="3060" y="414"/>
                    </a:lnTo>
                    <a:lnTo>
                      <a:pt x="3114" y="378"/>
                    </a:lnTo>
                    <a:lnTo>
                      <a:pt x="3162" y="354"/>
                    </a:lnTo>
                    <a:lnTo>
                      <a:pt x="3216" y="348"/>
                    </a:lnTo>
                    <a:lnTo>
                      <a:pt x="3264" y="360"/>
                    </a:lnTo>
                    <a:lnTo>
                      <a:pt x="3318" y="396"/>
                    </a:lnTo>
                    <a:lnTo>
                      <a:pt x="3372" y="432"/>
                    </a:lnTo>
                    <a:lnTo>
                      <a:pt x="3420" y="468"/>
                    </a:lnTo>
                    <a:lnTo>
                      <a:pt x="3474" y="504"/>
                    </a:lnTo>
                    <a:lnTo>
                      <a:pt x="3522" y="522"/>
                    </a:lnTo>
                    <a:lnTo>
                      <a:pt x="3576" y="534"/>
                    </a:lnTo>
                    <a:lnTo>
                      <a:pt x="3624" y="540"/>
                    </a:lnTo>
                    <a:lnTo>
                      <a:pt x="3678" y="546"/>
                    </a:lnTo>
                    <a:lnTo>
                      <a:pt x="3726" y="552"/>
                    </a:lnTo>
                    <a:lnTo>
                      <a:pt x="3780" y="552"/>
                    </a:lnTo>
                    <a:lnTo>
                      <a:pt x="3828" y="552"/>
                    </a:lnTo>
                    <a:lnTo>
                      <a:pt x="3882" y="552"/>
                    </a:lnTo>
                    <a:lnTo>
                      <a:pt x="3930" y="552"/>
                    </a:lnTo>
                    <a:lnTo>
                      <a:pt x="3984" y="552"/>
                    </a:lnTo>
                    <a:lnTo>
                      <a:pt x="4032" y="552"/>
                    </a:lnTo>
                    <a:lnTo>
                      <a:pt x="4086" y="552"/>
                    </a:lnTo>
                    <a:lnTo>
                      <a:pt x="4134" y="552"/>
                    </a:lnTo>
                    <a:lnTo>
                      <a:pt x="4188" y="552"/>
                    </a:lnTo>
                    <a:lnTo>
                      <a:pt x="4236" y="552"/>
                    </a:lnTo>
                    <a:lnTo>
                      <a:pt x="4290" y="552"/>
                    </a:lnTo>
                    <a:lnTo>
                      <a:pt x="4338" y="552"/>
                    </a:lnTo>
                    <a:lnTo>
                      <a:pt x="4392" y="552"/>
                    </a:lnTo>
                    <a:lnTo>
                      <a:pt x="4440" y="552"/>
                    </a:lnTo>
                  </a:path>
                </a:pathLst>
              </a:cu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0" name="Freeform 56"/>
              <p:cNvSpPr>
                <a:spLocks/>
              </p:cNvSpPr>
              <p:nvPr/>
            </p:nvSpPr>
            <p:spPr bwMode="auto">
              <a:xfrm>
                <a:off x="431" y="1561"/>
                <a:ext cx="4440" cy="2466"/>
              </a:xfrm>
              <a:custGeom>
                <a:avLst/>
                <a:gdLst>
                  <a:gd name="T0" fmla="*/ 48 w 4440"/>
                  <a:gd name="T1" fmla="*/ 2466 h 2466"/>
                  <a:gd name="T2" fmla="*/ 150 w 4440"/>
                  <a:gd name="T3" fmla="*/ 2466 h 2466"/>
                  <a:gd name="T4" fmla="*/ 252 w 4440"/>
                  <a:gd name="T5" fmla="*/ 2466 h 2466"/>
                  <a:gd name="T6" fmla="*/ 354 w 4440"/>
                  <a:gd name="T7" fmla="*/ 2466 h 2466"/>
                  <a:gd name="T8" fmla="*/ 456 w 4440"/>
                  <a:gd name="T9" fmla="*/ 2466 h 2466"/>
                  <a:gd name="T10" fmla="*/ 558 w 4440"/>
                  <a:gd name="T11" fmla="*/ 2466 h 2466"/>
                  <a:gd name="T12" fmla="*/ 660 w 4440"/>
                  <a:gd name="T13" fmla="*/ 2466 h 2466"/>
                  <a:gd name="T14" fmla="*/ 762 w 4440"/>
                  <a:gd name="T15" fmla="*/ 2466 h 2466"/>
                  <a:gd name="T16" fmla="*/ 864 w 4440"/>
                  <a:gd name="T17" fmla="*/ 2466 h 2466"/>
                  <a:gd name="T18" fmla="*/ 966 w 4440"/>
                  <a:gd name="T19" fmla="*/ 2466 h 2466"/>
                  <a:gd name="T20" fmla="*/ 1068 w 4440"/>
                  <a:gd name="T21" fmla="*/ 2466 h 2466"/>
                  <a:gd name="T22" fmla="*/ 1170 w 4440"/>
                  <a:gd name="T23" fmla="*/ 2466 h 2466"/>
                  <a:gd name="T24" fmla="*/ 1272 w 4440"/>
                  <a:gd name="T25" fmla="*/ 2466 h 2466"/>
                  <a:gd name="T26" fmla="*/ 1374 w 4440"/>
                  <a:gd name="T27" fmla="*/ 2466 h 2466"/>
                  <a:gd name="T28" fmla="*/ 1476 w 4440"/>
                  <a:gd name="T29" fmla="*/ 2466 h 2466"/>
                  <a:gd name="T30" fmla="*/ 1578 w 4440"/>
                  <a:gd name="T31" fmla="*/ 2460 h 2466"/>
                  <a:gd name="T32" fmla="*/ 1686 w 4440"/>
                  <a:gd name="T33" fmla="*/ 2454 h 2466"/>
                  <a:gd name="T34" fmla="*/ 1788 w 4440"/>
                  <a:gd name="T35" fmla="*/ 2442 h 2466"/>
                  <a:gd name="T36" fmla="*/ 1890 w 4440"/>
                  <a:gd name="T37" fmla="*/ 2436 h 2466"/>
                  <a:gd name="T38" fmla="*/ 1992 w 4440"/>
                  <a:gd name="T39" fmla="*/ 2436 h 2466"/>
                  <a:gd name="T40" fmla="*/ 2094 w 4440"/>
                  <a:gd name="T41" fmla="*/ 2436 h 2466"/>
                  <a:gd name="T42" fmla="*/ 2196 w 4440"/>
                  <a:gd name="T43" fmla="*/ 2436 h 2466"/>
                  <a:gd name="T44" fmla="*/ 2298 w 4440"/>
                  <a:gd name="T45" fmla="*/ 2436 h 2466"/>
                  <a:gd name="T46" fmla="*/ 2400 w 4440"/>
                  <a:gd name="T47" fmla="*/ 2358 h 2466"/>
                  <a:gd name="T48" fmla="*/ 2502 w 4440"/>
                  <a:gd name="T49" fmla="*/ 1992 h 2466"/>
                  <a:gd name="T50" fmla="*/ 2604 w 4440"/>
                  <a:gd name="T51" fmla="*/ 1134 h 2466"/>
                  <a:gd name="T52" fmla="*/ 2706 w 4440"/>
                  <a:gd name="T53" fmla="*/ 204 h 2466"/>
                  <a:gd name="T54" fmla="*/ 2808 w 4440"/>
                  <a:gd name="T55" fmla="*/ 66 h 2466"/>
                  <a:gd name="T56" fmla="*/ 2910 w 4440"/>
                  <a:gd name="T57" fmla="*/ 834 h 2466"/>
                  <a:gd name="T58" fmla="*/ 3012 w 4440"/>
                  <a:gd name="T59" fmla="*/ 1722 h 2466"/>
                  <a:gd name="T60" fmla="*/ 3114 w 4440"/>
                  <a:gd name="T61" fmla="*/ 2214 h 2466"/>
                  <a:gd name="T62" fmla="*/ 3216 w 4440"/>
                  <a:gd name="T63" fmla="*/ 2400 h 2466"/>
                  <a:gd name="T64" fmla="*/ 3318 w 4440"/>
                  <a:gd name="T65" fmla="*/ 2454 h 2466"/>
                  <a:gd name="T66" fmla="*/ 3420 w 4440"/>
                  <a:gd name="T67" fmla="*/ 2466 h 2466"/>
                  <a:gd name="T68" fmla="*/ 3522 w 4440"/>
                  <a:gd name="T69" fmla="*/ 2466 h 2466"/>
                  <a:gd name="T70" fmla="*/ 3624 w 4440"/>
                  <a:gd name="T71" fmla="*/ 2466 h 2466"/>
                  <a:gd name="T72" fmla="*/ 3726 w 4440"/>
                  <a:gd name="T73" fmla="*/ 2466 h 2466"/>
                  <a:gd name="T74" fmla="*/ 3828 w 4440"/>
                  <a:gd name="T75" fmla="*/ 2466 h 2466"/>
                  <a:gd name="T76" fmla="*/ 3930 w 4440"/>
                  <a:gd name="T77" fmla="*/ 2466 h 2466"/>
                  <a:gd name="T78" fmla="*/ 4032 w 4440"/>
                  <a:gd name="T79" fmla="*/ 2466 h 2466"/>
                  <a:gd name="T80" fmla="*/ 4134 w 4440"/>
                  <a:gd name="T81" fmla="*/ 2466 h 2466"/>
                  <a:gd name="T82" fmla="*/ 4236 w 4440"/>
                  <a:gd name="T83" fmla="*/ 2466 h 2466"/>
                  <a:gd name="T84" fmla="*/ 4338 w 4440"/>
                  <a:gd name="T85" fmla="*/ 2466 h 2466"/>
                  <a:gd name="T86" fmla="*/ 4440 w 4440"/>
                  <a:gd name="T87" fmla="*/ 2466 h 24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40"/>
                  <a:gd name="T133" fmla="*/ 0 h 2466"/>
                  <a:gd name="T134" fmla="*/ 4440 w 4440"/>
                  <a:gd name="T135" fmla="*/ 2466 h 24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40" h="2466">
                    <a:moveTo>
                      <a:pt x="0" y="2466"/>
                    </a:moveTo>
                    <a:lnTo>
                      <a:pt x="48" y="2466"/>
                    </a:lnTo>
                    <a:lnTo>
                      <a:pt x="102" y="2466"/>
                    </a:lnTo>
                    <a:lnTo>
                      <a:pt x="150" y="2466"/>
                    </a:lnTo>
                    <a:lnTo>
                      <a:pt x="204" y="2466"/>
                    </a:lnTo>
                    <a:lnTo>
                      <a:pt x="252" y="2466"/>
                    </a:lnTo>
                    <a:lnTo>
                      <a:pt x="306" y="2466"/>
                    </a:lnTo>
                    <a:lnTo>
                      <a:pt x="354" y="2466"/>
                    </a:lnTo>
                    <a:lnTo>
                      <a:pt x="408" y="2466"/>
                    </a:lnTo>
                    <a:lnTo>
                      <a:pt x="456" y="2466"/>
                    </a:lnTo>
                    <a:lnTo>
                      <a:pt x="510" y="2466"/>
                    </a:lnTo>
                    <a:lnTo>
                      <a:pt x="558" y="2466"/>
                    </a:lnTo>
                    <a:lnTo>
                      <a:pt x="612" y="2466"/>
                    </a:lnTo>
                    <a:lnTo>
                      <a:pt x="660" y="2466"/>
                    </a:lnTo>
                    <a:lnTo>
                      <a:pt x="714" y="2466"/>
                    </a:lnTo>
                    <a:lnTo>
                      <a:pt x="762" y="2466"/>
                    </a:lnTo>
                    <a:lnTo>
                      <a:pt x="816" y="2466"/>
                    </a:lnTo>
                    <a:lnTo>
                      <a:pt x="864" y="2466"/>
                    </a:lnTo>
                    <a:lnTo>
                      <a:pt x="918" y="2466"/>
                    </a:lnTo>
                    <a:lnTo>
                      <a:pt x="966" y="2466"/>
                    </a:lnTo>
                    <a:lnTo>
                      <a:pt x="1020" y="2466"/>
                    </a:lnTo>
                    <a:lnTo>
                      <a:pt x="1068" y="2466"/>
                    </a:lnTo>
                    <a:lnTo>
                      <a:pt x="1122" y="2466"/>
                    </a:lnTo>
                    <a:lnTo>
                      <a:pt x="1170" y="2466"/>
                    </a:lnTo>
                    <a:lnTo>
                      <a:pt x="1224" y="2466"/>
                    </a:lnTo>
                    <a:lnTo>
                      <a:pt x="1272" y="2466"/>
                    </a:lnTo>
                    <a:lnTo>
                      <a:pt x="1326" y="2466"/>
                    </a:lnTo>
                    <a:lnTo>
                      <a:pt x="1374" y="2466"/>
                    </a:lnTo>
                    <a:lnTo>
                      <a:pt x="1428" y="2466"/>
                    </a:lnTo>
                    <a:lnTo>
                      <a:pt x="1476" y="2466"/>
                    </a:lnTo>
                    <a:lnTo>
                      <a:pt x="1530" y="2460"/>
                    </a:lnTo>
                    <a:lnTo>
                      <a:pt x="1578" y="2460"/>
                    </a:lnTo>
                    <a:lnTo>
                      <a:pt x="1632" y="2454"/>
                    </a:lnTo>
                    <a:lnTo>
                      <a:pt x="1686" y="2454"/>
                    </a:lnTo>
                    <a:lnTo>
                      <a:pt x="1734" y="2448"/>
                    </a:lnTo>
                    <a:lnTo>
                      <a:pt x="1788" y="2442"/>
                    </a:lnTo>
                    <a:lnTo>
                      <a:pt x="1836" y="2436"/>
                    </a:lnTo>
                    <a:lnTo>
                      <a:pt x="1890" y="2436"/>
                    </a:lnTo>
                    <a:lnTo>
                      <a:pt x="1938" y="2436"/>
                    </a:lnTo>
                    <a:lnTo>
                      <a:pt x="1992" y="2436"/>
                    </a:lnTo>
                    <a:lnTo>
                      <a:pt x="2040" y="2436"/>
                    </a:lnTo>
                    <a:lnTo>
                      <a:pt x="2094" y="2436"/>
                    </a:lnTo>
                    <a:lnTo>
                      <a:pt x="2142" y="2436"/>
                    </a:lnTo>
                    <a:lnTo>
                      <a:pt x="2196" y="2436"/>
                    </a:lnTo>
                    <a:lnTo>
                      <a:pt x="2244" y="2436"/>
                    </a:lnTo>
                    <a:lnTo>
                      <a:pt x="2298" y="2436"/>
                    </a:lnTo>
                    <a:lnTo>
                      <a:pt x="2346" y="2418"/>
                    </a:lnTo>
                    <a:lnTo>
                      <a:pt x="2400" y="2358"/>
                    </a:lnTo>
                    <a:lnTo>
                      <a:pt x="2448" y="2232"/>
                    </a:lnTo>
                    <a:lnTo>
                      <a:pt x="2502" y="1992"/>
                    </a:lnTo>
                    <a:lnTo>
                      <a:pt x="2550" y="1620"/>
                    </a:lnTo>
                    <a:lnTo>
                      <a:pt x="2604" y="1134"/>
                    </a:lnTo>
                    <a:lnTo>
                      <a:pt x="2652" y="618"/>
                    </a:lnTo>
                    <a:lnTo>
                      <a:pt x="2706" y="204"/>
                    </a:lnTo>
                    <a:lnTo>
                      <a:pt x="2754" y="0"/>
                    </a:lnTo>
                    <a:lnTo>
                      <a:pt x="2808" y="66"/>
                    </a:lnTo>
                    <a:lnTo>
                      <a:pt x="2856" y="378"/>
                    </a:lnTo>
                    <a:lnTo>
                      <a:pt x="2910" y="834"/>
                    </a:lnTo>
                    <a:lnTo>
                      <a:pt x="2958" y="1314"/>
                    </a:lnTo>
                    <a:lnTo>
                      <a:pt x="3012" y="1722"/>
                    </a:lnTo>
                    <a:lnTo>
                      <a:pt x="3060" y="2022"/>
                    </a:lnTo>
                    <a:lnTo>
                      <a:pt x="3114" y="2214"/>
                    </a:lnTo>
                    <a:lnTo>
                      <a:pt x="3162" y="2334"/>
                    </a:lnTo>
                    <a:lnTo>
                      <a:pt x="3216" y="2400"/>
                    </a:lnTo>
                    <a:lnTo>
                      <a:pt x="3264" y="2436"/>
                    </a:lnTo>
                    <a:lnTo>
                      <a:pt x="3318" y="2454"/>
                    </a:lnTo>
                    <a:lnTo>
                      <a:pt x="3372" y="2460"/>
                    </a:lnTo>
                    <a:lnTo>
                      <a:pt x="3420" y="2466"/>
                    </a:lnTo>
                    <a:lnTo>
                      <a:pt x="3474" y="2466"/>
                    </a:lnTo>
                    <a:lnTo>
                      <a:pt x="3522" y="2466"/>
                    </a:lnTo>
                    <a:lnTo>
                      <a:pt x="3576" y="2466"/>
                    </a:lnTo>
                    <a:lnTo>
                      <a:pt x="3624" y="2466"/>
                    </a:lnTo>
                    <a:lnTo>
                      <a:pt x="3678" y="2466"/>
                    </a:lnTo>
                    <a:lnTo>
                      <a:pt x="3726" y="2466"/>
                    </a:lnTo>
                    <a:lnTo>
                      <a:pt x="3780" y="2466"/>
                    </a:lnTo>
                    <a:lnTo>
                      <a:pt x="3828" y="2466"/>
                    </a:lnTo>
                    <a:lnTo>
                      <a:pt x="3882" y="2466"/>
                    </a:lnTo>
                    <a:lnTo>
                      <a:pt x="3930" y="2466"/>
                    </a:lnTo>
                    <a:lnTo>
                      <a:pt x="3984" y="2466"/>
                    </a:lnTo>
                    <a:lnTo>
                      <a:pt x="4032" y="2466"/>
                    </a:lnTo>
                    <a:lnTo>
                      <a:pt x="4086" y="2466"/>
                    </a:lnTo>
                    <a:lnTo>
                      <a:pt x="4134" y="2466"/>
                    </a:lnTo>
                    <a:lnTo>
                      <a:pt x="4188" y="2466"/>
                    </a:lnTo>
                    <a:lnTo>
                      <a:pt x="4236" y="2466"/>
                    </a:lnTo>
                    <a:lnTo>
                      <a:pt x="4290" y="2466"/>
                    </a:lnTo>
                    <a:lnTo>
                      <a:pt x="4338" y="2466"/>
                    </a:lnTo>
                    <a:lnTo>
                      <a:pt x="4392" y="2466"/>
                    </a:lnTo>
                    <a:lnTo>
                      <a:pt x="4440" y="2466"/>
                    </a:lnTo>
                  </a:path>
                </a:pathLst>
              </a:custGeom>
              <a:noFill/>
              <a:ln w="317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75" name="Freeform 57"/>
            <p:cNvSpPr>
              <a:spLocks/>
            </p:cNvSpPr>
            <p:nvPr/>
          </p:nvSpPr>
          <p:spPr bwMode="auto">
            <a:xfrm>
              <a:off x="431" y="1423"/>
              <a:ext cx="4440" cy="2604"/>
            </a:xfrm>
            <a:custGeom>
              <a:avLst/>
              <a:gdLst>
                <a:gd name="T0" fmla="*/ 48 w 4440"/>
                <a:gd name="T1" fmla="*/ 2604 h 2604"/>
                <a:gd name="T2" fmla="*/ 150 w 4440"/>
                <a:gd name="T3" fmla="*/ 1344 h 2604"/>
                <a:gd name="T4" fmla="*/ 252 w 4440"/>
                <a:gd name="T5" fmla="*/ 780 h 2604"/>
                <a:gd name="T6" fmla="*/ 354 w 4440"/>
                <a:gd name="T7" fmla="*/ 1350 h 2604"/>
                <a:gd name="T8" fmla="*/ 456 w 4440"/>
                <a:gd name="T9" fmla="*/ 1602 h 2604"/>
                <a:gd name="T10" fmla="*/ 558 w 4440"/>
                <a:gd name="T11" fmla="*/ 1494 h 2604"/>
                <a:gd name="T12" fmla="*/ 660 w 4440"/>
                <a:gd name="T13" fmla="*/ 1374 h 2604"/>
                <a:gd name="T14" fmla="*/ 762 w 4440"/>
                <a:gd name="T15" fmla="*/ 1314 h 2604"/>
                <a:gd name="T16" fmla="*/ 864 w 4440"/>
                <a:gd name="T17" fmla="*/ 1320 h 2604"/>
                <a:gd name="T18" fmla="*/ 966 w 4440"/>
                <a:gd name="T19" fmla="*/ 1386 h 2604"/>
                <a:gd name="T20" fmla="*/ 1068 w 4440"/>
                <a:gd name="T21" fmla="*/ 1506 h 2604"/>
                <a:gd name="T22" fmla="*/ 1170 w 4440"/>
                <a:gd name="T23" fmla="*/ 1650 h 2604"/>
                <a:gd name="T24" fmla="*/ 1272 w 4440"/>
                <a:gd name="T25" fmla="*/ 1764 h 2604"/>
                <a:gd name="T26" fmla="*/ 1374 w 4440"/>
                <a:gd name="T27" fmla="*/ 1836 h 2604"/>
                <a:gd name="T28" fmla="*/ 1476 w 4440"/>
                <a:gd name="T29" fmla="*/ 1866 h 2604"/>
                <a:gd name="T30" fmla="*/ 1578 w 4440"/>
                <a:gd name="T31" fmla="*/ 1866 h 2604"/>
                <a:gd name="T32" fmla="*/ 1686 w 4440"/>
                <a:gd name="T33" fmla="*/ 1872 h 2604"/>
                <a:gd name="T34" fmla="*/ 1788 w 4440"/>
                <a:gd name="T35" fmla="*/ 1878 h 2604"/>
                <a:gd name="T36" fmla="*/ 1890 w 4440"/>
                <a:gd name="T37" fmla="*/ 1908 h 2604"/>
                <a:gd name="T38" fmla="*/ 1992 w 4440"/>
                <a:gd name="T39" fmla="*/ 1968 h 2604"/>
                <a:gd name="T40" fmla="*/ 2094 w 4440"/>
                <a:gd name="T41" fmla="*/ 2022 h 2604"/>
                <a:gd name="T42" fmla="*/ 2196 w 4440"/>
                <a:gd name="T43" fmla="*/ 2094 h 2604"/>
                <a:gd name="T44" fmla="*/ 2298 w 4440"/>
                <a:gd name="T45" fmla="*/ 2160 h 2604"/>
                <a:gd name="T46" fmla="*/ 2400 w 4440"/>
                <a:gd name="T47" fmla="*/ 2154 h 2604"/>
                <a:gd name="T48" fmla="*/ 2502 w 4440"/>
                <a:gd name="T49" fmla="*/ 1848 h 2604"/>
                <a:gd name="T50" fmla="*/ 2604 w 4440"/>
                <a:gd name="T51" fmla="*/ 1056 h 2604"/>
                <a:gd name="T52" fmla="*/ 2706 w 4440"/>
                <a:gd name="T53" fmla="*/ 180 h 2604"/>
                <a:gd name="T54" fmla="*/ 2808 w 4440"/>
                <a:gd name="T55" fmla="*/ 84 h 2604"/>
                <a:gd name="T56" fmla="*/ 2910 w 4440"/>
                <a:gd name="T57" fmla="*/ 858 h 2604"/>
                <a:gd name="T58" fmla="*/ 3012 w 4440"/>
                <a:gd name="T59" fmla="*/ 1698 h 2604"/>
                <a:gd name="T60" fmla="*/ 3114 w 4440"/>
                <a:gd name="T61" fmla="*/ 2112 h 2604"/>
                <a:gd name="T62" fmla="*/ 3216 w 4440"/>
                <a:gd name="T63" fmla="*/ 2274 h 2604"/>
                <a:gd name="T64" fmla="*/ 3318 w 4440"/>
                <a:gd name="T65" fmla="*/ 2370 h 2604"/>
                <a:gd name="T66" fmla="*/ 3420 w 4440"/>
                <a:gd name="T67" fmla="*/ 2460 h 2604"/>
                <a:gd name="T68" fmla="*/ 3522 w 4440"/>
                <a:gd name="T69" fmla="*/ 2514 h 2604"/>
                <a:gd name="T70" fmla="*/ 3624 w 4440"/>
                <a:gd name="T71" fmla="*/ 2532 h 2604"/>
                <a:gd name="T72" fmla="*/ 3726 w 4440"/>
                <a:gd name="T73" fmla="*/ 2538 h 2604"/>
                <a:gd name="T74" fmla="*/ 3828 w 4440"/>
                <a:gd name="T75" fmla="*/ 2538 h 2604"/>
                <a:gd name="T76" fmla="*/ 3930 w 4440"/>
                <a:gd name="T77" fmla="*/ 2538 h 2604"/>
                <a:gd name="T78" fmla="*/ 4032 w 4440"/>
                <a:gd name="T79" fmla="*/ 2538 h 2604"/>
                <a:gd name="T80" fmla="*/ 4134 w 4440"/>
                <a:gd name="T81" fmla="*/ 2538 h 2604"/>
                <a:gd name="T82" fmla="*/ 4236 w 4440"/>
                <a:gd name="T83" fmla="*/ 2538 h 2604"/>
                <a:gd name="T84" fmla="*/ 4338 w 4440"/>
                <a:gd name="T85" fmla="*/ 2538 h 2604"/>
                <a:gd name="T86" fmla="*/ 4440 w 4440"/>
                <a:gd name="T87" fmla="*/ 2538 h 26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0"/>
                <a:gd name="T133" fmla="*/ 0 h 2604"/>
                <a:gd name="T134" fmla="*/ 4440 w 4440"/>
                <a:gd name="T135" fmla="*/ 2604 h 26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0" h="2604">
                  <a:moveTo>
                    <a:pt x="0" y="2604"/>
                  </a:moveTo>
                  <a:lnTo>
                    <a:pt x="48" y="2604"/>
                  </a:lnTo>
                  <a:lnTo>
                    <a:pt x="102" y="2604"/>
                  </a:lnTo>
                  <a:lnTo>
                    <a:pt x="150" y="1344"/>
                  </a:lnTo>
                  <a:lnTo>
                    <a:pt x="204" y="678"/>
                  </a:lnTo>
                  <a:lnTo>
                    <a:pt x="252" y="780"/>
                  </a:lnTo>
                  <a:lnTo>
                    <a:pt x="306" y="1056"/>
                  </a:lnTo>
                  <a:lnTo>
                    <a:pt x="354" y="1350"/>
                  </a:lnTo>
                  <a:lnTo>
                    <a:pt x="408" y="1548"/>
                  </a:lnTo>
                  <a:lnTo>
                    <a:pt x="456" y="1602"/>
                  </a:lnTo>
                  <a:lnTo>
                    <a:pt x="510" y="1566"/>
                  </a:lnTo>
                  <a:lnTo>
                    <a:pt x="558" y="1494"/>
                  </a:lnTo>
                  <a:lnTo>
                    <a:pt x="612" y="1428"/>
                  </a:lnTo>
                  <a:lnTo>
                    <a:pt x="660" y="1374"/>
                  </a:lnTo>
                  <a:lnTo>
                    <a:pt x="714" y="1338"/>
                  </a:lnTo>
                  <a:lnTo>
                    <a:pt x="762" y="1314"/>
                  </a:lnTo>
                  <a:lnTo>
                    <a:pt x="816" y="1314"/>
                  </a:lnTo>
                  <a:lnTo>
                    <a:pt x="864" y="1320"/>
                  </a:lnTo>
                  <a:lnTo>
                    <a:pt x="918" y="1344"/>
                  </a:lnTo>
                  <a:lnTo>
                    <a:pt x="966" y="1386"/>
                  </a:lnTo>
                  <a:lnTo>
                    <a:pt x="1020" y="1446"/>
                  </a:lnTo>
                  <a:lnTo>
                    <a:pt x="1068" y="1506"/>
                  </a:lnTo>
                  <a:lnTo>
                    <a:pt x="1122" y="1572"/>
                  </a:lnTo>
                  <a:lnTo>
                    <a:pt x="1170" y="1650"/>
                  </a:lnTo>
                  <a:lnTo>
                    <a:pt x="1224" y="1710"/>
                  </a:lnTo>
                  <a:lnTo>
                    <a:pt x="1272" y="1764"/>
                  </a:lnTo>
                  <a:lnTo>
                    <a:pt x="1326" y="1806"/>
                  </a:lnTo>
                  <a:lnTo>
                    <a:pt x="1374" y="1836"/>
                  </a:lnTo>
                  <a:lnTo>
                    <a:pt x="1428" y="1854"/>
                  </a:lnTo>
                  <a:lnTo>
                    <a:pt x="1476" y="1866"/>
                  </a:lnTo>
                  <a:lnTo>
                    <a:pt x="1530" y="1866"/>
                  </a:lnTo>
                  <a:lnTo>
                    <a:pt x="1578" y="1866"/>
                  </a:lnTo>
                  <a:lnTo>
                    <a:pt x="1632" y="1872"/>
                  </a:lnTo>
                  <a:lnTo>
                    <a:pt x="1686" y="1872"/>
                  </a:lnTo>
                  <a:lnTo>
                    <a:pt x="1734" y="1872"/>
                  </a:lnTo>
                  <a:lnTo>
                    <a:pt x="1788" y="1878"/>
                  </a:lnTo>
                  <a:lnTo>
                    <a:pt x="1836" y="1890"/>
                  </a:lnTo>
                  <a:lnTo>
                    <a:pt x="1890" y="1908"/>
                  </a:lnTo>
                  <a:lnTo>
                    <a:pt x="1938" y="1938"/>
                  </a:lnTo>
                  <a:lnTo>
                    <a:pt x="1992" y="1968"/>
                  </a:lnTo>
                  <a:lnTo>
                    <a:pt x="2040" y="1998"/>
                  </a:lnTo>
                  <a:lnTo>
                    <a:pt x="2094" y="2022"/>
                  </a:lnTo>
                  <a:lnTo>
                    <a:pt x="2142" y="2064"/>
                  </a:lnTo>
                  <a:lnTo>
                    <a:pt x="2196" y="2094"/>
                  </a:lnTo>
                  <a:lnTo>
                    <a:pt x="2244" y="2130"/>
                  </a:lnTo>
                  <a:lnTo>
                    <a:pt x="2298" y="2160"/>
                  </a:lnTo>
                  <a:lnTo>
                    <a:pt x="2346" y="2178"/>
                  </a:lnTo>
                  <a:lnTo>
                    <a:pt x="2400" y="2154"/>
                  </a:lnTo>
                  <a:lnTo>
                    <a:pt x="2448" y="2058"/>
                  </a:lnTo>
                  <a:lnTo>
                    <a:pt x="2502" y="1848"/>
                  </a:lnTo>
                  <a:lnTo>
                    <a:pt x="2550" y="1506"/>
                  </a:lnTo>
                  <a:lnTo>
                    <a:pt x="2604" y="1056"/>
                  </a:lnTo>
                  <a:lnTo>
                    <a:pt x="2652" y="564"/>
                  </a:lnTo>
                  <a:lnTo>
                    <a:pt x="2706" y="180"/>
                  </a:lnTo>
                  <a:lnTo>
                    <a:pt x="2754" y="0"/>
                  </a:lnTo>
                  <a:lnTo>
                    <a:pt x="2808" y="84"/>
                  </a:lnTo>
                  <a:lnTo>
                    <a:pt x="2856" y="402"/>
                  </a:lnTo>
                  <a:lnTo>
                    <a:pt x="2910" y="858"/>
                  </a:lnTo>
                  <a:lnTo>
                    <a:pt x="2958" y="1320"/>
                  </a:lnTo>
                  <a:lnTo>
                    <a:pt x="3012" y="1698"/>
                  </a:lnTo>
                  <a:lnTo>
                    <a:pt x="3060" y="1962"/>
                  </a:lnTo>
                  <a:lnTo>
                    <a:pt x="3114" y="2112"/>
                  </a:lnTo>
                  <a:lnTo>
                    <a:pt x="3162" y="2208"/>
                  </a:lnTo>
                  <a:lnTo>
                    <a:pt x="3216" y="2274"/>
                  </a:lnTo>
                  <a:lnTo>
                    <a:pt x="3264" y="2322"/>
                  </a:lnTo>
                  <a:lnTo>
                    <a:pt x="3318" y="2370"/>
                  </a:lnTo>
                  <a:lnTo>
                    <a:pt x="3372" y="2418"/>
                  </a:lnTo>
                  <a:lnTo>
                    <a:pt x="3420" y="2460"/>
                  </a:lnTo>
                  <a:lnTo>
                    <a:pt x="3474" y="2490"/>
                  </a:lnTo>
                  <a:lnTo>
                    <a:pt x="3522" y="2514"/>
                  </a:lnTo>
                  <a:lnTo>
                    <a:pt x="3576" y="2526"/>
                  </a:lnTo>
                  <a:lnTo>
                    <a:pt x="3624" y="2532"/>
                  </a:lnTo>
                  <a:lnTo>
                    <a:pt x="3678" y="2538"/>
                  </a:lnTo>
                  <a:lnTo>
                    <a:pt x="3726" y="2538"/>
                  </a:lnTo>
                  <a:lnTo>
                    <a:pt x="3780" y="2538"/>
                  </a:lnTo>
                  <a:lnTo>
                    <a:pt x="3828" y="2538"/>
                  </a:lnTo>
                  <a:lnTo>
                    <a:pt x="3882" y="2538"/>
                  </a:lnTo>
                  <a:lnTo>
                    <a:pt x="3930" y="2538"/>
                  </a:lnTo>
                  <a:lnTo>
                    <a:pt x="3984" y="2538"/>
                  </a:lnTo>
                  <a:lnTo>
                    <a:pt x="4032" y="2538"/>
                  </a:lnTo>
                  <a:lnTo>
                    <a:pt x="4086" y="2538"/>
                  </a:lnTo>
                  <a:lnTo>
                    <a:pt x="4134" y="2538"/>
                  </a:lnTo>
                  <a:lnTo>
                    <a:pt x="4188" y="2538"/>
                  </a:lnTo>
                  <a:lnTo>
                    <a:pt x="4236" y="2538"/>
                  </a:lnTo>
                  <a:lnTo>
                    <a:pt x="4290" y="2538"/>
                  </a:lnTo>
                  <a:lnTo>
                    <a:pt x="4338" y="2538"/>
                  </a:lnTo>
                  <a:lnTo>
                    <a:pt x="4392" y="2538"/>
                  </a:lnTo>
                  <a:lnTo>
                    <a:pt x="4440" y="253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1403350" y="2143125"/>
            <a:ext cx="5616575" cy="3046413"/>
            <a:chOff x="884" y="1344"/>
            <a:chExt cx="3538" cy="1925"/>
          </a:xfrm>
        </p:grpSpPr>
        <p:sp>
          <p:nvSpPr>
            <p:cNvPr id="9269" name="AutoShape 59"/>
            <p:cNvSpPr>
              <a:spLocks noChangeArrowheads="1"/>
            </p:cNvSpPr>
            <p:nvPr/>
          </p:nvSpPr>
          <p:spPr bwMode="auto">
            <a:xfrm>
              <a:off x="884" y="2115"/>
              <a:ext cx="318" cy="293"/>
            </a:xfrm>
            <a:prstGeom prst="wedgeRoundRectCallout">
              <a:avLst>
                <a:gd name="adj1" fmla="val -110065"/>
                <a:gd name="adj2" fmla="val 175255"/>
                <a:gd name="adj3" fmla="val 16667"/>
              </a:avLst>
            </a:prstGeom>
            <a:solidFill>
              <a:srgbClr val="EAEAEA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>
              <a:lvl1pPr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ru-RU" baseline="30000">
                  <a:solidFill>
                    <a:schemeClr val="accent2"/>
                  </a:solidFill>
                </a:rPr>
                <a:t>3</a:t>
              </a:r>
              <a:r>
                <a:rPr lang="en-US" altLang="ru-RU">
                  <a:solidFill>
                    <a:schemeClr val="accent2"/>
                  </a:solidFill>
                </a:rPr>
                <a:t>H</a:t>
              </a:r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9270" name="AutoShape 60"/>
            <p:cNvSpPr>
              <a:spLocks noChangeArrowheads="1"/>
            </p:cNvSpPr>
            <p:nvPr/>
          </p:nvSpPr>
          <p:spPr bwMode="auto">
            <a:xfrm>
              <a:off x="1474" y="2432"/>
              <a:ext cx="363" cy="293"/>
            </a:xfrm>
            <a:prstGeom prst="wedgeRoundRectCallout">
              <a:avLst>
                <a:gd name="adj1" fmla="val -115014"/>
                <a:gd name="adj2" fmla="val 237370"/>
                <a:gd name="adj3" fmla="val 16667"/>
              </a:avLst>
            </a:prstGeom>
            <a:solidFill>
              <a:srgbClr val="EAEAEA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>
              <a:lvl1pPr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ru-RU" baseline="30000">
                  <a:solidFill>
                    <a:srgbClr val="339933"/>
                  </a:solidFill>
                </a:rPr>
                <a:t>14</a:t>
              </a:r>
              <a:r>
                <a:rPr lang="en-US" altLang="ru-RU">
                  <a:solidFill>
                    <a:srgbClr val="339933"/>
                  </a:solidFill>
                </a:rPr>
                <a:t>C</a:t>
              </a:r>
              <a:endParaRPr lang="ru-RU" altLang="ru-RU">
                <a:solidFill>
                  <a:srgbClr val="339933"/>
                </a:solidFill>
              </a:endParaRPr>
            </a:p>
          </p:txBody>
        </p:sp>
        <p:sp>
          <p:nvSpPr>
            <p:cNvPr id="9271" name="AutoShape 61"/>
            <p:cNvSpPr>
              <a:spLocks noChangeArrowheads="1"/>
            </p:cNvSpPr>
            <p:nvPr/>
          </p:nvSpPr>
          <p:spPr bwMode="auto">
            <a:xfrm>
              <a:off x="3923" y="2976"/>
              <a:ext cx="499" cy="293"/>
            </a:xfrm>
            <a:prstGeom prst="wedgeRoundRectCallout">
              <a:avLst>
                <a:gd name="adj1" fmla="val -97296"/>
                <a:gd name="adj2" fmla="val 237370"/>
                <a:gd name="adj3" fmla="val 16667"/>
              </a:avLst>
            </a:prstGeom>
            <a:solidFill>
              <a:srgbClr val="EAEAEA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>
              <a:lvl1pPr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ru-RU" baseline="30000">
                  <a:solidFill>
                    <a:srgbClr val="990000"/>
                  </a:solidFill>
                </a:rPr>
                <a:t>137</a:t>
              </a:r>
              <a:r>
                <a:rPr lang="en-US" altLang="ru-RU">
                  <a:solidFill>
                    <a:srgbClr val="990000"/>
                  </a:solidFill>
                </a:rPr>
                <a:t>Cs</a:t>
              </a:r>
              <a:endParaRPr lang="ru-RU" altLang="ru-RU">
                <a:solidFill>
                  <a:srgbClr val="990000"/>
                </a:solidFill>
              </a:endParaRPr>
            </a:p>
          </p:txBody>
        </p:sp>
        <p:sp>
          <p:nvSpPr>
            <p:cNvPr id="9272" name="AutoShape 62"/>
            <p:cNvSpPr>
              <a:spLocks noChangeArrowheads="1"/>
            </p:cNvSpPr>
            <p:nvPr/>
          </p:nvSpPr>
          <p:spPr bwMode="auto">
            <a:xfrm>
              <a:off x="3606" y="1344"/>
              <a:ext cx="589" cy="293"/>
            </a:xfrm>
            <a:prstGeom prst="wedgeRoundRectCallout">
              <a:avLst>
                <a:gd name="adj1" fmla="val -95162"/>
                <a:gd name="adj2" fmla="val 225083"/>
                <a:gd name="adj3" fmla="val 16667"/>
              </a:avLst>
            </a:prstGeom>
            <a:solidFill>
              <a:srgbClr val="EAEAEA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>
              <a:lvl1pPr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ru-RU" baseline="30000">
                  <a:solidFill>
                    <a:srgbClr val="800080"/>
                  </a:solidFill>
                </a:rPr>
                <a:t>241</a:t>
              </a:r>
              <a:r>
                <a:rPr lang="en-US" altLang="ru-RU">
                  <a:solidFill>
                    <a:srgbClr val="800080"/>
                  </a:solidFill>
                </a:rPr>
                <a:t>Am</a:t>
              </a:r>
              <a:endParaRPr lang="ru-RU" altLang="ru-RU">
                <a:solidFill>
                  <a:srgbClr val="800080"/>
                </a:solidFill>
              </a:endParaRPr>
            </a:p>
          </p:txBody>
        </p:sp>
        <p:sp>
          <p:nvSpPr>
            <p:cNvPr id="9273" name="AutoShape 63"/>
            <p:cNvSpPr>
              <a:spLocks noChangeArrowheads="1"/>
            </p:cNvSpPr>
            <p:nvPr/>
          </p:nvSpPr>
          <p:spPr bwMode="auto">
            <a:xfrm>
              <a:off x="2064" y="2750"/>
              <a:ext cx="817" cy="293"/>
            </a:xfrm>
            <a:prstGeom prst="wedgeRoundRectCallout">
              <a:avLst>
                <a:gd name="adj1" fmla="val -67870"/>
                <a:gd name="adj2" fmla="val 326449"/>
                <a:gd name="adj3" fmla="val 16667"/>
              </a:avLst>
            </a:prstGeom>
            <a:solidFill>
              <a:srgbClr val="EAEAEA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>
              <a:lvl1pPr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339966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ru-RU" baseline="30000">
                  <a:solidFill>
                    <a:srgbClr val="008080"/>
                  </a:solidFill>
                </a:rPr>
                <a:t>90</a:t>
              </a:r>
              <a:r>
                <a:rPr lang="en-US" altLang="ru-RU">
                  <a:solidFill>
                    <a:srgbClr val="008080"/>
                  </a:solidFill>
                </a:rPr>
                <a:t>Sr+</a:t>
              </a:r>
              <a:r>
                <a:rPr lang="en-US" altLang="ru-RU" baseline="30000">
                  <a:solidFill>
                    <a:srgbClr val="008080"/>
                  </a:solidFill>
                </a:rPr>
                <a:t>90</a:t>
              </a:r>
              <a:r>
                <a:rPr lang="en-US" altLang="ru-RU">
                  <a:solidFill>
                    <a:srgbClr val="008080"/>
                  </a:solidFill>
                </a:rPr>
                <a:t>Y</a:t>
              </a:r>
              <a:endParaRPr lang="ru-RU" altLang="ru-RU">
                <a:solidFill>
                  <a:srgbClr val="0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28751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896448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Задача относится к классу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«некорректно поставленных задач».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lang="ru-RU" sz="1600" u="sng" dirty="0">
                <a:latin typeface="+mj-lt"/>
                <a:cs typeface="+mn-cs"/>
              </a:rPr>
              <a:t>Цель</a:t>
            </a:r>
            <a:r>
              <a:rPr lang="ru-RU" sz="1600" dirty="0">
                <a:latin typeface="+mj-lt"/>
                <a:cs typeface="+mn-cs"/>
              </a:rPr>
              <a:t> – сформулировать задачу так, чтобы добиться максимально приемлемого решения, т.е. максимальной устойчивости и сходимости  решения</a:t>
            </a:r>
            <a:r>
              <a:rPr lang="en-US" sz="1600" dirty="0">
                <a:latin typeface="+mj-lt"/>
                <a:cs typeface="+mn-cs"/>
              </a:rPr>
              <a:t> </a:t>
            </a:r>
            <a:r>
              <a:rPr lang="ru-RU" sz="1600" dirty="0">
                <a:latin typeface="+mj-lt"/>
                <a:cs typeface="+mn-cs"/>
              </a:rPr>
              <a:t>при его поиске.</a:t>
            </a:r>
            <a:endParaRPr lang="ru-RU" sz="1800" dirty="0">
              <a:latin typeface="+mj-lt"/>
              <a:cs typeface="+mn-cs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323528" y="5730002"/>
            <a:ext cx="8064896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i="1" dirty="0" err="1">
                <a:cs typeface="Times New Roman" pitchFamily="18" charset="0"/>
              </a:rPr>
              <a:t>f</a:t>
            </a:r>
            <a:r>
              <a:rPr lang="en-US" sz="1400" i="1" baseline="-30000" dirty="0" err="1">
                <a:cs typeface="Times New Roman" pitchFamily="18" charset="0"/>
              </a:rPr>
              <a:t>pen</a:t>
            </a:r>
            <a:r>
              <a:rPr lang="en-US" sz="1400" i="1" dirty="0">
                <a:cs typeface="Times New Roman" pitchFamily="18" charset="0"/>
              </a:rPr>
              <a:t>(c</a:t>
            </a:r>
            <a:r>
              <a:rPr lang="en-US" sz="1400" i="1" baseline="-30000" dirty="0">
                <a:cs typeface="Times New Roman" pitchFamily="18" charset="0"/>
              </a:rPr>
              <a:t>1</a:t>
            </a:r>
            <a:r>
              <a:rPr lang="en-US" sz="1400" i="1" dirty="0">
                <a:cs typeface="Times New Roman" pitchFamily="18" charset="0"/>
              </a:rPr>
              <a:t>,c</a:t>
            </a:r>
            <a:r>
              <a:rPr lang="en-US" sz="1400" i="1" baseline="-30000" dirty="0">
                <a:cs typeface="Times New Roman" pitchFamily="18" charset="0"/>
              </a:rPr>
              <a:t>2</a:t>
            </a:r>
            <a:r>
              <a:rPr lang="en-US" sz="1400" i="1" dirty="0">
                <a:cs typeface="Times New Roman" pitchFamily="18" charset="0"/>
              </a:rPr>
              <a:t>,…</a:t>
            </a:r>
            <a:r>
              <a:rPr lang="en-US" sz="1400" i="1" dirty="0" err="1">
                <a:cs typeface="Times New Roman" pitchFamily="18" charset="0"/>
              </a:rPr>
              <a:t>c</a:t>
            </a:r>
            <a:r>
              <a:rPr lang="en-US" sz="1400" i="1" baseline="-30000" dirty="0" err="1">
                <a:cs typeface="Times New Roman" pitchFamily="18" charset="0"/>
              </a:rPr>
              <a:t>J</a:t>
            </a:r>
            <a:r>
              <a:rPr lang="en-US" sz="1400" i="1" dirty="0">
                <a:cs typeface="Times New Roman" pitchFamily="18" charset="0"/>
              </a:rPr>
              <a:t>) </a:t>
            </a:r>
            <a:r>
              <a:rPr lang="en-US" sz="1400" dirty="0">
                <a:cs typeface="Times New Roman" pitchFamily="18" charset="0"/>
              </a:rPr>
              <a:t>– </a:t>
            </a:r>
            <a:r>
              <a:rPr lang="ru-RU" sz="1400" dirty="0"/>
              <a:t>штрафная функция</a:t>
            </a:r>
            <a:r>
              <a:rPr lang="en-US" sz="1400" dirty="0">
                <a:cs typeface="Times New Roman" pitchFamily="18" charset="0"/>
              </a:rPr>
              <a:t>,</a:t>
            </a:r>
            <a:r>
              <a:rPr lang="ru-RU" sz="1400" dirty="0">
                <a:cs typeface="Times New Roman" pitchFamily="18" charset="0"/>
              </a:rPr>
              <a:t>   	</a:t>
            </a:r>
            <a:r>
              <a:rPr lang="en-US" sz="1400" i="1" dirty="0" err="1">
                <a:cs typeface="Times New Roman" pitchFamily="18" charset="0"/>
              </a:rPr>
              <a:t>i</a:t>
            </a:r>
            <a:r>
              <a:rPr lang="en-US" sz="1400" dirty="0">
                <a:cs typeface="Times New Roman" pitchFamily="18" charset="0"/>
              </a:rPr>
              <a:t> – </a:t>
            </a:r>
            <a:r>
              <a:rPr lang="ru-RU" sz="1400" dirty="0"/>
              <a:t>номер канала анализатора</a:t>
            </a:r>
            <a:r>
              <a:rPr lang="en-US" sz="1400" dirty="0">
                <a:cs typeface="Times New Roman" pitchFamily="18" charset="0"/>
              </a:rPr>
              <a:t>,</a:t>
            </a:r>
            <a:endParaRPr lang="ru-RU" sz="1400" dirty="0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1400" i="1" dirty="0">
                <a:cs typeface="Times New Roman" pitchFamily="18" charset="0"/>
              </a:rPr>
              <a:t>N</a:t>
            </a:r>
            <a:r>
              <a:rPr lang="en-US" sz="1400" dirty="0">
                <a:cs typeface="Times New Roman" pitchFamily="18" charset="0"/>
              </a:rPr>
              <a:t> – </a:t>
            </a:r>
            <a:r>
              <a:rPr lang="ru-RU" sz="1400" dirty="0"/>
              <a:t>число каналов анализатора</a:t>
            </a:r>
            <a:r>
              <a:rPr lang="en-US" sz="1400" dirty="0">
                <a:cs typeface="Times New Roman" pitchFamily="18" charset="0"/>
              </a:rPr>
              <a:t>,</a:t>
            </a:r>
            <a:r>
              <a:rPr lang="ru-RU" sz="1400" dirty="0">
                <a:cs typeface="Times New Roman" pitchFamily="18" charset="0"/>
              </a:rPr>
              <a:t>         	</a:t>
            </a:r>
            <a:r>
              <a:rPr lang="en-US" sz="1400" i="1" dirty="0">
                <a:cs typeface="Times New Roman" pitchFamily="18" charset="0"/>
              </a:rPr>
              <a:t>j</a:t>
            </a:r>
            <a:r>
              <a:rPr lang="en-US" sz="1400" dirty="0">
                <a:cs typeface="Times New Roman" pitchFamily="18" charset="0"/>
              </a:rPr>
              <a:t> – </a:t>
            </a:r>
            <a:r>
              <a:rPr lang="ru-RU" sz="1400" dirty="0"/>
              <a:t>индекс радионуклида</a:t>
            </a:r>
            <a:r>
              <a:rPr lang="en-US" sz="1400" dirty="0">
                <a:cs typeface="Times New Roman" pitchFamily="18" charset="0"/>
              </a:rPr>
              <a:t>,</a:t>
            </a:r>
            <a:endParaRPr lang="ru-RU" sz="1400" dirty="0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1400" i="1" dirty="0">
                <a:cs typeface="Times New Roman" pitchFamily="18" charset="0"/>
              </a:rPr>
              <a:t>J</a:t>
            </a:r>
            <a:r>
              <a:rPr lang="en-US" sz="1400" dirty="0">
                <a:cs typeface="Times New Roman" pitchFamily="18" charset="0"/>
              </a:rPr>
              <a:t> – </a:t>
            </a:r>
            <a:r>
              <a:rPr lang="ru-RU" sz="1400" dirty="0"/>
              <a:t>число анализируемых радионуклидов</a:t>
            </a:r>
            <a:r>
              <a:rPr lang="en-US" sz="1400" dirty="0">
                <a:cs typeface="Times New Roman" pitchFamily="18" charset="0"/>
              </a:rPr>
              <a:t>,</a:t>
            </a:r>
            <a:r>
              <a:rPr lang="ru-RU" sz="1400" dirty="0">
                <a:cs typeface="Times New Roman" pitchFamily="18" charset="0"/>
              </a:rPr>
              <a:t>	</a:t>
            </a:r>
            <a:r>
              <a:rPr lang="el-GR" sz="1400" i="1" dirty="0">
                <a:cs typeface="Times New Roman" pitchFamily="18" charset="0"/>
              </a:rPr>
              <a:t>δ</a:t>
            </a:r>
            <a:r>
              <a:rPr lang="ru-RU" sz="1400" dirty="0">
                <a:cs typeface="Times New Roman" pitchFamily="18" charset="0"/>
              </a:rPr>
              <a:t> </a:t>
            </a:r>
            <a:r>
              <a:rPr lang="en-US" sz="1400" dirty="0">
                <a:cs typeface="Times New Roman" pitchFamily="18" charset="0"/>
              </a:rPr>
              <a:t>– </a:t>
            </a:r>
            <a:r>
              <a:rPr lang="ru-RU" sz="1400" dirty="0"/>
              <a:t>коэффициент устойчивости</a:t>
            </a:r>
            <a:r>
              <a:rPr lang="en-US" sz="1400" dirty="0">
                <a:cs typeface="Times New Roman" pitchFamily="18" charset="0"/>
              </a:rPr>
              <a:t>, </a:t>
            </a:r>
            <a:endParaRPr lang="ru-RU" sz="1400" dirty="0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1400" i="1" dirty="0">
                <a:cs typeface="Times New Roman" pitchFamily="18" charset="0"/>
              </a:rPr>
              <a:t>w</a:t>
            </a:r>
            <a:r>
              <a:rPr lang="en-US" sz="1400" dirty="0">
                <a:cs typeface="Times New Roman" pitchFamily="18" charset="0"/>
              </a:rPr>
              <a:t> – </a:t>
            </a:r>
            <a:r>
              <a:rPr lang="ru-RU" sz="1400" dirty="0">
                <a:cs typeface="Times New Roman" pitchFamily="18" charset="0"/>
              </a:rPr>
              <a:t>коэффициент</a:t>
            </a:r>
            <a:r>
              <a:rPr lang="en-US" sz="1400" dirty="0">
                <a:cs typeface="Times New Roman" pitchFamily="18" charset="0"/>
              </a:rPr>
              <a:t> </a:t>
            </a:r>
            <a:r>
              <a:rPr lang="ru-RU" sz="1400" dirty="0">
                <a:cs typeface="Times New Roman" pitchFamily="18" charset="0"/>
              </a:rPr>
              <a:t>веса номера канала.</a:t>
            </a: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25" name="Object 25"/>
          <p:cNvGraphicFramePr>
            <a:graphicFrameLocks noChangeAspect="1"/>
          </p:cNvGraphicFramePr>
          <p:nvPr/>
        </p:nvGraphicFramePr>
        <p:xfrm>
          <a:off x="282698" y="2103222"/>
          <a:ext cx="4505326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8" name="Формула" r:id="rId3" imgW="3301920" imgH="863280" progId="Equation.3">
                  <p:embed/>
                </p:oleObj>
              </mc:Choice>
              <mc:Fallback>
                <p:oleObj name="Формула" r:id="rId3" imgW="3301920" imgH="863280" progId="Equation.3">
                  <p:embed/>
                  <p:pic>
                    <p:nvPicPr>
                      <p:cNvPr id="2562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98" y="2103222"/>
                        <a:ext cx="4505326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179512" y="3728874"/>
            <a:ext cx="8496944" cy="17851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latin typeface="+mj-lt"/>
                <a:ea typeface="+mj-ea"/>
                <a:cs typeface="+mj-cs"/>
              </a:rPr>
              <a:t>-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нормировка спектров:</a:t>
            </a:r>
            <a:r>
              <a:rPr kumimoji="0" lang="ru-RU" sz="1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сворачивание спектров в группы по алгоритму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квазиарифметической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прогрессии: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т.д.</a:t>
            </a:r>
            <a:endParaRPr kumimoji="0" lang="el-GR" sz="12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 bwMode="auto">
          <a:xfrm>
            <a:off x="2915816" y="1791628"/>
            <a:ext cx="3456384" cy="253086"/>
          </a:xfrm>
          <a:prstGeom prst="wedgeRoundRectCallout">
            <a:avLst>
              <a:gd name="adj1" fmla="val -58122"/>
              <a:gd name="adj2" fmla="val 11834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ru-RU" sz="1400" dirty="0"/>
              <a:t>- взвешенный метод наименьших квадратов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 bwMode="auto">
          <a:xfrm>
            <a:off x="179512" y="3272448"/>
            <a:ext cx="4032448" cy="290354"/>
          </a:xfrm>
          <a:prstGeom prst="wedgeRoundRectCallout">
            <a:avLst>
              <a:gd name="adj1" fmla="val -13941"/>
              <a:gd name="adj2" fmla="val -13006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ru-RU" sz="1400" kern="0" dirty="0"/>
              <a:t>- введение в веса МНК коэффициента устойчивости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 bwMode="auto">
          <a:xfrm>
            <a:off x="5148064" y="2792770"/>
            <a:ext cx="2952328" cy="720080"/>
          </a:xfrm>
          <a:prstGeom prst="wedgeRoundRectCallout">
            <a:avLst>
              <a:gd name="adj1" fmla="val -84299"/>
              <a:gd name="adj2" fmla="val -5175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r>
              <a:rPr lang="ru-RU" sz="1400" kern="0" dirty="0"/>
              <a:t>- штрафная функция, позволяющая накладывать всевозможные ограничения на область решения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83321" y="1403484"/>
            <a:ext cx="633658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Средства повышения «корректности» задачи: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827584" y="4016906"/>
          <a:ext cx="1461591" cy="473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9" r:id="rId5" imgW="1320227" imgH="431613" progId="Equation.3">
                  <p:embed/>
                </p:oleObj>
              </mc:Choice>
              <mc:Fallback>
                <p:oleObj r:id="rId5" imgW="1320227" imgH="431613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016906"/>
                        <a:ext cx="1461591" cy="4738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403648" y="4721443"/>
          <a:ext cx="6654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0" name="Формула" r:id="rId7" imgW="5689440" imgH="469800" progId="Equation.3">
                  <p:embed/>
                </p:oleObj>
              </mc:Choice>
              <mc:Fallback>
                <p:oleObj name="Формула" r:id="rId7" imgW="5689440" imgH="469800" progId="Equation.3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721443"/>
                        <a:ext cx="66548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1100411"/>
      </p:ext>
    </p:extLst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Designs\Штрихи.pot</Template>
  <TotalTime>20772</TotalTime>
  <Words>3179</Words>
  <Application>Microsoft Office PowerPoint</Application>
  <PresentationFormat>Экран (4:3)</PresentationFormat>
  <Paragraphs>1411</Paragraphs>
  <Slides>33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Helvetica</vt:lpstr>
      <vt:lpstr>Open Sans</vt:lpstr>
      <vt:lpstr>Symbol</vt:lpstr>
      <vt:lpstr>Times New Roman</vt:lpstr>
      <vt:lpstr>1_Оформление по умолчанию</vt:lpstr>
      <vt:lpstr>Формула</vt:lpstr>
      <vt:lpstr>Equation.3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Математический алгоритм обработки</vt:lpstr>
      <vt:lpstr>Презентация PowerPoint</vt:lpstr>
      <vt:lpstr> Методы минимизации целевой функции:  -  R-алгоритм Н.З. Шора - реализует градиентный метод оптимизации;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Radon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Aspects of Decoding Complex Spectra Applied to Liquid Scintillation Counting</dc:title>
  <dc:creator>Malinovsky</dc:creator>
  <cp:lastModifiedBy>Сергей Малиновский</cp:lastModifiedBy>
  <cp:revision>708</cp:revision>
  <dcterms:created xsi:type="dcterms:W3CDTF">2001-04-29T17:13:50Z</dcterms:created>
  <dcterms:modified xsi:type="dcterms:W3CDTF">2025-10-12T12:36:11Z</dcterms:modified>
</cp:coreProperties>
</file>