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502" r:id="rId2"/>
    <p:sldId id="501" r:id="rId3"/>
    <p:sldId id="467" r:id="rId4"/>
    <p:sldId id="484" r:id="rId5"/>
    <p:sldId id="485" r:id="rId6"/>
    <p:sldId id="487" r:id="rId7"/>
    <p:sldId id="486" r:id="rId8"/>
    <p:sldId id="488" r:id="rId9"/>
    <p:sldId id="489" r:id="rId10"/>
    <p:sldId id="490" r:id="rId11"/>
    <p:sldId id="491" r:id="rId12"/>
    <p:sldId id="492" r:id="rId13"/>
    <p:sldId id="498" r:id="rId14"/>
    <p:sldId id="499" r:id="rId15"/>
    <p:sldId id="468" r:id="rId16"/>
    <p:sldId id="493" r:id="rId17"/>
    <p:sldId id="504" r:id="rId18"/>
    <p:sldId id="503" r:id="rId19"/>
    <p:sldId id="495" r:id="rId20"/>
    <p:sldId id="505" r:id="rId21"/>
    <p:sldId id="494" r:id="rId22"/>
    <p:sldId id="506" r:id="rId23"/>
    <p:sldId id="497" r:id="rId24"/>
    <p:sldId id="496" r:id="rId25"/>
    <p:sldId id="509" r:id="rId26"/>
    <p:sldId id="508" r:id="rId27"/>
    <p:sldId id="441" r:id="rId28"/>
  </p:sldIdLst>
  <p:sldSz cx="12482513" cy="6858000"/>
  <p:notesSz cx="9872663" cy="674211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93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9E"/>
    <a:srgbClr val="000099"/>
    <a:srgbClr val="FFFF00"/>
    <a:srgbClr val="7979CD"/>
    <a:srgbClr val="4D4D4D"/>
    <a:srgbClr val="009900"/>
    <a:srgbClr val="6666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60" autoAdjust="0"/>
    <p:restoredTop sz="94713" autoAdjust="0"/>
  </p:normalViewPr>
  <p:slideViewPr>
    <p:cSldViewPr>
      <p:cViewPr>
        <p:scale>
          <a:sx n="50" d="100"/>
          <a:sy n="50" d="100"/>
        </p:scale>
        <p:origin x="1906" y="797"/>
      </p:cViewPr>
      <p:guideLst>
        <p:guide orient="horz" pos="2160"/>
        <p:guide pos="39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/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4279212" cy="336948"/>
          </a:xfrm>
          <a:prstGeom prst="rect">
            <a:avLst/>
          </a:prstGeom>
        </p:spPr>
        <p:txBody>
          <a:bodyPr vert="horz" lIns="91120" tIns="45560" rIns="91120" bIns="4556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/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591864" y="1"/>
            <a:ext cx="4279212" cy="336948"/>
          </a:xfrm>
          <a:prstGeom prst="rect">
            <a:avLst/>
          </a:prstGeom>
        </p:spPr>
        <p:txBody>
          <a:bodyPr vert="horz" lIns="91120" tIns="45560" rIns="91120" bIns="4556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4D74E9AE-14B1-4F39-AD3D-7EC731EF9C72}" type="datetimeFigureOut">
              <a:rPr lang="ru-RU"/>
              <a:pPr>
                <a:defRPr/>
              </a:pPr>
              <a:t>14.10.2025</a:t>
            </a:fld>
            <a:endParaRPr lang="en-GB"/>
          </a:p>
        </p:txBody>
      </p:sp>
      <p:sp>
        <p:nvSpPr>
          <p:cNvPr id="4" name="Нижний колонтитул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03591"/>
            <a:ext cx="4279212" cy="336948"/>
          </a:xfrm>
          <a:prstGeom prst="rect">
            <a:avLst/>
          </a:prstGeom>
        </p:spPr>
        <p:txBody>
          <a:bodyPr vert="horz" lIns="91120" tIns="45560" rIns="91120" bIns="4556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591864" y="6403591"/>
            <a:ext cx="4279212" cy="336948"/>
          </a:xfrm>
          <a:prstGeom prst="rect">
            <a:avLst/>
          </a:prstGeom>
        </p:spPr>
        <p:txBody>
          <a:bodyPr vert="horz" wrap="square" lIns="91120" tIns="45560" rIns="91120" bIns="4556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A7701AC-B956-4CBF-B4C2-F7D3F3585B1F}" type="slidenum">
              <a:rPr lang="ru-RU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8798108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/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4279212" cy="336948"/>
          </a:xfrm>
          <a:prstGeom prst="rect">
            <a:avLst/>
          </a:prstGeom>
        </p:spPr>
        <p:txBody>
          <a:bodyPr vert="horz" lIns="91120" tIns="45560" rIns="91120" bIns="4556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/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591864" y="1"/>
            <a:ext cx="4279212" cy="336948"/>
          </a:xfrm>
          <a:prstGeom prst="rect">
            <a:avLst/>
          </a:prstGeom>
        </p:spPr>
        <p:txBody>
          <a:bodyPr vert="horz" lIns="91120" tIns="45560" rIns="91120" bIns="4556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582FC063-2F74-4344-A72E-17E164376EBF}" type="datetimeFigureOut">
              <a:rPr lang="ru-RU"/>
              <a:pPr>
                <a:defRPr/>
              </a:pPr>
              <a:t>14.10.2025</a:t>
            </a:fld>
            <a:endParaRPr lang="en-GB"/>
          </a:p>
        </p:txBody>
      </p:sp>
      <p:sp>
        <p:nvSpPr>
          <p:cNvPr id="4" name="Образ слайда 3">
            <a:extLst>
              <a:ext uri="{FF2B5EF4-FFF2-40B4-BE49-F238E27FC236}"/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635250" y="504825"/>
            <a:ext cx="4602163" cy="25288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20" tIns="45560" rIns="91120" bIns="4556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87266" y="3202583"/>
            <a:ext cx="7899718" cy="3034109"/>
          </a:xfrm>
          <a:prstGeom prst="rect">
            <a:avLst/>
          </a:prstGeom>
        </p:spPr>
        <p:txBody>
          <a:bodyPr vert="horz" lIns="91120" tIns="45560" rIns="91120" bIns="4556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403591"/>
            <a:ext cx="4279212" cy="336948"/>
          </a:xfrm>
          <a:prstGeom prst="rect">
            <a:avLst/>
          </a:prstGeom>
        </p:spPr>
        <p:txBody>
          <a:bodyPr vert="horz" lIns="91120" tIns="45560" rIns="91120" bIns="4556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591864" y="6403591"/>
            <a:ext cx="4279212" cy="336948"/>
          </a:xfrm>
          <a:prstGeom prst="rect">
            <a:avLst/>
          </a:prstGeom>
        </p:spPr>
        <p:txBody>
          <a:bodyPr vert="horz" wrap="square" lIns="91120" tIns="45560" rIns="91120" bIns="4556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3C45578-1E76-4E55-ACE3-62E9D2B5BE06}" type="slidenum">
              <a:rPr lang="ru-RU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29892354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C45578-1E76-4E55-ACE3-62E9D2B5BE06}" type="slidenum">
              <a:rPr lang="ru-RU" altLang="ru-RU" smtClean="0"/>
              <a:pPr>
                <a:defRPr/>
              </a:pPr>
              <a:t>2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537621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36189" y="2130427"/>
            <a:ext cx="10610136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72377" y="3886200"/>
            <a:ext cx="8737759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F8F48-9029-4FDD-B4CE-46EE13A8A77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D5053-C6F7-4C88-9B07-F5C1813E426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49822" y="274640"/>
            <a:ext cx="2808565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4126" y="274640"/>
            <a:ext cx="8217654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22BA8-5AA7-4726-8DF7-2E09A6E1A35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ED67E-945D-41BB-8F2F-98BB69A185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6033" y="4406902"/>
            <a:ext cx="10610136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86033" y="2906713"/>
            <a:ext cx="10610136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86C3D-1C17-4C27-989F-5DF1F0CA82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4126" y="1600202"/>
            <a:ext cx="551311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45277" y="1600202"/>
            <a:ext cx="551311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E1C01-6983-41CD-AA77-1A6C5C59F80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4125" y="1535114"/>
            <a:ext cx="551527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4125" y="2174875"/>
            <a:ext cx="551527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40947" y="1535114"/>
            <a:ext cx="551744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40947" y="2174875"/>
            <a:ext cx="551744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9E6EC-FA14-4E2F-B301-FDC95BF5C2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62577-317C-4F14-AC83-7287A662F18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1A02A-5477-4680-8438-F010AD3EA5B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129" y="273050"/>
            <a:ext cx="4106661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80316" y="273053"/>
            <a:ext cx="697807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4129" y="1435103"/>
            <a:ext cx="41066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22E9A-2A8C-41F8-9359-82DE00FECE8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6660" y="4800601"/>
            <a:ext cx="7489508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46660" y="612775"/>
            <a:ext cx="748950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46660" y="5367339"/>
            <a:ext cx="7489508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99CE9-C752-4A7E-B5A2-EAC1CA46B66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3888" y="274638"/>
            <a:ext cx="112347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3888" y="1600200"/>
            <a:ext cx="1123473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3888" y="6245225"/>
            <a:ext cx="291306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65613" y="6245225"/>
            <a:ext cx="3951287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5563" y="6245225"/>
            <a:ext cx="291306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1613043E-225F-42EE-B9AE-FD8A52CF036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jpeg"/><Relationship Id="rId7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NULL"/><Relationship Id="rId10" Type="http://schemas.openxmlformats.org/officeDocument/2006/relationships/image" Target="../media/image33.jpeg"/><Relationship Id="rId4" Type="http://schemas.openxmlformats.org/officeDocument/2006/relationships/image" Target="../media/image1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4.pn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NULL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5.jpeg"/><Relationship Id="rId5" Type="http://schemas.openxmlformats.org/officeDocument/2006/relationships/image" Target="../media/image10.jpeg"/><Relationship Id="rId10" Type="http://schemas.openxmlformats.org/officeDocument/2006/relationships/image" Target="../media/image14.png"/><Relationship Id="rId4" Type="http://schemas.openxmlformats.org/officeDocument/2006/relationships/image" Target="../media/image9.jpe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NUL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NULL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482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7"/>
          <p:cNvSpPr>
            <a:spLocks noChangeArrowheads="1"/>
          </p:cNvSpPr>
          <p:nvPr/>
        </p:nvSpPr>
        <p:spPr bwMode="white">
          <a:xfrm>
            <a:off x="3586163" y="2133600"/>
            <a:ext cx="874871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000000"/>
            </a:outerShdw>
          </a:effectLst>
        </p:spPr>
        <p:txBody>
          <a:bodyPr anchor="ctr"/>
          <a:lstStyle/>
          <a:p>
            <a:pPr>
              <a:defRPr/>
            </a:pP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0" name="TextBox 1"/>
          <p:cNvSpPr txBox="1">
            <a:spLocks noChangeArrowheads="1"/>
          </p:cNvSpPr>
          <p:nvPr/>
        </p:nvSpPr>
        <p:spPr bwMode="auto">
          <a:xfrm>
            <a:off x="8474075" y="5970588"/>
            <a:ext cx="38465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lang="ru-RU" altLang="ru-RU" sz="2000" b="0">
                <a:solidFill>
                  <a:schemeClr val="bg1"/>
                </a:solidFill>
              </a:rPr>
              <a:t>Республика Беларусь, г. Минск</a:t>
            </a:r>
            <a:endParaRPr lang="en-US" altLang="ru-RU" sz="2000" b="0">
              <a:solidFill>
                <a:schemeClr val="bg1"/>
              </a:solidFill>
            </a:endParaRPr>
          </a:p>
          <a:p>
            <a:pPr algn="r" eaLnBrk="1" hangingPunct="1"/>
            <a:r>
              <a:rPr lang="ru-RU" altLang="ru-RU" sz="2000" b="0">
                <a:solidFill>
                  <a:schemeClr val="bg1"/>
                </a:solidFill>
                <a:sym typeface="Symbol" pitchFamily="18" charset="2"/>
              </a:rPr>
              <a:t></a:t>
            </a:r>
            <a:r>
              <a:rPr lang="en-US" altLang="ru-RU" sz="2000" b="0">
                <a:solidFill>
                  <a:schemeClr val="bg1"/>
                </a:solidFill>
                <a:sym typeface="Symbol" pitchFamily="18" charset="2"/>
              </a:rPr>
              <a:t> </a:t>
            </a:r>
            <a:r>
              <a:rPr lang="ru-RU" altLang="ru-RU" sz="2000" b="0">
                <a:solidFill>
                  <a:schemeClr val="bg1"/>
                </a:solidFill>
              </a:rPr>
              <a:t>20</a:t>
            </a:r>
            <a:r>
              <a:rPr lang="en-US" altLang="ru-RU" sz="2000" b="0">
                <a:solidFill>
                  <a:schemeClr val="bg1"/>
                </a:solidFill>
              </a:rPr>
              <a:t>2</a:t>
            </a:r>
            <a:r>
              <a:rPr lang="ru-RU" altLang="ru-RU" sz="2000" b="0">
                <a:solidFill>
                  <a:schemeClr val="bg1"/>
                </a:solidFill>
              </a:rPr>
              <a:t>5</a:t>
            </a:r>
            <a:endParaRPr lang="en-US" altLang="ru-RU" sz="2000" b="0">
              <a:solidFill>
                <a:schemeClr val="bg1"/>
              </a:solidFill>
            </a:endParaRPr>
          </a:p>
        </p:txBody>
      </p:sp>
      <p:sp>
        <p:nvSpPr>
          <p:cNvPr id="4101" name="Text Box 23"/>
          <p:cNvSpPr txBox="1">
            <a:spLocks noChangeArrowheads="1"/>
          </p:cNvSpPr>
          <p:nvPr/>
        </p:nvSpPr>
        <p:spPr bwMode="auto">
          <a:xfrm>
            <a:off x="311150" y="285750"/>
            <a:ext cx="528637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800" b="0">
                <a:solidFill>
                  <a:schemeClr val="bg1"/>
                </a:solidFill>
                <a:ea typeface="Calibri" pitchFamily="34" charset="0"/>
                <a:cs typeface="Calibri" pitchFamily="34" charset="0"/>
              </a:rPr>
              <a:t>Научно-производственное унитарное предприятие</a:t>
            </a:r>
          </a:p>
          <a:p>
            <a:endParaRPr lang="ru-RU" altLang="ru-RU" sz="3200" b="0">
              <a:solidFill>
                <a:schemeClr val="bg1"/>
              </a:solidFill>
            </a:endParaRPr>
          </a:p>
        </p:txBody>
      </p:sp>
      <p:sp>
        <p:nvSpPr>
          <p:cNvPr id="4102" name="Rectangle 19"/>
          <p:cNvSpPr>
            <a:spLocks noChangeArrowheads="1"/>
          </p:cNvSpPr>
          <p:nvPr/>
        </p:nvSpPr>
        <p:spPr bwMode="auto">
          <a:xfrm>
            <a:off x="11072813" y="6435725"/>
            <a:ext cx="1179512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/>
            <a:endParaRPr lang="en-US" altLang="ru-RU" sz="2000" b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12482513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white">
          <a:xfrm>
            <a:off x="3525838" y="214313"/>
            <a:ext cx="5495925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altLang="ru-RU" sz="2200">
              <a:solidFill>
                <a:schemeClr val="bg1"/>
              </a:solidFill>
              <a:latin typeface="Arial Cyr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0" t="30336" r="36781" b="43614"/>
          <a:stretch/>
        </p:blipFill>
        <p:spPr bwMode="auto">
          <a:xfrm>
            <a:off x="954844" y="1285860"/>
            <a:ext cx="2000264" cy="10001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1" t="2092" r="2232" b="3093"/>
          <a:stretch/>
        </p:blipFill>
        <p:spPr bwMode="auto">
          <a:xfrm>
            <a:off x="311902" y="3571876"/>
            <a:ext cx="3143272" cy="22860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44" y="2500306"/>
            <a:ext cx="2000264" cy="1000132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26678" y="1285860"/>
            <a:ext cx="2000264" cy="10001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26678" y="2643182"/>
            <a:ext cx="2000264" cy="10001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4" r="-1"/>
          <a:stretch/>
        </p:blipFill>
        <p:spPr bwMode="auto">
          <a:xfrm>
            <a:off x="3955240" y="4143380"/>
            <a:ext cx="2000264" cy="10715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337" name="Picture 1" descr="\\FILESERVER\Box\ЛЭМ Роботизированные системы\Фото комплекса\1_MG_491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98446" y="1428736"/>
            <a:ext cx="5413013" cy="38576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526744" y="252691"/>
            <a:ext cx="7643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Управление ЛЭМ: Автоматизированное и ручное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26942" y="5500702"/>
            <a:ext cx="2714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Стопор ручного управления ЛЭМ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27404" y="5500702"/>
            <a:ext cx="2714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Кнопка аварийной остановки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3406" y="5929330"/>
            <a:ext cx="4857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Функциональные режимы работы ЛЭМ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12482513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white">
          <a:xfrm>
            <a:off x="3525838" y="214313"/>
            <a:ext cx="5495925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altLang="ru-RU" sz="2200">
              <a:solidFill>
                <a:schemeClr val="bg1"/>
              </a:solidFill>
              <a:latin typeface="Arial Cyr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588" y="1000108"/>
            <a:ext cx="8929750" cy="5284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526744" y="252691"/>
            <a:ext cx="7643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Программное обеспечение «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RadSeaScanner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9027337" y="1000108"/>
            <a:ext cx="3455175" cy="457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  <a:buClr>
                <a:srgbClr val="7979CD"/>
              </a:buClr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Предназначено для управления спектрометром в ручном и автоматическом режиме с использованием лебедки электромеханической морской</a:t>
            </a:r>
          </a:p>
          <a:p>
            <a:pPr algn="just">
              <a:spcBef>
                <a:spcPts val="1200"/>
              </a:spcBef>
              <a:buClr>
                <a:srgbClr val="7979CD"/>
              </a:buClr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1200"/>
              </a:spcBef>
              <a:buClr>
                <a:srgbClr val="7979CD"/>
              </a:buClr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Работает под операционной системой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Windows 7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выше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098775" y="4429132"/>
            <a:ext cx="338373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Библиотека радионуклидов: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Am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-241,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-133,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Ce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-139,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-60,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Cs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-134,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Cs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-137,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Eu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-152,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-131,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-133,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‑54,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-99,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-22,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K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-40,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-226,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-232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12482513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white">
          <a:xfrm>
            <a:off x="3525838" y="214313"/>
            <a:ext cx="5495925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altLang="ru-RU" sz="2200">
              <a:solidFill>
                <a:schemeClr val="bg1"/>
              </a:solidFill>
              <a:latin typeface="Arial Cy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26744" y="252691"/>
            <a:ext cx="7643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режимы работы «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RadSeaScanner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83802" y="857232"/>
            <a:ext cx="8429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Режим «Стабилизация» позволяет выполнить подстройку энергетической шкалы УД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83802" y="1643050"/>
            <a:ext cx="80010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Режим «Сканирование» является основным режимом работы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спектрометра и используется для поиска, обнаружения, идентификации и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измерения удельной активности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гамма-излучающих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радионуклидов на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заданной глубине в пределах от 2 метров до 100 метров в воде и донных отложениях.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83802" y="3286124"/>
            <a:ext cx="82153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Режим «Спектрометрия» предназначен для экспертного измерения энергетического распределения гамма-излучения без необходимости его расположения в водной среде. Набранный спектр может использоваться для визуальной оценки наличия ППП, получения информации (количество зарегистрированных импульсов) в заданном энергетическом диапазоне.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280" y="3357562"/>
            <a:ext cx="3723084" cy="1290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026" y="928670"/>
            <a:ext cx="3500462" cy="2077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3955240" y="5286388"/>
            <a:ext cx="8215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Режим «Настройки» предназначен для конфигурации параметров спектрометра и ЛЭМ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654" y="4825430"/>
            <a:ext cx="3000396" cy="1642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12482513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white">
          <a:xfrm>
            <a:off x="3525838" y="214313"/>
            <a:ext cx="5495925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altLang="ru-RU" sz="2200">
              <a:solidFill>
                <a:schemeClr val="bg1"/>
              </a:solidFill>
              <a:latin typeface="Arial Cy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26744" y="252691"/>
            <a:ext cx="7643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Режим Сканирование «Автоматический (поиск)»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000108"/>
            <a:ext cx="12170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Предназначен для быстрого автоматического поиска источников гамма- или нейтронного излучения в толще воды или на дне.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785926"/>
            <a:ext cx="12170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Поиск выполняется путем погружения УД до максимальной рабочей глубины или дна и подъема до минимально рабочей глубины.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84198" y="2428868"/>
            <a:ext cx="53578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Если в процессе погружения сработает тревога алгоритма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POISSON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то погружение останавливается и запускается категоризация – процесс определения характера излучения алгоритмом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STEWARD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который длится 30 секунд. Если будет подтвержден техногенный характер излучения, то запускается процесс набора спектра гамма-излучения, идентификации радионуклидов и расчета их удельной активности. Иначе тревога считается ложной. В любом случае погружение будет продолжено. В процессе подъема УД тревоги возможны, но процесс подъема уже не прерывается.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G:\Mare of Easttown (2021) S01\2024-09-30 10 12 36.jpg"/>
          <p:cNvPicPr>
            <a:picLocks noChangeAspect="1" noChangeArrowheads="1"/>
          </p:cNvPicPr>
          <p:nvPr/>
        </p:nvPicPr>
        <p:blipFill>
          <a:blip r:embed="rId3" cstate="print"/>
          <a:srcRect t="3682" b="5681"/>
          <a:stretch>
            <a:fillRect/>
          </a:stretch>
        </p:blipFill>
        <p:spPr bwMode="auto">
          <a:xfrm>
            <a:off x="97588" y="2624980"/>
            <a:ext cx="6715172" cy="3804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12482513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white">
          <a:xfrm>
            <a:off x="3525838" y="214313"/>
            <a:ext cx="5495925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altLang="ru-RU" sz="2200">
              <a:solidFill>
                <a:schemeClr val="bg1"/>
              </a:solidFill>
              <a:latin typeface="Arial Cy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26744" y="252691"/>
            <a:ext cx="7643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Режим Сканирование «Автоматический (измерения)»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9026" y="1000108"/>
            <a:ext cx="12073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Предназначен для проведения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автоматического измерения энергетического распределения гамма-излучения вне зависимости от результатов работы алгоритмов обнаружения, категоризации и идентификации.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12760" y="2071678"/>
            <a:ext cx="535785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Измерения выполняются по мере  погружения УД в воду с заданным шагом (задается в режиме «Настройки» «шаг измерения») и последующим набором спектра гамма-излучения, идентификации радионуклидов и расчетом удельной активности. Достигнув максимальной рабочей глубины или дна, выполняется подъем до минимально рабочей глубины. В процессе подъема УД тревоги возможны, но процесс подъема уже не прерывается.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G:\Mare of Easttown (2021) S01\2024-09-30 10 17 22.jpg"/>
          <p:cNvPicPr>
            <a:picLocks noChangeAspect="1" noChangeArrowheads="1"/>
          </p:cNvPicPr>
          <p:nvPr/>
        </p:nvPicPr>
        <p:blipFill>
          <a:blip r:embed="rId3" cstate="print"/>
          <a:srcRect t="3299" b="5990"/>
          <a:stretch>
            <a:fillRect/>
          </a:stretch>
        </p:blipFill>
        <p:spPr bwMode="auto">
          <a:xfrm>
            <a:off x="240464" y="1928801"/>
            <a:ext cx="6429420" cy="36455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2"/>
            <a:ext cx="12482513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ChangeArrowheads="1"/>
          </p:cNvSpPr>
          <p:nvPr/>
        </p:nvSpPr>
        <p:spPr bwMode="white">
          <a:xfrm>
            <a:off x="3525838" y="214313"/>
            <a:ext cx="80025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altLang="ru-RU" sz="2200">
              <a:solidFill>
                <a:schemeClr val="bg1"/>
              </a:solidFill>
              <a:latin typeface="Arial Cy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26744" y="252691"/>
            <a:ext cx="7643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Режим Сканирование «Вручную»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7588" y="1071546"/>
            <a:ext cx="122873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Предназначен для проведения операций по поиску и обнаружению источников гамма- или нейтронного излучения, измерений амплитудного распределения гамма-излучения, удельной активности идентифицированных радионуклидов, проведения радиационного мониторинга воды и донных отложений.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84132" y="2214554"/>
            <a:ext cx="60007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Используя органы управления ЛЭМ, оператор вручную может опустить УД на произвольную глубину или расположить его горизонтально на дне, провести измерение энергетического распределения гамма-излучения и при обнаружении превышений над фоновым излучением выполнить идентификацию и измерение удельной активности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гамма-излучающих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радионуклидов.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384132" y="4572008"/>
            <a:ext cx="59293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При расположении УД на дне и показании гироскопа (90±10)° станет доступна возможность измерения удельной активности техногенных радионуклидов </a:t>
            </a:r>
            <a:r>
              <a:rPr lang="ru-RU" baseline="30000" dirty="0" smtClean="0">
                <a:latin typeface="Times New Roman" pitchFamily="18" charset="0"/>
                <a:cs typeface="Times New Roman" pitchFamily="18" charset="0"/>
              </a:rPr>
              <a:t>134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Cs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baseline="30000" dirty="0" smtClean="0">
                <a:latin typeface="Times New Roman" pitchFamily="18" charset="0"/>
                <a:cs typeface="Times New Roman" pitchFamily="18" charset="0"/>
              </a:rPr>
              <a:t>137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Cs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естественного радионуклида </a:t>
            </a:r>
            <a:r>
              <a:rPr lang="ru-RU" baseline="30000" dirty="0" smtClean="0"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 в донных отложениях с учетом эффективной толщины загрязненного слоя.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G:\Mare of Easttown (2021) S01\2024-09-30 10 20 22.jpg"/>
          <p:cNvPicPr>
            <a:picLocks noChangeAspect="1" noChangeArrowheads="1"/>
          </p:cNvPicPr>
          <p:nvPr/>
        </p:nvPicPr>
        <p:blipFill>
          <a:blip r:embed="rId3" cstate="print"/>
          <a:srcRect t="3906" b="6249"/>
          <a:stretch>
            <a:fillRect/>
          </a:stretch>
        </p:blipFill>
        <p:spPr bwMode="auto">
          <a:xfrm>
            <a:off x="97588" y="2428868"/>
            <a:ext cx="6286544" cy="3530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12482513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white">
          <a:xfrm>
            <a:off x="3525838" y="214313"/>
            <a:ext cx="5495925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altLang="ru-RU" sz="2200">
              <a:solidFill>
                <a:schemeClr val="bg1"/>
              </a:solidFill>
              <a:latin typeface="Arial Cyr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/>
          <a:srcRect l="11953" t="27889" r="50268" b="30814"/>
          <a:stretch>
            <a:fillRect/>
          </a:stretch>
        </p:blipFill>
        <p:spPr bwMode="auto">
          <a:xfrm>
            <a:off x="5312563" y="2143116"/>
            <a:ext cx="716995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26744" y="252691"/>
            <a:ext cx="7643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Калибровка спектрометра для измерения активности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E:\Конференции\Экстремальная робототехника СПБ 2024\2p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1902" y="4071942"/>
            <a:ext cx="4649393" cy="2254251"/>
          </a:xfrm>
          <a:prstGeom prst="rect">
            <a:avLst/>
          </a:prstGeom>
          <a:noFill/>
        </p:spPr>
      </p:pic>
      <p:pic>
        <p:nvPicPr>
          <p:cNvPr id="3075" name="Picture 3" descr="E:\Конференции\Экстремальная робототехника СПБ 2024\4p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40596" y="1000108"/>
            <a:ext cx="3071834" cy="280657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11902" y="3143248"/>
            <a:ext cx="4857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Геометрия 4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PI</a:t>
            </a:r>
          </a:p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вода)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026" y="4071942"/>
            <a:ext cx="4857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Геометрия 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PI</a:t>
            </a:r>
          </a:p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донные отложения)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41124" y="1714488"/>
            <a:ext cx="7241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Зависимость эффективности регистрации в геометрии 4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PI (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вода)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56441" y="909604"/>
            <a:ext cx="7955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Математическое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моделирование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12482513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white">
          <a:xfrm>
            <a:off x="3525838" y="214313"/>
            <a:ext cx="5495925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altLang="ru-RU" sz="2200">
              <a:solidFill>
                <a:schemeClr val="bg1"/>
              </a:solidFill>
              <a:latin typeface="Arial Cy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26744" y="252691"/>
            <a:ext cx="7643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Эффективный радиус 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 l="42187" t="52083" r="39844" b="42362"/>
          <a:stretch>
            <a:fillRect/>
          </a:stretch>
        </p:blipFill>
        <p:spPr bwMode="auto">
          <a:xfrm>
            <a:off x="408608" y="1562397"/>
            <a:ext cx="2500330" cy="43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/>
          <a:srcRect l="40234" t="54861" r="38281" b="39583"/>
          <a:stretch>
            <a:fillRect/>
          </a:stretch>
        </p:blipFill>
        <p:spPr bwMode="auto">
          <a:xfrm>
            <a:off x="408608" y="2713759"/>
            <a:ext cx="3000396" cy="436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/>
          <a:srcRect l="43359" t="29861" r="41016" b="62500"/>
          <a:stretch>
            <a:fillRect/>
          </a:stretch>
        </p:blipFill>
        <p:spPr bwMode="auto">
          <a:xfrm>
            <a:off x="408608" y="3796229"/>
            <a:ext cx="2286016" cy="62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/>
          <a:srcRect l="42188" t="54166" r="40234" b="38195"/>
          <a:stretch>
            <a:fillRect/>
          </a:stretch>
        </p:blipFill>
        <p:spPr bwMode="auto">
          <a:xfrm>
            <a:off x="414768" y="5003763"/>
            <a:ext cx="2357454" cy="576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Прямоугольник 15"/>
          <p:cNvSpPr/>
          <p:nvPr/>
        </p:nvSpPr>
        <p:spPr>
          <a:xfrm>
            <a:off x="97588" y="1071546"/>
            <a:ext cx="12287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908938" y="1602609"/>
            <a:ext cx="12287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Восстановленный теоретический спектр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817612" y="2764469"/>
            <a:ext cx="12287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Скорость счета импульсов в области пика полного поглощения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817612" y="3925890"/>
            <a:ext cx="80402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Относительное отклонение скорости счета импульсов от источника заданного радиуса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относительно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источника скорости источника условно бесконечного радиуса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823383" y="5107230"/>
            <a:ext cx="12287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Эффективный радиус источника в заданной геометрии измерения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14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12482513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white">
          <a:xfrm>
            <a:off x="3525838" y="214313"/>
            <a:ext cx="5495925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altLang="ru-RU" sz="2200">
              <a:solidFill>
                <a:schemeClr val="bg1"/>
              </a:solidFill>
              <a:latin typeface="Arial Cy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69048" y="252691"/>
            <a:ext cx="8195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Эффективные радиус и объём источника в геометрии 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4PI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/>
          <a:srcRect l="47656" t="36112" r="17578" b="18749"/>
          <a:stretch>
            <a:fillRect/>
          </a:stretch>
        </p:blipFill>
        <p:spPr bwMode="auto">
          <a:xfrm>
            <a:off x="264591" y="1153140"/>
            <a:ext cx="5694945" cy="415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/>
          <a:srcRect l="3906" t="38889" r="61328" b="15278"/>
          <a:stretch>
            <a:fillRect/>
          </a:stretch>
        </p:blipFill>
        <p:spPr bwMode="auto">
          <a:xfrm>
            <a:off x="6529288" y="1153141"/>
            <a:ext cx="5608658" cy="415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-95448" y="5517232"/>
            <a:ext cx="6238875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Зависимость эффективного радиуса источника от энергии гамма-излучения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566483" y="5525993"/>
            <a:ext cx="57191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Зависимость эффективного объёма источника от энергии гамма-излучения</a:t>
            </a:r>
          </a:p>
        </p:txBody>
      </p:sp>
    </p:spTree>
    <p:extLst>
      <p:ext uri="{BB962C8B-B14F-4D97-AF65-F5344CB8AC3E}">
        <p14:creationId xmlns:p14="http://schemas.microsoft.com/office/powerpoint/2010/main" val="384262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12482513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white">
          <a:xfrm>
            <a:off x="3525838" y="214313"/>
            <a:ext cx="5495925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altLang="ru-RU" sz="2200">
              <a:solidFill>
                <a:schemeClr val="bg1"/>
              </a:solidFill>
              <a:latin typeface="Arial Cy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26744" y="252691"/>
            <a:ext cx="7643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Калибровка спектрометра для измерения активности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F:\AT6104DM new exp data\photo_1_2023-12-18_14-16-50.jpg"/>
          <p:cNvPicPr>
            <a:picLocks noChangeAspect="1" noChangeArrowheads="1"/>
          </p:cNvPicPr>
          <p:nvPr/>
        </p:nvPicPr>
        <p:blipFill>
          <a:blip r:embed="rId3"/>
          <a:srcRect l="19453" t="21159" r="15703" b="15560"/>
          <a:stretch>
            <a:fillRect/>
          </a:stretch>
        </p:blipFill>
        <p:spPr bwMode="auto">
          <a:xfrm>
            <a:off x="597654" y="1357298"/>
            <a:ext cx="3214710" cy="4182996"/>
          </a:xfrm>
          <a:prstGeom prst="rect">
            <a:avLst/>
          </a:prstGeom>
          <a:noFill/>
        </p:spPr>
      </p:pic>
      <p:pic>
        <p:nvPicPr>
          <p:cNvPr id="6147" name="Picture 3" descr="F:\AT6104DM new exp data\photo_6_2023-12-18_14-16-50.jpg"/>
          <p:cNvPicPr>
            <a:picLocks noChangeAspect="1" noChangeArrowheads="1"/>
          </p:cNvPicPr>
          <p:nvPr/>
        </p:nvPicPr>
        <p:blipFill>
          <a:blip r:embed="rId4"/>
          <a:srcRect l="8791" t="19749" b="7837"/>
          <a:stretch>
            <a:fillRect/>
          </a:stretch>
        </p:blipFill>
        <p:spPr bwMode="auto">
          <a:xfrm>
            <a:off x="4026678" y="1357298"/>
            <a:ext cx="4000528" cy="423488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26216" y="714356"/>
            <a:ext cx="11884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Экспериментальная апробация калибровок для проведения измерений удельной активности </a:t>
            </a:r>
          </a:p>
          <a:p>
            <a:pPr algn="ctr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гамма-излучающих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радионуклидов в воде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F:\AT6104DM new exp data\photo_5_2023-12-18_14-16-50.jpg"/>
          <p:cNvPicPr>
            <a:picLocks noChangeAspect="1" noChangeArrowheads="1"/>
          </p:cNvPicPr>
          <p:nvPr/>
        </p:nvPicPr>
        <p:blipFill>
          <a:blip r:embed="rId5"/>
          <a:srcRect l="44558" t="37682" b="17201"/>
          <a:stretch>
            <a:fillRect/>
          </a:stretch>
        </p:blipFill>
        <p:spPr bwMode="auto">
          <a:xfrm>
            <a:off x="8241520" y="1357298"/>
            <a:ext cx="3929090" cy="426316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955240" y="5715016"/>
            <a:ext cx="4143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Препарат </a:t>
            </a:r>
            <a:r>
              <a:rPr lang="ru-RU" sz="1200" baseline="30000" dirty="0" smtClean="0"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CoCl</a:t>
            </a:r>
            <a:r>
              <a:rPr lang="ru-RU" sz="12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(Кобальт-60 хлорид) – паспорт №5257 от 28.11.2016. Ёмкость полимерная в металлической обрешетке объёмом 1м</a:t>
            </a:r>
            <a:r>
              <a:rPr lang="ru-RU" sz="12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7654" y="5715016"/>
            <a:ext cx="3214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Препарат </a:t>
            </a:r>
            <a:r>
              <a:rPr lang="ru-RU" sz="1200" baseline="30000" dirty="0" smtClean="0">
                <a:latin typeface="Times New Roman" pitchFamily="18" charset="0"/>
                <a:cs typeface="Times New Roman" pitchFamily="18" charset="0"/>
              </a:rPr>
              <a:t>139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CeCl</a:t>
            </a:r>
            <a:r>
              <a:rPr lang="ru-RU" sz="12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(Церий-139 хлорид) –, паспорт №8452/3 от 31.08.2023. Ёмкость полимерная объёмом 0,5 м</a:t>
            </a:r>
            <a:r>
              <a:rPr lang="ru-RU" sz="12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241521" y="5715016"/>
            <a:ext cx="4000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Ёмкость полимерная объёмом 1 м</a:t>
            </a:r>
            <a:r>
              <a:rPr lang="ru-RU" sz="12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для фоновых измерений и проверки обнаружения нейтронного излучения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63"/>
            <a:ext cx="12482513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white">
          <a:xfrm>
            <a:off x="3525838" y="214313"/>
            <a:ext cx="5495925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altLang="ru-RU" sz="2200">
              <a:solidFill>
                <a:schemeClr val="bg1"/>
              </a:solidFill>
              <a:latin typeface="Arial Cyr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0" y="3857628"/>
            <a:ext cx="12482513" cy="1071570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Быстров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Е.В., Кожемякин В.А., Коновалов Е.А.,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Масюкович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М.В.,</a:t>
            </a:r>
            <a:r>
              <a:rPr kumimoji="0" lang="ru-RU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1800" b="1" i="0" u="sng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Ничипорчук</a:t>
            </a:r>
            <a:r>
              <a:rPr kumimoji="0" lang="ru-RU" sz="1800" b="1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А.О.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Прибылев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С.В., Чирикало В.А.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812232" y="5786454"/>
            <a:ext cx="68675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sz="2000" dirty="0" smtClean="0"/>
              <a:t>Санкт-Петербург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sz="2000" dirty="0" smtClean="0"/>
              <a:t> 2025</a:t>
            </a:r>
            <a:endParaRPr lang="ru-RU" sz="2000" dirty="0"/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0" y="5013285"/>
            <a:ext cx="12482514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sz="2200" b="0" i="1" dirty="0" smtClean="0"/>
              <a:t>XVII</a:t>
            </a:r>
            <a:r>
              <a:rPr lang="ru-RU" sz="2200" b="0" i="1" dirty="0" smtClean="0"/>
              <a:t> международное совещание «Проблемы прикладной спектрометрии и радиометрии»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sz="2200" b="0" i="1" dirty="0" smtClean="0"/>
              <a:t>имени В.Н. Даниленко</a:t>
            </a:r>
            <a:endParaRPr lang="ru-RU" sz="2200" b="1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69025" y="1643050"/>
            <a:ext cx="12144461" cy="107157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МАТЕМАТИЧЕСКОЕ МОДЕЛИРОВАНИЕ ИЗМЕРИТЕЛЬНОГО КАНАЛА АВТОМАТИЗИРОВАННОГО ПОГРУЖНОГО</a:t>
            </a:r>
            <a:r>
              <a:rPr kumimoji="0" lang="ru-RU" sz="300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СПЕКТРОМЕТРА ДЛЯ РАДИАЦИОННОГО </a:t>
            </a:r>
            <a:r>
              <a:rPr kumimoji="0" lang="en-US" sz="300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 SITU </a:t>
            </a:r>
            <a:r>
              <a:rPr kumimoji="0" lang="ru-RU" sz="300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МОНИТОРИНГА ВОДНЫХ СРЕД</a:t>
            </a:r>
            <a:r>
              <a:rPr kumimoji="0" lang="ru-RU" sz="300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00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00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00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00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4391805" y="282552"/>
            <a:ext cx="80272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Научно-производственное унитарное предприятие</a:t>
            </a:r>
            <a:endParaRPr lang="ru-RU" sz="2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12482513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white">
          <a:xfrm>
            <a:off x="3525838" y="214313"/>
            <a:ext cx="5495925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altLang="ru-RU" sz="2200">
              <a:solidFill>
                <a:schemeClr val="bg1"/>
              </a:solidFill>
              <a:latin typeface="Arial Cyr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/>
          <a:srcRect l="11953" t="27889" r="50268" b="30814"/>
          <a:stretch>
            <a:fillRect/>
          </a:stretch>
        </p:blipFill>
        <p:spPr bwMode="auto">
          <a:xfrm>
            <a:off x="192584" y="1332810"/>
            <a:ext cx="716995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26744" y="252691"/>
            <a:ext cx="7643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Калибровка спектрометра для измерения активности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6863" y="5683763"/>
            <a:ext cx="7241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Зависимость эффективности регистрации в геометрии 4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PI (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вода)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200326" y="922552"/>
            <a:ext cx="7955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кспериментальная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апробация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57025" y="1154166"/>
            <a:ext cx="500491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 связи с тем, что в качестве объёмных мер использовались ёмкости, геометрические размеры которых не позволяли воспроизвести эффективный радиус для указанных выше энергий гамма-излучения, была внесена поправка на объём в полученную в результате моделирования зависимость эффективности регистрации гамма-излучения. Измерения были выполнены на 16 образцах УД спектрометра. Отклонения результатов измерений удельной активности радионуклидов с использованием полученной зависимости эффективности регистрации  находились в пределах ± 6 % для всех 16 образцов УД спектрометра. </a:t>
            </a:r>
          </a:p>
        </p:txBody>
      </p:sp>
    </p:spTree>
    <p:extLst>
      <p:ext uri="{BB962C8B-B14F-4D97-AF65-F5344CB8AC3E}">
        <p14:creationId xmlns:p14="http://schemas.microsoft.com/office/powerpoint/2010/main" val="266868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12482513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white">
          <a:xfrm>
            <a:off x="3525838" y="214313"/>
            <a:ext cx="5495925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altLang="ru-RU" sz="2200">
              <a:solidFill>
                <a:schemeClr val="bg1"/>
              </a:solidFill>
              <a:latin typeface="Arial Cyr"/>
            </a:endParaRPr>
          </a:p>
        </p:txBody>
      </p:sp>
      <p:pic>
        <p:nvPicPr>
          <p:cNvPr id="4" name="Рисунок 3" descr="photo_2024-01-09_10-00-58.jpg"/>
          <p:cNvPicPr/>
          <p:nvPr/>
        </p:nvPicPr>
        <p:blipFill>
          <a:blip r:embed="rId3"/>
          <a:srcRect l="24905" t="24588" r="40299" b="24451"/>
          <a:stretch>
            <a:fillRect/>
          </a:stretch>
        </p:blipFill>
        <p:spPr>
          <a:xfrm>
            <a:off x="5812628" y="1071546"/>
            <a:ext cx="2214578" cy="4500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812628" y="5715016"/>
            <a:ext cx="66698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Источник быстрых нейтронов закрытый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плутоний-бериллиевый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типа ИБН-18. Плотность потока быстрых нейтронов от источника в телесный угол 4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PI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ср. 5,47·10</a:t>
            </a:r>
            <a:r>
              <a:rPr lang="ru-RU" sz="1600" baseline="30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с</a:t>
            </a:r>
            <a:r>
              <a:rPr lang="ru-RU" sz="1600" baseline="30000" dirty="0" smtClean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на 07.09.2023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26744" y="252691"/>
            <a:ext cx="7643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Обнаружение нейтронного излучения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 l="17331" t="36111" r="72122" b="27778"/>
          <a:stretch>
            <a:fillRect/>
          </a:stretch>
        </p:blipFill>
        <p:spPr bwMode="auto">
          <a:xfrm>
            <a:off x="1597786" y="2143116"/>
            <a:ext cx="2214578" cy="4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240464" y="857232"/>
            <a:ext cx="47410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Гамма-излучение, образующееся в результате реакции нейтронного захвата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ядрах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Prompt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Gamma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Rays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Neutron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Reaction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AT6104DM new exp data\photo_3_2023-12-18_14-16-50 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98710" y="1071546"/>
            <a:ext cx="3429024" cy="457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12482513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white">
          <a:xfrm>
            <a:off x="3525838" y="214313"/>
            <a:ext cx="5495925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altLang="ru-RU" sz="2200">
              <a:solidFill>
                <a:schemeClr val="bg1"/>
              </a:solidFill>
              <a:latin typeface="Arial Cy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26744" y="252691"/>
            <a:ext cx="7643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Обнаружение нейтронного излучения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3"/>
          <a:srcRect l="17206" t="25935" r="22294" b="14438"/>
          <a:stretch>
            <a:fillRect/>
          </a:stretch>
        </p:blipFill>
        <p:spPr bwMode="auto">
          <a:xfrm>
            <a:off x="2064792" y="977524"/>
            <a:ext cx="8928992" cy="480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2543" y="5827907"/>
            <a:ext cx="12482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Спектры гамма-излучения, образующегося в результате реакции нейтронного захвата, при расположении УД в водной среде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 разном расстоянии от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Pu-Be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источника нейтронов </a:t>
            </a:r>
          </a:p>
        </p:txBody>
      </p:sp>
    </p:spTree>
    <p:extLst>
      <p:ext uri="{BB962C8B-B14F-4D97-AF65-F5344CB8AC3E}">
        <p14:creationId xmlns:p14="http://schemas.microsoft.com/office/powerpoint/2010/main" val="128537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12482513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white">
          <a:xfrm>
            <a:off x="3525838" y="214313"/>
            <a:ext cx="5495925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altLang="ru-RU" sz="2200">
              <a:solidFill>
                <a:schemeClr val="bg1"/>
              </a:solidFill>
              <a:latin typeface="Arial Cyr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1256" y="813115"/>
            <a:ext cx="5955504" cy="307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526744" y="252691"/>
            <a:ext cx="7643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Программное обеспечение «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RadSeaObserver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026" y="3916797"/>
            <a:ext cx="4714908" cy="23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70214" y="4071942"/>
            <a:ext cx="3143272" cy="230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69026" y="1428736"/>
            <a:ext cx="58579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Предназначено для анализа и визуализации результатов радиационного мониторинга спектрометром МКС-AT6104ДM (включая режим реального времени) с привязкой данных на местности, таких, как спектры, скорость счёта импульсов, активность радионуклидов в виде графиков и путевых точек на карте, а также по глубинам.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83934" y="4286256"/>
            <a:ext cx="42148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RadSeaObserver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позволяет выполнять пересчёт активности радионуклидов, используя локальную библиотеку радионуклидов, для более детальной экспертной оценки результатов радиационного сканирования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12482513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white">
          <a:xfrm>
            <a:off x="3525838" y="214313"/>
            <a:ext cx="5495925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altLang="ru-RU" sz="2200">
              <a:solidFill>
                <a:schemeClr val="bg1"/>
              </a:solidFill>
              <a:latin typeface="Arial Cyr"/>
            </a:endParaRPr>
          </a:p>
        </p:txBody>
      </p:sp>
      <p:pic>
        <p:nvPicPr>
          <p:cNvPr id="7170" name="Picture 2" descr="\\FILESERVER\Box\ЛЭМ Роботизированные системы\Фото комплекса\photo_2024-03-28_11-42-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1902" y="1071546"/>
            <a:ext cx="3571900" cy="5359944"/>
          </a:xfrm>
          <a:prstGeom prst="rect">
            <a:avLst/>
          </a:prstGeom>
          <a:noFill/>
        </p:spPr>
      </p:pic>
      <p:pic>
        <p:nvPicPr>
          <p:cNvPr id="7171" name="Picture 3" descr="\\FILESERVER\Box\ЛЭМ Роботизированные системы\Фото комплекса\1_MG_49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70148" y="1071546"/>
            <a:ext cx="3571900" cy="5358492"/>
          </a:xfrm>
          <a:prstGeom prst="rect">
            <a:avLst/>
          </a:prstGeom>
          <a:noFill/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098116" y="1000108"/>
            <a:ext cx="435771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</a:t>
            </a:r>
            <a:r>
              <a:rPr kumimoji="0" lang="ru-RU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первом квартале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2024 г. осуществлена поставка </a:t>
            </a: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14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комплектов погружного спектрометра глубоководного МКС-АТ6104ДМ</a:t>
            </a:r>
            <a:r>
              <a:rPr kumimoji="0" lang="ru-RU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 лебедкой электромеханической морской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для эксплуатации на морских судах в ОАЭ.</a:t>
            </a: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180975" algn="just" eaLnBrk="1" hangingPunct="1"/>
            <a:r>
              <a:rPr kumimoji="0" lang="ru-RU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Научно-производственное унитарное предприятие «АТОМТЕХ» выражает благодарность</a:t>
            </a:r>
            <a:r>
              <a:rPr kumimoji="0" lang="ru-RU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тесное сотрудничество и </a:t>
            </a:r>
            <a:r>
              <a:rPr kumimoji="0" lang="ru-RU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профессионализм коллективу</a:t>
            </a:r>
          </a:p>
          <a:p>
            <a:pPr lvl="0" indent="180975" algn="just" eaLnBrk="1" hangingPunct="1"/>
            <a:r>
              <a:rPr kumimoji="0" lang="ru-RU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ООО «Роботизированные системы»   </a:t>
            </a:r>
            <a:endParaRPr kumimoji="0" lang="ru-RU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12482513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white">
          <a:xfrm>
            <a:off x="3525838" y="214313"/>
            <a:ext cx="5495925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altLang="ru-RU" sz="2200">
              <a:solidFill>
                <a:schemeClr val="bg1"/>
              </a:solidFill>
              <a:latin typeface="Arial Cyr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92" y="1340768"/>
            <a:ext cx="2736304" cy="48645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928" y="1340768"/>
            <a:ext cx="2736304" cy="48645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552" y="1340768"/>
            <a:ext cx="2738016" cy="48675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608" y="1340769"/>
            <a:ext cx="2736304" cy="486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7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763"/>
            <a:ext cx="12482513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white">
          <a:xfrm>
            <a:off x="3525838" y="214313"/>
            <a:ext cx="5495925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altLang="ru-RU" sz="2200">
              <a:solidFill>
                <a:schemeClr val="bg1"/>
              </a:solidFill>
              <a:latin typeface="Arial Cyr"/>
            </a:endParaRPr>
          </a:p>
        </p:txBody>
      </p:sp>
      <p:pic>
        <p:nvPicPr>
          <p:cNvPr id="2" name="video_2025-10-14_14-35-3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57080" y="819150"/>
            <a:ext cx="3096344" cy="565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4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12482513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7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4048125" y="3429000"/>
            <a:ext cx="4445000" cy="2678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Республика Беларусь</a:t>
            </a:r>
            <a:endParaRPr lang="en-GB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 eaLnBrk="1" hangingPunct="1">
              <a:defRPr/>
            </a:pP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220005, Минск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ул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Гикало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5</a:t>
            </a:r>
            <a:endParaRPr lang="en-GB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 eaLnBrk="1" hangingPunct="1">
              <a:defRPr/>
            </a:pP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Тел./Факс: </a:t>
            </a:r>
            <a:r>
              <a:rPr lang="ru-RU" sz="2400">
                <a:solidFill>
                  <a:schemeClr val="tx1">
                    <a:lumMod val="85000"/>
                    <a:lumOff val="15000"/>
                  </a:schemeClr>
                </a:solidFill>
              </a:rPr>
              <a:t>+</a:t>
            </a:r>
            <a:r>
              <a:rPr lang="ru-RU" sz="24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375-17-270-81-42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 eaLnBrk="1" hangingPunct="1">
              <a:defRPr/>
            </a:pPr>
            <a:endParaRPr lang="en-GB" sz="2400" dirty="0">
              <a:solidFill>
                <a:schemeClr val="bg2"/>
              </a:solidFill>
            </a:endParaRPr>
          </a:p>
          <a:p>
            <a:pPr algn="ctr" eaLnBrk="1" hangingPunct="1">
              <a:defRPr/>
            </a:pPr>
            <a:r>
              <a:rPr lang="en-US" sz="2400" u="sng" dirty="0">
                <a:solidFill>
                  <a:srgbClr val="000099"/>
                </a:solidFill>
              </a:rPr>
              <a:t>info@atomtex.com</a:t>
            </a:r>
            <a:endParaRPr lang="en-GB" sz="2400" u="sng" dirty="0">
              <a:solidFill>
                <a:srgbClr val="000099"/>
              </a:solidFill>
            </a:endParaRPr>
          </a:p>
          <a:p>
            <a:pPr algn="ctr" eaLnBrk="1" hangingPunct="1">
              <a:defRPr/>
            </a:pPr>
            <a:r>
              <a:rPr lang="en-US" sz="2400" u="sng" dirty="0">
                <a:solidFill>
                  <a:srgbClr val="000099"/>
                </a:solidFill>
              </a:rPr>
              <a:t>www.atomtex.com</a:t>
            </a:r>
            <a:endParaRPr lang="en-GB" sz="2400" u="sng" dirty="0">
              <a:solidFill>
                <a:srgbClr val="000099"/>
              </a:solidFill>
            </a:endParaRPr>
          </a:p>
          <a:p>
            <a:pPr algn="ctr" eaLnBrk="1" hangingPunct="1">
              <a:defRPr/>
            </a:pPr>
            <a:endParaRPr lang="en-GB" sz="2400" dirty="0"/>
          </a:p>
        </p:txBody>
      </p:sp>
      <p:sp>
        <p:nvSpPr>
          <p:cNvPr id="33796" name="Rectangle 3"/>
          <p:cNvSpPr>
            <a:spLocks noChangeArrowheads="1"/>
          </p:cNvSpPr>
          <p:nvPr/>
        </p:nvSpPr>
        <p:spPr bwMode="white">
          <a:xfrm>
            <a:off x="4017963" y="2355850"/>
            <a:ext cx="669607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000000"/>
            </a:outerShdw>
          </a:effectLst>
        </p:spPr>
        <p:txBody>
          <a:bodyPr anchor="ctr"/>
          <a:lstStyle/>
          <a:p>
            <a:pPr>
              <a:defRPr/>
            </a:pPr>
            <a:endParaRPr lang="ru-RU" altLang="ru-RU" sz="3600" b="0">
              <a:latin typeface="Arial Cyr"/>
            </a:endParaRPr>
          </a:p>
        </p:txBody>
      </p:sp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3025775" y="2071688"/>
            <a:ext cx="6788150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3500"/>
              <a:t>СПАСИБО ЗА ВНИМАНИЕ!</a:t>
            </a:r>
            <a:endParaRPr lang="en-GB" altLang="ru-RU" sz="35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12482513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white">
          <a:xfrm>
            <a:off x="3525838" y="214313"/>
            <a:ext cx="5495925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altLang="ru-RU" sz="2200">
              <a:solidFill>
                <a:schemeClr val="bg1"/>
              </a:solidFill>
              <a:latin typeface="Arial Cyr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7812892" y="857232"/>
            <a:ext cx="4500594" cy="550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Назначение</a:t>
            </a:r>
            <a:endParaRPr lang="ru-RU" sz="20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1200"/>
              </a:spcBef>
              <a:buClr>
                <a:srgbClr val="7979CD"/>
              </a:buClr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Измерение энергетического распределения регистрируемого гамма-излучения </a:t>
            </a:r>
          </a:p>
          <a:p>
            <a:pPr algn="just">
              <a:spcBef>
                <a:spcPts val="1200"/>
              </a:spcBef>
              <a:buClr>
                <a:srgbClr val="7979CD"/>
              </a:buClr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Поиск и обнаружение источников гамма-излучения</a:t>
            </a:r>
          </a:p>
          <a:p>
            <a:pPr algn="just">
              <a:spcBef>
                <a:spcPts val="1200"/>
              </a:spcBef>
              <a:buClr>
                <a:srgbClr val="7979CD"/>
              </a:buClr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Поиск и обнаружение потока нейтронов</a:t>
            </a:r>
          </a:p>
          <a:p>
            <a:pPr algn="just">
              <a:spcBef>
                <a:spcPts val="1200"/>
              </a:spcBef>
              <a:buClr>
                <a:srgbClr val="7979CD"/>
              </a:buClr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Идентификация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гамма-излучающих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радионуклидов</a:t>
            </a:r>
          </a:p>
          <a:p>
            <a:pPr algn="just">
              <a:spcBef>
                <a:spcPts val="1200"/>
              </a:spcBef>
              <a:buClr>
                <a:srgbClr val="7979CD"/>
              </a:buClr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Радиационный мониторинг пресной и морской воды, донных отложений (измерение удельной активности радионуклидов)</a:t>
            </a:r>
          </a:p>
          <a:p>
            <a:pPr algn="just">
              <a:spcBef>
                <a:spcPts val="1200"/>
              </a:spcBef>
              <a:buClr>
                <a:srgbClr val="7979CD"/>
              </a:buClr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Решение иных задач радиационного контроля</a:t>
            </a:r>
          </a:p>
        </p:txBody>
      </p:sp>
      <p:pic>
        <p:nvPicPr>
          <p:cNvPr id="1027" name="Picture 3" descr="\\FILESERVER\Box\ЛЭМ Роботизированные системы\РЭ РО и т.д\Фото ЛЭМ\Катушка_2024\PU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2562" y="785794"/>
            <a:ext cx="2357454" cy="3023109"/>
          </a:xfrm>
          <a:prstGeom prst="rect">
            <a:avLst/>
          </a:prstGeom>
          <a:noFill/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124" y="4143380"/>
            <a:ext cx="2571768" cy="1785950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928670"/>
            <a:ext cx="5169686" cy="54292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26744" y="252691"/>
            <a:ext cx="6643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Спектрометр МКС-АТ6104ДМ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12482513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white">
          <a:xfrm>
            <a:off x="3525838" y="214313"/>
            <a:ext cx="5495925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altLang="ru-RU" sz="2200">
              <a:solidFill>
                <a:schemeClr val="bg1"/>
              </a:solidFill>
              <a:latin typeface="Arial Cyr"/>
            </a:endParaRPr>
          </a:p>
        </p:txBody>
      </p:sp>
      <p:graphicFrame>
        <p:nvGraphicFramePr>
          <p:cNvPr id="4" name="Group 120"/>
          <p:cNvGraphicFramePr>
            <a:graphicFrameLocks noGrp="1"/>
          </p:cNvGraphicFramePr>
          <p:nvPr/>
        </p:nvGraphicFramePr>
        <p:xfrm>
          <a:off x="2883669" y="884124"/>
          <a:ext cx="9562984" cy="5607777"/>
        </p:xfrm>
        <a:graphic>
          <a:graphicData uri="http://schemas.openxmlformats.org/drawingml/2006/table">
            <a:tbl>
              <a:tblPr/>
              <a:tblGrid>
                <a:gridCol w="4999126"/>
                <a:gridCol w="1258762"/>
                <a:gridCol w="226189"/>
                <a:gridCol w="703510"/>
                <a:gridCol w="201246"/>
                <a:gridCol w="494506"/>
                <a:gridCol w="561042"/>
                <a:gridCol w="289244"/>
                <a:gridCol w="829359"/>
              </a:tblGrid>
              <a:tr h="2866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Технические характеристики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измерительного канала </a:t>
                      </a:r>
                    </a:p>
                  </a:txBody>
                  <a:tcPr marL="124825" marR="124825"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Устройство детектирования (УД) МКС-АТ6104ДМ</a:t>
                      </a: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075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Детектор</a:t>
                      </a:r>
                    </a:p>
                  </a:txBody>
                  <a:tcPr marL="124825" marR="124825"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БДКГ-11М,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</a:t>
                      </a: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I(</a:t>
                      </a:r>
                      <a:r>
                        <a:rPr lang="en-US" sz="12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Tl</a:t>
                      </a: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) Ø </a:t>
                      </a:r>
                      <a:r>
                        <a:rPr lang="en-US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×</a:t>
                      </a:r>
                      <a:r>
                        <a:rPr lang="en-US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 мм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981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Энергетический диапазон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регистрации гамма-излучения</a:t>
                      </a:r>
                    </a:p>
                  </a:txBody>
                  <a:tcPr marL="124825" marR="124825"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кэВ</a:t>
                      </a: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075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Количество каналов АЦП</a:t>
                      </a:r>
                    </a:p>
                  </a:txBody>
                  <a:tcPr marL="124825" marR="124825"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1024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795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Интегральная нелинейность</a:t>
                      </a:r>
                    </a:p>
                  </a:txBody>
                  <a:tcPr marL="124825" marR="124825"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более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1 %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441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Максимальная входная стат. загрузка </a:t>
                      </a:r>
                    </a:p>
                  </a:txBody>
                  <a:tcPr marL="124825" marR="124825"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10</a:t>
                      </a:r>
                      <a:r>
                        <a:rPr kumimoji="0" lang="ru-RU" sz="1200" b="0" i="0" u="none" strike="noStrike" kern="1200" cap="none" normalizeH="0" baseline="3000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Symbol" pitchFamily="18" charset="2"/>
                        </a:rPr>
                        <a:t>5 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Symbol" pitchFamily="18" charset="2"/>
                        </a:rPr>
                        <a:t>с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-1</a:t>
                      </a:r>
                      <a:endParaRPr kumimoji="0" lang="ru-RU" sz="1200" b="0" i="0" u="none" strike="noStrike" kern="1200" cap="none" normalizeH="0" baseline="3000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441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Время непрерывной работы</a:t>
                      </a:r>
                    </a:p>
                  </a:txBody>
                  <a:tcPr marL="124825" marR="124825"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менее 8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</a:t>
                      </a: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520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Относительное энергетическое разрешение для энергии 662кэВ радионуклида 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137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Cs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124825" marR="124825"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более 8,5 %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kern="1200" cap="none" normalizeH="0" baseline="3000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7777">
                <a:tc rowSpan="6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Пределы обнаружения радионуклидов в водной среду для доверительной вероятности </a:t>
                      </a: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=0,95 при интегральной фоновой скорости счета не более 9 </a:t>
                      </a:r>
                      <a:r>
                        <a:rPr kumimoji="0" lang="ru-RU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имп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/с </a:t>
                      </a: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124825" marR="124825"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Радионуклид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131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137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Cs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134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Cs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60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Co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Время обнаружения, с</a:t>
                      </a: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Удельная активность, Бк/кг</a:t>
                      </a: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98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98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98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98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8275"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Диапазон измерений удельной активности радионуклидов в доверительных границах погрешности измерений ±(20 – 50)% для доверительной вероятности </a:t>
                      </a: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=0,95 в воде (геометрия 4</a:t>
                      </a: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Pi)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Бк/кг</a:t>
                      </a: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124825" marR="124825"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131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137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Cs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134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Cs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60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Co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182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3−10</a:t>
                      </a:r>
                      <a:r>
                        <a:rPr lang="ru-RU" sz="1200" b="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 </a:t>
                      </a: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24825" marR="12482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3−10</a:t>
                      </a:r>
                      <a:r>
                        <a:rPr lang="ru-RU" sz="1200" b="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ru-RU" sz="1200" b="0" dirty="0"/>
                    </a:p>
                  </a:txBody>
                  <a:tcPr marL="124825" marR="12482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3−10</a:t>
                      </a:r>
                      <a:r>
                        <a:rPr lang="ru-RU" sz="1200" b="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ru-RU" sz="1200" b="0" dirty="0"/>
                    </a:p>
                  </a:txBody>
                  <a:tcPr marL="124825" marR="12482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3−10</a:t>
                      </a:r>
                      <a:r>
                        <a:rPr lang="ru-RU" sz="1200" b="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ru-RU" sz="1200" b="0" dirty="0" smtClean="0"/>
                    </a:p>
                  </a:txBody>
                  <a:tcPr marL="124825" marR="12482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2578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Диапазон измерений удельной активности радионуклидов 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137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Cs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 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134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Cs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 донных отложениях в доверительных границах погрешности измерений ±(20</a:t>
                      </a: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–</a:t>
                      </a: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50) % в геометрии измерения 2</a:t>
                      </a: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Pi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при условии равномерного распределения контролируемых радионуклидов в слое более 20 см (геометрия 2</a:t>
                      </a: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Pi)</a:t>
                      </a: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124825" marR="124825"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50 − 10</a:t>
                      </a:r>
                      <a:r>
                        <a:rPr lang="ru-RU" sz="1200" b="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Бк/кг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481" name="Picture 1" descr="\\FILESERVER\Box\ЛЭМ Роботизированные системы\Фото комплекса\1_MG_50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 flipH="1">
            <a:off x="-704376" y="1685809"/>
            <a:ext cx="4326511" cy="281223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526743" y="252691"/>
            <a:ext cx="7955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Технические характеристики УД МКС-АТ6104ДМ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83538" y="4357694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IP68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12482513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white">
          <a:xfrm>
            <a:off x="3525838" y="214313"/>
            <a:ext cx="5495925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altLang="ru-RU" sz="2200">
              <a:solidFill>
                <a:schemeClr val="bg1"/>
              </a:solidFill>
              <a:latin typeface="Arial Cyr"/>
            </a:endParaRPr>
          </a:p>
        </p:txBody>
      </p:sp>
      <p:graphicFrame>
        <p:nvGraphicFramePr>
          <p:cNvPr id="4" name="Group 120"/>
          <p:cNvGraphicFramePr>
            <a:graphicFrameLocks noGrp="1"/>
          </p:cNvGraphicFramePr>
          <p:nvPr/>
        </p:nvGraphicFramePr>
        <p:xfrm>
          <a:off x="2955108" y="1028004"/>
          <a:ext cx="9501254" cy="5412459"/>
        </p:xfrm>
        <a:graphic>
          <a:graphicData uri="http://schemas.openxmlformats.org/drawingml/2006/table">
            <a:tbl>
              <a:tblPr/>
              <a:tblGrid>
                <a:gridCol w="4966857"/>
                <a:gridCol w="4534397"/>
              </a:tblGrid>
              <a:tr h="5299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Характеристики </a:t>
                      </a:r>
                    </a:p>
                  </a:txBody>
                  <a:tcPr marL="124825" marR="124825"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Лебедка электромеханическая морская (ЛЭМ)</a:t>
                      </a: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43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Электропитание ЛЭМ</a:t>
                      </a:r>
                    </a:p>
                  </a:txBody>
                  <a:tcPr marL="124825" marR="124825"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 сети переменного тока напряжением (100 – 240) В и частотой </a:t>
                      </a:r>
                      <a:b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(50 – 60) Гц через блок питания ЛЭМ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Электропитание УД</a:t>
                      </a:r>
                    </a:p>
                  </a:txBody>
                  <a:tcPr marL="124825" marR="124825"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 источника питания, встроенного в ЛЭМ, напряжением </a:t>
                      </a:r>
                      <a:b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+12 (+2,0; −1,5) В и выходным током не менее 1 А</a:t>
                      </a: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251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Глубина погружения УД  (длина кабеля глубоководного)</a:t>
                      </a:r>
                    </a:p>
                  </a:txBody>
                  <a:tcPr marL="124825" marR="124825"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м</a:t>
                      </a: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658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Скорость вращения катушки ЛЭМ</a:t>
                      </a:r>
                    </a:p>
                  </a:txBody>
                  <a:tcPr marL="124825" marR="124825"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0 до 15 об/мин</a:t>
                      </a: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634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Максимальная скорость подъёма и погружения ЛЭМ УД  </a:t>
                      </a:r>
                    </a:p>
                  </a:txBody>
                  <a:tcPr marL="124825" marR="124825"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м/с</a:t>
                      </a: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780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Точность погружения и подъёма ЛЭМ</a:t>
                      </a:r>
                    </a:p>
                  </a:txBody>
                  <a:tcPr marL="124825" marR="124825"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 0,5 м</a:t>
                      </a: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43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Электромагнитная совместимость по ГОСТ 30969-2002 для оборудования класса А</a:t>
                      </a:r>
                    </a:p>
                  </a:txBody>
                  <a:tcPr marL="124825" marR="124825"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841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Устойчивость к электростатическим разрядам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 СТБ 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IEC 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6000-4.2-2011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124825" marR="124825"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испытательный уровень 3 (воздушный  и контактный  разряды)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критерий качества функционирования 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49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Устойчивость к радиочастотному электромагнитному полю СТБ 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IEC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61000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-2009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124825" marR="124825"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испытательный уровень 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критерий качества функционирования 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63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Устойчивость к наносекундным импульсным помехам  ГОСТ 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IEC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61000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-4-2016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124825" marR="124825"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испытательный уровень 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критерий качества функционирования 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596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устойчивость к микросекундным импульсным помехам большой </a:t>
                      </a:r>
                      <a:b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энергии по ГОСТ 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IEC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61000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-2017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124825" marR="124825"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испытательный уровень 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критерий качества функционирования 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Устойчивость к 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кондуктивным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помехам, наведенным радиочастотными электромагнитными полями  по СТБ IEC 61000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-6-2011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124825" marR="124825" marT="45702" marB="457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испытательный уровень 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критерий качества функционирования 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7" name="Picture 1" descr="\\FILESERVER\Box\ЛЭМ Роботизированные системы\Фото комплекса\Old\20240117_1217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464" y="1071546"/>
            <a:ext cx="2143140" cy="38056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526743" y="252691"/>
            <a:ext cx="7955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Технические характеристики ЛЭМ МКС-АТ6104ДМ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Group 120"/>
          <p:cNvGraphicFramePr>
            <a:graphicFrameLocks noGrp="1"/>
          </p:cNvGraphicFramePr>
          <p:nvPr/>
        </p:nvGraphicFramePr>
        <p:xfrm>
          <a:off x="36853" y="5000636"/>
          <a:ext cx="2918255" cy="1426320"/>
        </p:xfrm>
        <a:graphic>
          <a:graphicData uri="http://schemas.openxmlformats.org/drawingml/2006/table">
            <a:tbl>
              <a:tblPr/>
              <a:tblGrid>
                <a:gridCol w="597654"/>
                <a:gridCol w="1571636"/>
                <a:gridCol w="748965"/>
              </a:tblGrid>
              <a:tr h="1807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Размеры</a:t>
                      </a: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</a:t>
                      </a:r>
                    </a:p>
                  </a:txBody>
                  <a:tcPr marL="124825" marR="1248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5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УД</a:t>
                      </a:r>
                    </a:p>
                  </a:txBody>
                  <a:tcPr marL="124825" marR="12482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Ø125×740 мм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24825" marR="12482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7.3 кг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4825" marR="12482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5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ЛЭМ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24825" marR="12482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800×1250×900 мм </a:t>
                      </a:r>
                      <a:endParaRPr kumimoji="0" 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24825" marR="12482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135 кг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4825" marR="12482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67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МУС</a:t>
                      </a:r>
                      <a:endParaRPr kumimoji="0" 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24825" marR="12482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518×415×220 мм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24825" marR="12482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 кг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4825" marR="12482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312166" y="4429132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IP65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12482513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white">
          <a:xfrm>
            <a:off x="3525838" y="214313"/>
            <a:ext cx="5495925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altLang="ru-RU" sz="2200">
              <a:solidFill>
                <a:schemeClr val="bg1"/>
              </a:solidFill>
              <a:latin typeface="Arial Cyr"/>
            </a:endParaRPr>
          </a:p>
        </p:txBody>
      </p:sp>
      <p:pic>
        <p:nvPicPr>
          <p:cNvPr id="5" name="Picture 2" descr="\\FILESERVER\Box\ЛЭМ Роботизированные системы\РЭ РО и т.д\Фото ЛЭМ\Катушка_2024\катушка копия.png"/>
          <p:cNvPicPr>
            <a:picLocks noChangeAspect="1" noChangeArrowheads="1"/>
          </p:cNvPicPr>
          <p:nvPr/>
        </p:nvPicPr>
        <p:blipFill>
          <a:blip r:embed="rId3" cstate="print"/>
          <a:srcRect l="25375" b="541"/>
          <a:stretch>
            <a:fillRect/>
          </a:stretch>
        </p:blipFill>
        <p:spPr bwMode="auto">
          <a:xfrm flipH="1">
            <a:off x="240464" y="928670"/>
            <a:ext cx="4857784" cy="5444068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91223" y="4679165"/>
            <a:ext cx="1285884" cy="1643074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578" y="4857760"/>
            <a:ext cx="1357322" cy="1285884"/>
          </a:xfrm>
          <a:prstGeom prst="rect">
            <a:avLst/>
          </a:prstGeom>
        </p:spPr>
      </p:pic>
      <p:pic>
        <p:nvPicPr>
          <p:cNvPr id="8" name="Рисунок 7" descr="Рама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455966" y="4929198"/>
            <a:ext cx="2714644" cy="1000132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7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7008" y="857232"/>
            <a:ext cx="2643206" cy="3429024"/>
          </a:xfrm>
          <a:prstGeom prst="rect">
            <a:avLst/>
          </a:prstGeom>
          <a:noFill/>
          <a:ln w="9525">
            <a:noFill/>
          </a:ln>
          <a:effectLst/>
        </p:spPr>
      </p:pic>
      <p:pic>
        <p:nvPicPr>
          <p:cNvPr id="12" name="Рисунок 11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6" t="16668" r="7071" b="22222"/>
          <a:stretch/>
        </p:blipFill>
        <p:spPr bwMode="auto">
          <a:xfrm>
            <a:off x="5455438" y="1571612"/>
            <a:ext cx="1357322" cy="9286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528" y="1071546"/>
            <a:ext cx="2930236" cy="2219511"/>
          </a:xfrm>
          <a:prstGeom prst="rect">
            <a:avLst/>
          </a:prstGeom>
        </p:spPr>
      </p:pic>
      <p:pic>
        <p:nvPicPr>
          <p:cNvPr id="17409" name="Picture 1" descr="\\FILESERVER\Box\ЛЭМ Роботизированные системы\Фото комплекса\1_MG_491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97918" y="3429000"/>
            <a:ext cx="1408858" cy="9392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4526744" y="252691"/>
            <a:ext cx="6643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Состав спектрометра МКС-АТ6104ДМ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3340" y="1214422"/>
            <a:ext cx="3000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Лебедка электромеханическая (ЛЭМ)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98116" y="5429264"/>
            <a:ext cx="1357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Устройство детектирования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54976" y="4429132"/>
            <a:ext cx="271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Разъёмы подключения кабелей данных и питания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26942" y="4286256"/>
            <a:ext cx="3643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Модуль управления спектрометром (МУС)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69554" y="2500306"/>
            <a:ext cx="3643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Панель подключения МУС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027338" y="3437753"/>
            <a:ext cx="3643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Блок питания ЛЭМ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27338" y="6000768"/>
            <a:ext cx="364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Технологическая рама для транспортировки ЛЭМ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41124" y="6153017"/>
            <a:ext cx="271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Кабель питания ЛЭМ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25м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55636" y="6143644"/>
            <a:ext cx="271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Кабель данных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15м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12482513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white">
          <a:xfrm>
            <a:off x="3525838" y="214313"/>
            <a:ext cx="5495925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altLang="ru-RU" sz="2200">
              <a:solidFill>
                <a:schemeClr val="bg1"/>
              </a:solidFill>
              <a:latin typeface="Arial Cyr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58"/>
          <a:stretch>
            <a:fillRect/>
          </a:stretch>
        </p:blipFill>
        <p:spPr>
          <a:xfrm>
            <a:off x="0" y="1285860"/>
            <a:ext cx="12482513" cy="47149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26744" y="252691"/>
            <a:ext cx="6643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Принципиальная схема спектрометра с ЛЭМ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12482513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white">
          <a:xfrm>
            <a:off x="3525838" y="214313"/>
            <a:ext cx="5495925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altLang="ru-RU" sz="2200">
              <a:solidFill>
                <a:schemeClr val="bg1"/>
              </a:solidFill>
              <a:latin typeface="Arial Cyr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1" t="2092" r="2232" b="3093"/>
          <a:stretch/>
        </p:blipFill>
        <p:spPr bwMode="auto">
          <a:xfrm>
            <a:off x="4598182" y="3714752"/>
            <a:ext cx="2082800" cy="15313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464" y="1000108"/>
            <a:ext cx="2857520" cy="3500462"/>
          </a:xfrm>
          <a:prstGeom prst="rect">
            <a:avLst/>
          </a:prstGeom>
          <a:noFill/>
          <a:ln w="9525">
            <a:noFill/>
          </a:ln>
          <a:effectLst/>
        </p:spPr>
      </p:pic>
      <p:pic>
        <p:nvPicPr>
          <p:cNvPr id="19" name="Рисунок 1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76843" y="321447"/>
            <a:ext cx="642942" cy="2571768"/>
          </a:xfrm>
          <a:prstGeom prst="rect">
            <a:avLst/>
          </a:prstGeom>
        </p:spPr>
      </p:pic>
      <p:pic>
        <p:nvPicPr>
          <p:cNvPr id="21" name="Рисунок 2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512" y="857232"/>
            <a:ext cx="2786082" cy="4714908"/>
          </a:xfrm>
          <a:prstGeom prst="rect">
            <a:avLst/>
          </a:prstGeom>
        </p:spPr>
      </p:pic>
      <p:pic>
        <p:nvPicPr>
          <p:cNvPr id="22" name="Рисунок 21" descr="C:\Users\tarasenko_vv\AppData\Local\Microsoft\Windows\Temporary Internet Files\Content.Word\3.2._proba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98908" y="2285992"/>
            <a:ext cx="221457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9" name="Picture 15" descr="\\FILESERVER\Box\ЛЭМ Роботизированные системы\Фото комплекса\1_MG_5154 копия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12298" y="1142984"/>
            <a:ext cx="722014" cy="478634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526743" y="252691"/>
            <a:ext cx="7955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Органы управления ЛЭМ и спектрометром 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40992" y="5357826"/>
            <a:ext cx="271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Панель управления  ЛЭМ с джойстиком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67869" y="4643446"/>
            <a:ext cx="271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Контрольная проба для стабилизации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98512" y="5429264"/>
            <a:ext cx="27146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Размещение УД в держателе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69554" y="2000240"/>
            <a:ext cx="27146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Приемник ГНСС на держателе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259602" y="4572008"/>
            <a:ext cx="3643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Модуль управления спектрометром (МУС)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83604" y="5929330"/>
            <a:ext cx="271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Пульт дистанционного управления ЛЭМ (ПДУ)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482513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776" y="3714752"/>
            <a:ext cx="3000396" cy="2571768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776" y="857232"/>
            <a:ext cx="3000396" cy="250033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024" y="1214422"/>
            <a:ext cx="2286000" cy="3429758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364" y="1142984"/>
            <a:ext cx="2645229" cy="3507068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0" y="1142984"/>
            <a:ext cx="3668486" cy="41782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26743" y="252691"/>
            <a:ext cx="7955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Эксплуатация и хранение ЛЭМ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4778" y="5357826"/>
            <a:ext cx="27146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Рабочее положение ЛЭМ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2364" y="4714884"/>
            <a:ext cx="27146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Положение хранения ЛЭМ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84132" y="4643446"/>
            <a:ext cx="271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ЛЭМ в положении хранения с  чехлом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84461" y="6215082"/>
            <a:ext cx="3598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Рукоятка ручного управления на штурвале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86873" y="3357562"/>
            <a:ext cx="3598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Блок электропривода в кожухе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1216</Words>
  <Application>Microsoft Office PowerPoint</Application>
  <PresentationFormat>Произвольный</PresentationFormat>
  <Paragraphs>221</Paragraphs>
  <Slides>27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Arial Cyr</vt:lpstr>
      <vt:lpstr>Calibri</vt:lpstr>
      <vt:lpstr>Symbol</vt:lpstr>
      <vt:lpstr>Times New Roman</vt:lpstr>
      <vt:lpstr>Wingdings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2015-09-29T12:14:18Z</dcterms:created>
  <dcterms:modified xsi:type="dcterms:W3CDTF">2025-10-14T11:42:49Z</dcterms:modified>
</cp:coreProperties>
</file>