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8" r:id="rId2"/>
    <p:sldId id="483" r:id="rId3"/>
    <p:sldId id="625" r:id="rId4"/>
    <p:sldId id="635" r:id="rId5"/>
    <p:sldId id="631" r:id="rId6"/>
    <p:sldId id="643" r:id="rId7"/>
    <p:sldId id="627" r:id="rId8"/>
    <p:sldId id="629" r:id="rId9"/>
    <p:sldId id="637" r:id="rId10"/>
    <p:sldId id="624" r:id="rId11"/>
    <p:sldId id="633" r:id="rId12"/>
    <p:sldId id="639" r:id="rId13"/>
    <p:sldId id="640" r:id="rId14"/>
    <p:sldId id="645" r:id="rId15"/>
    <p:sldId id="642" r:id="rId16"/>
    <p:sldId id="441" r:id="rId17"/>
  </p:sldIdLst>
  <p:sldSz cx="12482513" cy="6858000"/>
  <p:notesSz cx="9874250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A9E"/>
    <a:srgbClr val="000099"/>
    <a:srgbClr val="FFFF00"/>
    <a:srgbClr val="7979CD"/>
    <a:srgbClr val="4D4D4D"/>
    <a:srgbClr val="009900"/>
    <a:srgbClr val="66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4660"/>
  </p:normalViewPr>
  <p:slideViewPr>
    <p:cSldViewPr>
      <p:cViewPr varScale="1">
        <p:scale>
          <a:sx n="99" d="100"/>
          <a:sy n="99" d="100"/>
        </p:scale>
        <p:origin x="348" y="84"/>
      </p:cViewPr>
      <p:guideLst>
        <p:guide orient="horz" pos="2160"/>
        <p:guide pos="39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E8CD575-D159-A8BB-E578-B74BDC8F7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3A041B-83A6-19AA-1A44-3FD49E2A3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919240A-E7AC-4713-9077-83E0ED3F179B}" type="datetimeFigureOut">
              <a:rPr lang="ru-RU"/>
              <a:pPr>
                <a:defRPr/>
              </a:pPr>
              <a:t>13.10.2023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B390FE-4B2A-465C-ECA5-807C7BEFD6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96287D-32EC-B27E-B084-DDC79497F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940179-4405-44C4-A0EC-AA1D81D4CBF7}" type="slidenum">
              <a:rPr lang="ru-RU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70F8ADC-E5E8-84F4-865F-56CB3178ED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97B01C-2760-557D-B785-11EFC307BE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1649111-CBBB-41C4-9F41-4E0AB2742D8C}" type="datetimeFigureOut">
              <a:rPr lang="ru-RU"/>
              <a:pPr>
                <a:defRPr/>
              </a:pPr>
              <a:t>13.10.2023</a:t>
            </a:fld>
            <a:endParaRPr lang="en-GB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BAE70CB-6738-C617-13C9-91188189AB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17788" y="509588"/>
            <a:ext cx="46386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194EF93-589B-7B90-C252-C502BB14D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900988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9C9D64-5747-CC3C-5722-8C329AC5D4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7B1CF-A3A8-9218-4CB4-C9B2AB1FD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1240AF5-C99F-4505-9F2E-061D469A347C}" type="slidenum">
              <a:rPr lang="ru-RU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AF5-C99F-4505-9F2E-061D469A347C}" type="slidenum">
              <a:rPr lang="ru-RU" altLang="ru-RU" smtClean="0"/>
              <a:pPr/>
              <a:t>6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0742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AF5-C99F-4505-9F2E-061D469A347C}" type="slidenum">
              <a:rPr lang="ru-RU" altLang="ru-RU" smtClean="0"/>
              <a:pPr/>
              <a:t>8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8152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AF5-C99F-4505-9F2E-061D469A347C}" type="slidenum">
              <a:rPr lang="ru-RU" altLang="ru-RU" smtClean="0"/>
              <a:pPr/>
              <a:t>9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7418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AF5-C99F-4505-9F2E-061D469A347C}" type="slidenum">
              <a:rPr lang="ru-RU" altLang="ru-RU" smtClean="0"/>
              <a:pPr/>
              <a:t>10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4909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AF5-C99F-4505-9F2E-061D469A347C}" type="slidenum">
              <a:rPr lang="ru-RU" altLang="ru-RU" smtClean="0"/>
              <a:pPr/>
              <a:t>12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660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AF5-C99F-4505-9F2E-061D469A347C}" type="slidenum">
              <a:rPr lang="ru-RU" altLang="ru-RU" smtClean="0"/>
              <a:pPr/>
              <a:t>13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9627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AF5-C99F-4505-9F2E-061D469A347C}" type="slidenum">
              <a:rPr lang="ru-RU" altLang="ru-RU" smtClean="0"/>
              <a:pPr/>
              <a:t>14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45330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AF5-C99F-4505-9F2E-061D469A347C}" type="slidenum">
              <a:rPr lang="ru-RU" altLang="ru-RU" smtClean="0"/>
              <a:pPr/>
              <a:t>15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9728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6189" y="2130427"/>
            <a:ext cx="10610136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2377" y="3886200"/>
            <a:ext cx="873775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C0C35-AB37-B4B3-8611-8EA2AD659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78BEBB-A71F-EC41-D431-8823CA2EE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8B5D1A-FF14-E10C-9C1B-D6C2785AC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638FD-1648-47F6-B630-AF9BD83E3C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28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D70C07-3F43-3CB0-1FAB-381297B44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B99D75-6094-EDEA-524E-8B2E7EFDA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F54473-DA8A-2828-A777-865608F50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14D81-24E2-4512-851B-515C6E2E36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218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9822" y="274640"/>
            <a:ext cx="2808565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126" y="274640"/>
            <a:ext cx="821765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EEDF02-DB54-AD63-F5E5-9A6C56DF3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CFBF3C-4049-1B9D-3465-AB5FCDB91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8EBFD1-8CC7-5D99-EDD9-EE29D6BFB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8A2B9-F4C5-4844-B9C0-BD68F3E875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62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D85D44-FC03-B7DE-3EF8-82824179A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99CBCA-BA11-42F9-ED63-0CE8E6EB6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388237-4701-1E2B-AACC-E35094630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6727B-5E5D-4DC9-B2CB-97CB6C8491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20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033" y="4406902"/>
            <a:ext cx="1061013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6033" y="2906713"/>
            <a:ext cx="1061013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06545-D0DA-A821-4E8F-BC2CF92E8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FA51C-ADF0-B0AD-881E-D95994DF2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EF0DC-24EB-5DAF-4B9D-2027934B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F1AD4-DA6E-47DD-8811-DFF08521BE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51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126" y="1600202"/>
            <a:ext cx="5513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5277" y="1600202"/>
            <a:ext cx="5513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EA807-A970-B0C1-90D1-C652F4DC4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13072-1C1F-3567-D33E-6D0A317F0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15281-AE63-C483-FB20-1C25CC6C5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36109-FB48-4A50-937F-FA3959E8F5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85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25" y="1535114"/>
            <a:ext cx="551527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125" y="2174875"/>
            <a:ext cx="55152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40947" y="1535114"/>
            <a:ext cx="551744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40947" y="2174875"/>
            <a:ext cx="55174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EBE16C-DCA8-7CA7-9FA9-3C4C1F625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5FBC0F-C810-F251-2E2C-C188F760B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454C39-14DC-7F0D-B23F-D18DC838D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73B99-7A49-4B13-8468-891994ABF0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20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25B6FC-5691-C443-9FAA-E256F8081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F38720-D86C-4906-BF43-1B6A856AD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4F7A1D-C929-9D79-CDFE-189AB8F07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D57D4-82FB-4B75-BB8D-E504BD821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10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917B21-A5FB-B9E9-D778-FCC96DD68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7998DB-670F-9232-28CB-45972859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F35D6F-B1C3-13E8-C200-9A6FBCE07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72B6A-8CA8-4072-B4D3-B072B94C71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3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29" y="273050"/>
            <a:ext cx="410666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0316" y="273053"/>
            <a:ext cx="69780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4129" y="1435103"/>
            <a:ext cx="41066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5C9277-874C-14EE-7DDA-CD949F61C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A4D721-B049-627A-8EE4-F0DE0100A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0F699-F7AD-7027-7B6A-8B94A46FE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2EFEA-39A1-40B2-A579-87C8471AE7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70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660" y="4800601"/>
            <a:ext cx="748950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46660" y="612775"/>
            <a:ext cx="748950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46660" y="5367339"/>
            <a:ext cx="748950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0D0D7-022E-F295-5633-6B36ABDE2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38900-7357-E855-6E67-C3D651A867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FBC56-EAC5-18C9-C3B8-065D66DCC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AAD6-500E-4AD6-9C78-77CF57EDD1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66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E4D460-7C9A-5D89-A148-4B053ABF2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274638"/>
            <a:ext cx="11234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4F1419-0798-F43D-4892-1A431DD22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1600200"/>
            <a:ext cx="112347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553C27-864B-E7B7-849B-45B321DB6F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245225"/>
            <a:ext cx="29130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5E691D-FD87-32B8-E392-A0343F515B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5613" y="6245225"/>
            <a:ext cx="395128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AF8F0A-CDC2-89FE-B4BE-39EF2A4FC2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5563" y="6245225"/>
            <a:ext cx="29130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44A00D2-C3B1-45E4-BA71-67ECF7AA64F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" descr="русглавная.jpg">
            <a:extLst>
              <a:ext uri="{FF2B5EF4-FFF2-40B4-BE49-F238E27FC236}">
                <a16:creationId xmlns:a16="http://schemas.microsoft.com/office/drawing/2014/main" id="{FC851CBF-E577-54F8-14EB-84510BFE3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12482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9">
            <a:extLst>
              <a:ext uri="{FF2B5EF4-FFF2-40B4-BE49-F238E27FC236}">
                <a16:creationId xmlns:a16="http://schemas.microsoft.com/office/drawing/2014/main" id="{F8AE277E-CD80-348F-BB62-A04496DD8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6435725"/>
            <a:ext cx="1179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bg1"/>
                </a:solidFill>
                <a:sym typeface="Symbol" panose="05050102010706020507" pitchFamily="18" charset="2"/>
              </a:rPr>
              <a:t></a:t>
            </a:r>
            <a:r>
              <a:rPr lang="en-US" altLang="ru-RU" sz="15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ru-RU" altLang="ru-RU" sz="1500" dirty="0">
                <a:solidFill>
                  <a:schemeClr val="bg1"/>
                </a:solidFill>
              </a:rPr>
              <a:t>2023</a:t>
            </a:r>
            <a:endParaRPr lang="en-US" altLang="ru-RU" sz="1500" dirty="0">
              <a:solidFill>
                <a:schemeClr val="bg1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D207177-4D8F-D873-26DF-B1886D55B8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586163" y="2133600"/>
            <a:ext cx="874871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TextBox 1">
            <a:extLst>
              <a:ext uri="{FF2B5EF4-FFF2-40B4-BE49-F238E27FC236}">
                <a16:creationId xmlns:a16="http://schemas.microsoft.com/office/drawing/2014/main" id="{0FDF90EF-6EB6-06F0-28A1-000EFAC4D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313" y="5970588"/>
            <a:ext cx="312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0">
                <a:solidFill>
                  <a:schemeClr val="bg1"/>
                </a:solidFill>
              </a:rPr>
              <a:t>Республика Беларусь, г. Минск</a:t>
            </a:r>
          </a:p>
        </p:txBody>
      </p:sp>
      <p:sp>
        <p:nvSpPr>
          <p:cNvPr id="2054" name="Text Box 23">
            <a:extLst>
              <a:ext uri="{FF2B5EF4-FFF2-40B4-BE49-F238E27FC236}">
                <a16:creationId xmlns:a16="http://schemas.microsoft.com/office/drawing/2014/main" id="{9B9CB3B8-AB2F-422F-2FA5-23C1C8C6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285750"/>
            <a:ext cx="52863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0">
                <a:solidFill>
                  <a:schemeClr val="bg1"/>
                </a:solidFill>
                <a:cs typeface="Calibri" panose="020F0502020204030204" pitchFamily="34" charset="0"/>
              </a:rPr>
              <a:t>Научно-производственное унитарное предприятие</a:t>
            </a:r>
          </a:p>
          <a:p>
            <a:endParaRPr lang="ru-RU" altLang="ru-RU" sz="3200" b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10742264" cy="403244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000" b="0" kern="0" dirty="0">
                <a:solidFill>
                  <a:schemeClr val="tx1"/>
                </a:solidFill>
              </a:rPr>
              <a:t>Спектры измерялись в течении 300 – 1800 с и приводились с 1 секунде</a:t>
            </a: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972115D-7BF5-AE9D-F389-4E34AE9D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>
                <a:solidFill>
                  <a:schemeClr val="bg1"/>
                </a:solidFill>
              </a:rPr>
              <a:t>Измеренные спектры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5CBF5F-38A0-2A3A-7C44-F956E581F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56" y="1844824"/>
            <a:ext cx="8208912" cy="41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5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6BED2C-E613-1380-2976-FB5DDA62F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84CAC7C-B1A6-1A09-A8EF-173213898253}"/>
              </a:ext>
            </a:extLst>
          </p:cNvPr>
          <p:cNvSpPr txBox="1">
            <a:spLocks/>
          </p:cNvSpPr>
          <p:nvPr/>
        </p:nvSpPr>
        <p:spPr>
          <a:xfrm>
            <a:off x="352899" y="1124744"/>
            <a:ext cx="11776715" cy="123183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Альтернативным методом учета вклада космической компоненты в результирующий спектр является Монте-Карло моделирование. Для этого в программе </a:t>
            </a:r>
            <a:r>
              <a:rPr lang="en-US" sz="16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Fluka</a:t>
            </a:r>
            <a:r>
              <a:rPr lang="ru-RU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версии 3.2.1 была создана модель детектора и источника космического излучения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Модель позволяет рассчитать отклик детектора на воздействие космического излучения при различных условиях измерения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b="0" kern="0" dirty="0">
              <a:solidFill>
                <a:srgbClr val="C00000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B929A99-867A-471D-D108-47AC47C38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1" y="252413"/>
            <a:ext cx="7193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>
                <a:solidFill>
                  <a:schemeClr val="bg1"/>
                </a:solidFill>
              </a:rPr>
              <a:t>Моделирование спектров</a:t>
            </a:r>
            <a:r>
              <a:rPr lang="en-US" altLang="ru-RU" sz="2400" i="1" dirty="0">
                <a:solidFill>
                  <a:schemeClr val="bg1"/>
                </a:solidFill>
              </a:rPr>
              <a:t> </a:t>
            </a:r>
            <a:r>
              <a:rPr lang="ru-RU" altLang="ru-RU" sz="2400" i="1" dirty="0">
                <a:solidFill>
                  <a:schemeClr val="bg1"/>
                </a:solidFill>
              </a:rPr>
              <a:t>в воде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31CB24-BD6C-E4D7-E043-2280CC379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4"/>
          <a:stretch/>
        </p:blipFill>
        <p:spPr>
          <a:xfrm>
            <a:off x="768648" y="1988840"/>
            <a:ext cx="1071289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1128688" y="5710311"/>
            <a:ext cx="9985674" cy="101634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000" b="0" kern="0" dirty="0">
                <a:solidFill>
                  <a:schemeClr val="tx1"/>
                </a:solidFill>
              </a:rPr>
              <a:t>область интересов 500 – 2800 кэВ, включает пики </a:t>
            </a:r>
            <a:endParaRPr lang="en-US" sz="2000" b="0" kern="0" dirty="0">
              <a:solidFill>
                <a:schemeClr val="tx1"/>
              </a:solidFill>
            </a:endParaRPr>
          </a:p>
          <a:p>
            <a:pPr algn="l"/>
            <a:r>
              <a:rPr lang="en-US" sz="2000" b="0" kern="0" dirty="0">
                <a:solidFill>
                  <a:schemeClr val="tx1"/>
                </a:solidFill>
              </a:rPr>
              <a:t>Cs-137 (662 keV) K-40 (1460 keV) Ra-226 (609, 1760 keV), Th-232 (583,</a:t>
            </a:r>
            <a:r>
              <a:rPr lang="ru-RU" sz="2000" b="0" kern="0" dirty="0">
                <a:solidFill>
                  <a:schemeClr val="tx1"/>
                </a:solidFill>
              </a:rPr>
              <a:t> </a:t>
            </a:r>
            <a:r>
              <a:rPr lang="en-US" sz="2000" b="0" kern="0" dirty="0">
                <a:solidFill>
                  <a:schemeClr val="tx1"/>
                </a:solidFill>
              </a:rPr>
              <a:t>2614 keV)</a:t>
            </a:r>
            <a:endParaRPr lang="ru-RU" sz="2000" b="0" kern="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972115D-7BF5-AE9D-F389-4E34AE9D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>
                <a:solidFill>
                  <a:schemeClr val="bg1"/>
                </a:solidFill>
              </a:rPr>
              <a:t>Измеренные спектры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F06693-EB61-0108-C15F-A52716586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93" y="941293"/>
            <a:ext cx="10585176" cy="4848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5F9F34-D218-FCD5-E35D-EBE535CB4468}"/>
              </a:ext>
            </a:extLst>
          </p:cNvPr>
          <p:cNvSpPr/>
          <p:nvPr/>
        </p:nvSpPr>
        <p:spPr>
          <a:xfrm>
            <a:off x="4814743" y="1556792"/>
            <a:ext cx="16850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K-40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D5621C-E3EE-EF06-92BF-9CA0EC520133}"/>
              </a:ext>
            </a:extLst>
          </p:cNvPr>
          <p:cNvSpPr/>
          <p:nvPr/>
        </p:nvSpPr>
        <p:spPr>
          <a:xfrm>
            <a:off x="6025232" y="1556792"/>
            <a:ext cx="16850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Ra-226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04C5E5E-7D90-BC64-6172-2FD18854D478}"/>
              </a:ext>
            </a:extLst>
          </p:cNvPr>
          <p:cNvSpPr/>
          <p:nvPr/>
        </p:nvSpPr>
        <p:spPr>
          <a:xfrm>
            <a:off x="8833544" y="1556792"/>
            <a:ext cx="16850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Th-232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298438-8582-78F0-80AC-EEF30D2BB9B5}"/>
              </a:ext>
            </a:extLst>
          </p:cNvPr>
          <p:cNvSpPr/>
          <p:nvPr/>
        </p:nvSpPr>
        <p:spPr>
          <a:xfrm>
            <a:off x="2496840" y="1556792"/>
            <a:ext cx="12961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Cs-137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26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683568" y="1071386"/>
            <a:ext cx="1074226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000" b="0" kern="0" dirty="0">
                <a:solidFill>
                  <a:schemeClr val="tx1"/>
                </a:solidFill>
              </a:rPr>
              <a:t>В таблице приводится суммарная скорость счета</a:t>
            </a:r>
            <a:r>
              <a:rPr lang="en-US" sz="2000" b="0" kern="0" dirty="0">
                <a:solidFill>
                  <a:schemeClr val="tx1"/>
                </a:solidFill>
              </a:rPr>
              <a:t> </a:t>
            </a:r>
            <a:r>
              <a:rPr lang="ru-RU" sz="2000" b="0" kern="0" dirty="0">
                <a:solidFill>
                  <a:schemeClr val="tx1"/>
                </a:solidFill>
              </a:rPr>
              <a:t>для каждого спектра в выбранных окнах и общая.</a:t>
            </a: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972115D-7BF5-AE9D-F389-4E34AE9D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>
                <a:solidFill>
                  <a:schemeClr val="bg1"/>
                </a:solidFill>
              </a:rPr>
              <a:t>Анализ спектров по выбранным окнам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5806B46-31BD-036C-6104-15CD06D8EEE4}"/>
              </a:ext>
            </a:extLst>
          </p:cNvPr>
          <p:cNvGrpSpPr/>
          <p:nvPr/>
        </p:nvGrpSpPr>
        <p:grpSpPr>
          <a:xfrm>
            <a:off x="755576" y="4725144"/>
            <a:ext cx="10589269" cy="1440160"/>
            <a:chOff x="720022" y="2564904"/>
            <a:chExt cx="10589269" cy="1440160"/>
          </a:xfrm>
        </p:grpSpPr>
        <p:pic>
          <p:nvPicPr>
            <p:cNvPr id="3075" name="Рисунок 3074">
              <a:extLst>
                <a:ext uri="{FF2B5EF4-FFF2-40B4-BE49-F238E27FC236}">
                  <a16:creationId xmlns:a16="http://schemas.microsoft.com/office/drawing/2014/main" id="{37F4D667-F42A-28E0-1B7F-236961665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295" y="2568353"/>
              <a:ext cx="5148996" cy="1405184"/>
            </a:xfrm>
            <a:prstGeom prst="rect">
              <a:avLst/>
            </a:prstGeom>
          </p:spPr>
        </p:pic>
        <p:sp>
          <p:nvSpPr>
            <p:cNvPr id="3072" name="Овал 3071">
              <a:extLst>
                <a:ext uri="{FF2B5EF4-FFF2-40B4-BE49-F238E27FC236}">
                  <a16:creationId xmlns:a16="http://schemas.microsoft.com/office/drawing/2014/main" id="{E7FB75F5-0052-61D9-0EF9-405FBC7B4660}"/>
                </a:ext>
              </a:extLst>
            </p:cNvPr>
            <p:cNvSpPr/>
            <p:nvPr/>
          </p:nvSpPr>
          <p:spPr bwMode="auto">
            <a:xfrm>
              <a:off x="10193162" y="2996952"/>
              <a:ext cx="512590" cy="28847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53491AED-6F10-770C-6CEF-269C0C418B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13264" y="3746795"/>
              <a:ext cx="4919287" cy="0"/>
            </a:xfrm>
            <a:prstGeom prst="line">
              <a:avLst/>
            </a:prstGeom>
            <a:ln w="222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D20DF5CE-6E75-40AD-BEB7-038D7675AD76}"/>
                </a:ext>
              </a:extLst>
            </p:cNvPr>
            <p:cNvSpPr/>
            <p:nvPr/>
          </p:nvSpPr>
          <p:spPr bwMode="auto">
            <a:xfrm>
              <a:off x="10201696" y="3716587"/>
              <a:ext cx="512590" cy="28847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78" name="Рисунок 3077">
              <a:extLst>
                <a:ext uri="{FF2B5EF4-FFF2-40B4-BE49-F238E27FC236}">
                  <a16:creationId xmlns:a16="http://schemas.microsoft.com/office/drawing/2014/main" id="{92483E33-5482-5CCB-EAF9-9AF1EEA9B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022" y="2564904"/>
              <a:ext cx="5396099" cy="1438960"/>
            </a:xfrm>
            <a:prstGeom prst="rect">
              <a:avLst/>
            </a:prstGeom>
          </p:spPr>
        </p:pic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97AACB4B-22C0-8D9B-9370-96AD8B833ED0}"/>
                </a:ext>
              </a:extLst>
            </p:cNvPr>
            <p:cNvSpPr/>
            <p:nvPr/>
          </p:nvSpPr>
          <p:spPr bwMode="auto">
            <a:xfrm>
              <a:off x="4945112" y="3068960"/>
              <a:ext cx="432048" cy="216015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97F535F6-D382-2C61-CB24-A89AD3A82B6A}"/>
                </a:ext>
              </a:extLst>
            </p:cNvPr>
            <p:cNvSpPr/>
            <p:nvPr/>
          </p:nvSpPr>
          <p:spPr bwMode="auto">
            <a:xfrm>
              <a:off x="5017120" y="3731990"/>
              <a:ext cx="432048" cy="273074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BF8CEFD-23A6-C481-4C6E-1AF7127C7B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2664" y="3789040"/>
              <a:ext cx="4968552" cy="0"/>
            </a:xfrm>
            <a:prstGeom prst="line">
              <a:avLst/>
            </a:prstGeom>
            <a:ln w="222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F3AB07-BD2D-F136-D05B-E65BD031C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714" y="1990040"/>
            <a:ext cx="5422946" cy="143896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B112710-DD84-57EA-A6E2-60BE4306F790}"/>
              </a:ext>
            </a:extLst>
          </p:cNvPr>
          <p:cNvSpPr txBox="1">
            <a:spLocks/>
          </p:cNvSpPr>
          <p:nvPr/>
        </p:nvSpPr>
        <p:spPr>
          <a:xfrm>
            <a:off x="683568" y="3641093"/>
            <a:ext cx="1074226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000" b="0" kern="0" dirty="0">
                <a:solidFill>
                  <a:schemeClr val="tx1"/>
                </a:solidFill>
              </a:rPr>
              <a:t>В качестве опорного спектра выбран спектр измеренный на льду над Лепельским озером. В таблицах показано отклонения в долях и процентах от опорного по окнам.</a:t>
            </a:r>
            <a:endParaRPr lang="ru-RU" sz="2000" b="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9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F972115D-7BF5-AE9D-F389-4E34AE9D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>
                <a:solidFill>
                  <a:schemeClr val="bg1"/>
                </a:solidFill>
              </a:rPr>
              <a:t>Анализ спектров по выбранным окнам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BAE380-025C-BA08-EABC-9293E3E8E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00" y="1203579"/>
            <a:ext cx="9001000" cy="51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3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10742264" cy="403244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по скоростям счета в выбранных окнах для спектров измеренных на Заславском </a:t>
            </a:r>
            <a:r>
              <a:rPr lang="ru-RU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вдх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спектром полученным с помощью мат. моделирования от опорного спектра (Лепельское озеро)  составляют не более чем 30 %, когда как для спектра измеренного в низкофоновой камер отличия составляют более чем в два раза.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спектры показывают, что скорость счета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гамма-фона над водой в 6-7 раз меньше измеренной на берегу, а также значительно снижаются вклады в области калия (1460 кэВ) и тория (2614 кэВ).</a:t>
            </a:r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использования в качестве фона при определении активности ЕРН при полевых измерениях удовлетворяют спектры, снятые над поверхностью воды.</a:t>
            </a: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972115D-7BF5-AE9D-F389-4E34AE9D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>
                <a:solidFill>
                  <a:schemeClr val="bg1"/>
                </a:solidFill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97592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>
            <a:extLst>
              <a:ext uri="{FF2B5EF4-FFF2-40B4-BE49-F238E27FC236}">
                <a16:creationId xmlns:a16="http://schemas.microsoft.com/office/drawing/2014/main" id="{895E18A2-513E-4EE9-5C39-66E5BA15D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7AF13D72-0E5B-D6B0-B45C-F1BDAA0A4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206" y="3429000"/>
            <a:ext cx="4564839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Республика Беларусь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220005, Минск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ул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Гикало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Тел./Факс: +375-17-270-81-42</a:t>
            </a:r>
          </a:p>
          <a:p>
            <a:pPr algn="ctr" eaLnBrk="1" hangingPunct="1">
              <a:defRPr/>
            </a:pPr>
            <a:endParaRPr lang="en-GB" sz="24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en-US" sz="2400" u="sng" dirty="0">
                <a:solidFill>
                  <a:srgbClr val="000099"/>
                </a:solidFill>
              </a:rPr>
              <a:t>tolkachev@atomtex.com</a:t>
            </a:r>
            <a:endParaRPr lang="en-GB" sz="2400" u="sng" dirty="0">
              <a:solidFill>
                <a:srgbClr val="000099"/>
              </a:solidFill>
            </a:endParaRPr>
          </a:p>
          <a:p>
            <a:pPr algn="ctr" eaLnBrk="1" hangingPunct="1">
              <a:defRPr/>
            </a:pPr>
            <a:r>
              <a:rPr lang="en-US" sz="2400" u="sng" dirty="0">
                <a:solidFill>
                  <a:srgbClr val="000099"/>
                </a:solidFill>
              </a:rPr>
              <a:t>www.atomtex.com</a:t>
            </a:r>
            <a:endParaRPr lang="en-GB" sz="2400" u="sng" dirty="0">
              <a:solidFill>
                <a:srgbClr val="000099"/>
              </a:solidFill>
            </a:endParaRPr>
          </a:p>
          <a:p>
            <a:pPr algn="ctr" eaLnBrk="1" hangingPunct="1">
              <a:defRPr/>
            </a:pPr>
            <a:endParaRPr lang="en-GB" sz="2400" dirty="0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36C9FE9-BDCD-7C18-B910-0079692C514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017963" y="2355850"/>
            <a:ext cx="6696075" cy="5016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3600" b="0">
              <a:latin typeface="Arial Cyr" panose="020B0604020202020204" pitchFamily="34" charset="0"/>
            </a:endParaRP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BC35D05D-7518-4314-91F2-C038E7F0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2071688"/>
            <a:ext cx="67881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500"/>
              <a:t>СПАСИБО ЗА ВНИМАНИЕ!</a:t>
            </a:r>
            <a:endParaRPr lang="en-GB" altLang="ru-RU"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10742264" cy="48245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космической составляющей фона для сцинтилляционного детектора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большого объема при радиационной съемке местности.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А.Н. Толкачёв, А.О. Ничипорук, А.А. Загороднюк, А.А. Алексеев </a:t>
            </a:r>
            <a:endParaRPr lang="ru-RU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b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b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b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b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 «АТОМТЕХ»</a:t>
            </a:r>
          </a:p>
          <a:p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0" kern="0" dirty="0">
              <a:solidFill>
                <a:srgbClr val="C00000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8997EFB-EF3B-B920-EC75-CED972E96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>
                <a:solidFill>
                  <a:schemeClr val="bg1"/>
                </a:solidFill>
              </a:rPr>
              <a:t>ППСР-2023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46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10742264" cy="48245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875AD3-15B7-7A9B-B2FD-9630D7F39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42"/>
          <a:stretch/>
        </p:blipFill>
        <p:spPr bwMode="auto">
          <a:xfrm>
            <a:off x="747812" y="2331941"/>
            <a:ext cx="4405560" cy="2430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4A2A8D46-B166-9270-3789-4D0D4879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>
                <a:solidFill>
                  <a:schemeClr val="bg1"/>
                </a:solidFill>
              </a:rPr>
              <a:t>Описание оборудования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A93F87C-9A9D-EFE9-BDC0-3BF4C3710F67}"/>
              </a:ext>
            </a:extLst>
          </p:cNvPr>
          <p:cNvSpPr txBox="1">
            <a:spLocks/>
          </p:cNvSpPr>
          <p:nvPr/>
        </p:nvSpPr>
        <p:spPr>
          <a:xfrm>
            <a:off x="763340" y="1004188"/>
            <a:ext cx="10742264" cy="104740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YS Text"/>
              </a:rPr>
              <a:t>В разработке сканера пешеходного радиационного сканирования местности </a:t>
            </a:r>
            <a:r>
              <a:rPr lang="ru-RU" sz="2100" b="0" dirty="0">
                <a:solidFill>
                  <a:srgbClr val="000000"/>
                </a:solidFill>
                <a:latin typeface="YS Text"/>
              </a:rPr>
              <a:t>МКГ АТ6111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YS Text"/>
              </a:rPr>
              <a:t>используется блок детектирования на основе сцинтилляционного кристалла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YS Text"/>
              </a:rPr>
              <a:t>NaI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YS Text"/>
              </a:rPr>
              <a:t>(Tl)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YS Text"/>
              </a:rPr>
              <a:t> объемом 2 литра. Блок детектирования размещается в становом рюкзаке со специальными вставками из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YS Text"/>
              </a:rPr>
              <a:t>паратена</a:t>
            </a:r>
            <a:r>
              <a:rPr lang="ru-RU" sz="2000" b="0" dirty="0">
                <a:solidFill>
                  <a:srgbClr val="000000"/>
                </a:solidFill>
                <a:latin typeface="YS Text"/>
              </a:rPr>
              <a:t>.</a:t>
            </a:r>
          </a:p>
          <a:p>
            <a:pPr algn="l"/>
            <a:endParaRPr lang="ru-RU" sz="2000" b="0" dirty="0">
              <a:solidFill>
                <a:srgbClr val="000000"/>
              </a:solidFill>
              <a:latin typeface="YS Text"/>
            </a:endParaRPr>
          </a:p>
          <a:p>
            <a:pPr algn="l"/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graphicFrame>
        <p:nvGraphicFramePr>
          <p:cNvPr id="12" name="Таблица 2">
            <a:extLst>
              <a:ext uri="{FF2B5EF4-FFF2-40B4-BE49-F238E27FC236}">
                <a16:creationId xmlns:a16="http://schemas.microsoft.com/office/drawing/2014/main" id="{0EAF0A34-22CC-D3C5-4503-8D0A45F10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638131"/>
              </p:ext>
            </p:extLst>
          </p:nvPr>
        </p:nvGraphicFramePr>
        <p:xfrm>
          <a:off x="5751590" y="2348881"/>
          <a:ext cx="6394322" cy="3864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891">
                  <a:extLst>
                    <a:ext uri="{9D8B030D-6E8A-4147-A177-3AD203B41FA5}">
                      <a16:colId xmlns:a16="http://schemas.microsoft.com/office/drawing/2014/main" val="676052975"/>
                    </a:ext>
                  </a:extLst>
                </a:gridCol>
                <a:gridCol w="2159431">
                  <a:extLst>
                    <a:ext uri="{9D8B030D-6E8A-4147-A177-3AD203B41FA5}">
                      <a16:colId xmlns:a16="http://schemas.microsoft.com/office/drawing/2014/main" val="3732737282"/>
                    </a:ext>
                  </a:extLst>
                </a:gridCol>
              </a:tblGrid>
              <a:tr h="55393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МКГ АТ6111 (БДКГ-34)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214266"/>
                  </a:ext>
                </a:extLst>
              </a:tr>
              <a:tr h="856179"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</a:rPr>
                        <a:t>Диапазон измеряемой мощности дозы гамма излучения с детектором </a:t>
                      </a:r>
                      <a:r>
                        <a:rPr lang="en-US" sz="1600" b="0" dirty="0" err="1">
                          <a:effectLst/>
                        </a:rPr>
                        <a:t>NaI</a:t>
                      </a:r>
                      <a:r>
                        <a:rPr lang="en-US" sz="1600" b="0" dirty="0">
                          <a:effectLst/>
                        </a:rPr>
                        <a:t>(Tl)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effectLst/>
                        </a:rPr>
                        <a:t>0.03 – 10 </a:t>
                      </a:r>
                      <a:r>
                        <a:rPr lang="en-US" sz="1600" b="0" dirty="0" err="1">
                          <a:effectLst/>
                        </a:rPr>
                        <a:t>uSv</a:t>
                      </a:r>
                      <a:r>
                        <a:rPr lang="en-US" sz="1600" b="0" dirty="0">
                          <a:effectLst/>
                        </a:rPr>
                        <a:t>/h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800992"/>
                  </a:ext>
                </a:extLst>
              </a:tr>
              <a:tr h="348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Размеры кристалла </a:t>
                      </a:r>
                      <a:r>
                        <a:rPr lang="en-US" sz="1600" b="0" dirty="0" err="1">
                          <a:effectLst/>
                        </a:rPr>
                        <a:t>NaI</a:t>
                      </a:r>
                      <a:r>
                        <a:rPr lang="en-US" sz="1600" b="0" dirty="0">
                          <a:effectLst/>
                        </a:rPr>
                        <a:t>(Tl)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400х100х50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931569"/>
                  </a:ext>
                </a:extLst>
              </a:tr>
              <a:tr h="501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Энергетический диапазон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– 3000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37814"/>
                  </a:ext>
                </a:extLst>
              </a:tr>
              <a:tr h="501181">
                <a:tc>
                  <a:txBody>
                    <a:bodyPr/>
                    <a:lstStyle/>
                    <a:p>
                      <a:r>
                        <a:rPr lang="ru-RU" sz="1600" dirty="0"/>
                        <a:t>Энергетическое разрешение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 – 8.5 %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68972"/>
                  </a:ext>
                </a:extLst>
              </a:tr>
              <a:tr h="602496">
                <a:tc>
                  <a:txBody>
                    <a:bodyPr/>
                    <a:lstStyle/>
                    <a:p>
                      <a:r>
                        <a:rPr lang="ru-RU" sz="1600" dirty="0"/>
                        <a:t>Чувствительность к </a:t>
                      </a:r>
                      <a:r>
                        <a:rPr lang="en-US" sz="1600" dirty="0"/>
                        <a:t>Cs-137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30000 cps/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uSv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61573"/>
                  </a:ext>
                </a:extLst>
              </a:tr>
              <a:tr h="501181">
                <a:tc>
                  <a:txBody>
                    <a:bodyPr/>
                    <a:lstStyle/>
                    <a:p>
                      <a:r>
                        <a:rPr lang="ru-RU" sz="1600" dirty="0"/>
                        <a:t>Работа с ПК, наличие </a:t>
                      </a:r>
                      <a:r>
                        <a:rPr lang="en-US" sz="1600" dirty="0"/>
                        <a:t>GPS, Bluetooth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753099"/>
                  </a:ext>
                </a:extLst>
              </a:tr>
            </a:tbl>
          </a:graphicData>
        </a:graphic>
      </p:graphicFrame>
      <p:pic>
        <p:nvPicPr>
          <p:cNvPr id="13" name="Picture 4" descr="Bluetooth значок в Simply Styled Icons">
            <a:extLst>
              <a:ext uri="{FF2B5EF4-FFF2-40B4-BE49-F238E27FC236}">
                <a16:creationId xmlns:a16="http://schemas.microsoft.com/office/drawing/2014/main" id="{9CC33C5D-35B2-D631-2F7F-C21349DB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86" y="5694251"/>
            <a:ext cx="327037" cy="3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Знак gps – Бесплатные иконки: знаки">
            <a:extLst>
              <a:ext uri="{FF2B5EF4-FFF2-40B4-BE49-F238E27FC236}">
                <a16:creationId xmlns:a16="http://schemas.microsoft.com/office/drawing/2014/main" id="{71899D51-0C74-BBBE-323B-3482EBFE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149" y="5694251"/>
            <a:ext cx="327037" cy="3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6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5989736" cy="403244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YS Text"/>
              </a:rPr>
              <a:t>Калибровка по активности рассчитывалась на основе откликов блока детектирования </a:t>
            </a:r>
            <a:r>
              <a:rPr lang="ru-RU" sz="1800" b="0" dirty="0">
                <a:solidFill>
                  <a:srgbClr val="000000"/>
                </a:solidFill>
                <a:latin typeface="YS Text"/>
              </a:rPr>
              <a:t>для выбранных  рабочих геометрий. Расчёт откликов проводился с помощью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YS Text"/>
              </a:rPr>
              <a:t>математического моделирования </a:t>
            </a:r>
            <a:r>
              <a:rPr lang="ru-RU" sz="1800" b="0" dirty="0">
                <a:solidFill>
                  <a:srgbClr val="000000"/>
                </a:solidFill>
                <a:latin typeface="YS Text"/>
              </a:rPr>
              <a:t>методом Монте-Карло для следующих нуклидов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YS Text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YS Text"/>
              </a:rPr>
              <a:t>Cs-137, K-40, Ra-226, Th-228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YS Text"/>
              </a:rPr>
              <a:t>, распределенных в заданном объеме модели грунта с учетом плотности, эффективного радиуса и глубины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YS Text"/>
              </a:rPr>
              <a:t>. </a:t>
            </a:r>
            <a:endParaRPr lang="ru-RU" sz="18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972115D-7BF5-AE9D-F389-4E34AE9D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>
                <a:solidFill>
                  <a:schemeClr val="bg1"/>
                </a:solidFill>
              </a:rPr>
              <a:t>Калибровка по активности 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D0508D-78A1-7716-9F59-5C1B7BA9D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12" y="1191711"/>
            <a:ext cx="5555797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08AB7B-78C4-9BC2-3568-0B2938A4CE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38" r="6283"/>
          <a:stretch/>
        </p:blipFill>
        <p:spPr>
          <a:xfrm>
            <a:off x="552624" y="3211751"/>
            <a:ext cx="5342297" cy="32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0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" y="28874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732644" y="1124744"/>
            <a:ext cx="10909212" cy="13681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Корректный учет фона при измерении активности естественных радионуклидов (ЕРН) в почвах позволяет повысить точность и достоверность результатов измерений. Для измерения спектра фона, обусловленного космической составляющей и собственным фоном детектора, необходимо существенно ослабить излучение с поверхности земли. Обычно это делается измерением фона над поверхностью воды с глубиной не менее 8-10 метров и удаленностью от берегов не менее 200 метров.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972115D-7BF5-AE9D-F389-4E34AE9D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>
                <a:solidFill>
                  <a:srgbClr val="FF0000"/>
                </a:solidFill>
              </a:rPr>
              <a:t>Описание проблемы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38439-3EA2-2B92-0398-824688F44952}"/>
              </a:ext>
            </a:extLst>
          </p:cNvPr>
          <p:cNvSpPr txBox="1"/>
          <p:nvPr/>
        </p:nvSpPr>
        <p:spPr>
          <a:xfrm>
            <a:off x="807668" y="3068960"/>
            <a:ext cx="4306081" cy="1861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Спектры были измерены: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низкофоновой камере с толщиной свинца 50 мм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водой с лодки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водой на льду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5166C7-6527-CB56-4999-BF532EF83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704" y="2345523"/>
            <a:ext cx="5439534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2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755576" y="961728"/>
            <a:ext cx="10742264" cy="9551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000" b="0" kern="0" dirty="0">
                <a:solidFill>
                  <a:schemeClr val="tx1"/>
                </a:solidFill>
              </a:rPr>
              <a:t>Низкофоновая камера представляет из себя небольшую комнату экранированную от внешнего гамма излучения свинцом (50 мм) со всех сторон, с расположенным там исследовательским стронциевым спектрометром излучения человека. Низкофоновая камера располагалась в учебном корпусе Белорусского государственного университета. </a:t>
            </a:r>
            <a:endParaRPr lang="ru-RU" sz="2000" b="0" kern="0" dirty="0">
              <a:solidFill>
                <a:srgbClr val="C00000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972115D-7BF5-AE9D-F389-4E34AE9D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dirty="0">
                <a:solidFill>
                  <a:schemeClr val="bg1"/>
                </a:solidFill>
              </a:rPr>
              <a:t>Набор спектра в низкофоновой камере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DF75FD-E35C-15D3-B45D-B15BA6594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536" y="1877879"/>
            <a:ext cx="3312368" cy="44164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2FCE22-5A1E-60C0-55A1-73F91B559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60" y="1844825"/>
            <a:ext cx="8309932" cy="45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10742264" cy="48245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1E955CC-5782-0367-BCE0-1A4F86E0C3AA}"/>
              </a:ext>
            </a:extLst>
          </p:cNvPr>
          <p:cNvGrpSpPr/>
          <p:nvPr/>
        </p:nvGrpSpPr>
        <p:grpSpPr>
          <a:xfrm>
            <a:off x="263240" y="2332952"/>
            <a:ext cx="5602019" cy="3688336"/>
            <a:chOff x="306071" y="2332953"/>
            <a:chExt cx="5602019" cy="368833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F2D5B8A-6714-A896-E7C1-532DDA3D2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084"/>
            <a:stretch/>
          </p:blipFill>
          <p:spPr>
            <a:xfrm>
              <a:off x="306071" y="2332953"/>
              <a:ext cx="5602019" cy="3688336"/>
            </a:xfrm>
            <a:prstGeom prst="rect">
              <a:avLst/>
            </a:prstGeom>
          </p:spPr>
        </p:pic>
        <p:pic>
          <p:nvPicPr>
            <p:cNvPr id="12" name="Рисунок 11" descr="Флаг">
              <a:extLst>
                <a:ext uri="{FF2B5EF4-FFF2-40B4-BE49-F238E27FC236}">
                  <a16:creationId xmlns:a16="http://schemas.microsoft.com/office/drawing/2014/main" id="{0A21F05F-9423-E590-6020-91D6588E5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70469" y="2722817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5198F1A-60A3-D756-340A-1DFA78889894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10742264" cy="95745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3000" b="0" kern="0" dirty="0" err="1">
                <a:solidFill>
                  <a:schemeClr val="tx1"/>
                </a:solidFill>
              </a:rPr>
              <a:t>Заславское</a:t>
            </a:r>
            <a:r>
              <a:rPr lang="ru-RU" sz="3000" b="0" kern="0" dirty="0">
                <a:solidFill>
                  <a:schemeClr val="tx1"/>
                </a:solidFill>
              </a:rPr>
              <a:t> </a:t>
            </a:r>
            <a:r>
              <a:rPr lang="ru-RU" sz="3000" b="0" kern="0" dirty="0" err="1">
                <a:solidFill>
                  <a:schemeClr val="tx1"/>
                </a:solidFill>
              </a:rPr>
              <a:t>вдх</a:t>
            </a:r>
            <a:r>
              <a:rPr lang="ru-RU" sz="3000" b="0" kern="0" dirty="0">
                <a:solidFill>
                  <a:schemeClr val="tx1"/>
                </a:solidFill>
              </a:rPr>
              <a:t>. </a:t>
            </a:r>
            <a:r>
              <a:rPr lang="ru-RU" sz="2000" b="0" kern="0" dirty="0">
                <a:solidFill>
                  <a:schemeClr val="tx1"/>
                </a:solidFill>
              </a:rPr>
              <a:t>			</a:t>
            </a:r>
            <a:r>
              <a:rPr lang="ru-RU" sz="2600" b="0" kern="0" dirty="0">
                <a:solidFill>
                  <a:schemeClr val="tx1"/>
                </a:solidFill>
              </a:rPr>
              <a:t>Лепельское озеро</a:t>
            </a:r>
          </a:p>
          <a:p>
            <a:pPr algn="l"/>
            <a:endParaRPr lang="ru-RU" sz="2000" b="0" kern="0" dirty="0">
              <a:solidFill>
                <a:schemeClr val="tx1"/>
              </a:solidFill>
            </a:endParaRPr>
          </a:p>
          <a:p>
            <a:pPr algn="l"/>
            <a:r>
              <a:rPr lang="ru-RU" sz="2000" b="0" kern="0" dirty="0">
                <a:solidFill>
                  <a:schemeClr val="tx1"/>
                </a:solidFill>
              </a:rPr>
              <a:t>летом с лодки на глубине 6-8 м 			зимой на льду на глубине 15-20 м</a:t>
            </a:r>
          </a:p>
          <a:p>
            <a:pPr lvl="1" algn="l"/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49E59435-A92A-E720-E004-C5495C341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>
                <a:solidFill>
                  <a:schemeClr val="bg1"/>
                </a:solidFill>
              </a:rPr>
              <a:t>Выбор точек измерения фона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0D47DB8-290E-DB4C-F718-4485C1C47CBF}"/>
              </a:ext>
            </a:extLst>
          </p:cNvPr>
          <p:cNvGrpSpPr/>
          <p:nvPr/>
        </p:nvGrpSpPr>
        <p:grpSpPr>
          <a:xfrm>
            <a:off x="5977945" y="2340315"/>
            <a:ext cx="6012231" cy="3680973"/>
            <a:chOff x="5977945" y="2340315"/>
            <a:chExt cx="6012231" cy="368097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3C5F438-1C98-85F9-6721-27F0D6D6A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C0E8F8"/>
                </a:clrFrom>
                <a:clrTo>
                  <a:srgbClr val="C0E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84"/>
            <a:stretch/>
          </p:blipFill>
          <p:spPr>
            <a:xfrm>
              <a:off x="5977945" y="2340315"/>
              <a:ext cx="6012231" cy="3680973"/>
            </a:xfrm>
            <a:prstGeom prst="rect">
              <a:avLst/>
            </a:prstGeom>
            <a:noFill/>
            <a:effectLst/>
          </p:spPr>
        </p:pic>
        <p:pic>
          <p:nvPicPr>
            <p:cNvPr id="10" name="Рисунок 9" descr="Флаг">
              <a:extLst>
                <a:ext uri="{FF2B5EF4-FFF2-40B4-BE49-F238E27FC236}">
                  <a16:creationId xmlns:a16="http://schemas.microsoft.com/office/drawing/2014/main" id="{194C1869-0D37-F81D-C221-D3EF9BCCD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26745" y="393305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77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10742264" cy="48245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A2A8D46-B166-9270-3789-4D0D4879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2413"/>
            <a:ext cx="731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i="1" dirty="0">
                <a:solidFill>
                  <a:schemeClr val="bg1"/>
                </a:solidFill>
              </a:rPr>
              <a:t>Натурные измерения</a:t>
            </a:r>
            <a:endParaRPr lang="ru-RU" altLang="ru-RU" sz="2400" i="1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A93F87C-9A9D-EFE9-BDC0-3BF4C3710F67}"/>
              </a:ext>
            </a:extLst>
          </p:cNvPr>
          <p:cNvSpPr txBox="1">
            <a:spLocks/>
          </p:cNvSpPr>
          <p:nvPr/>
        </p:nvSpPr>
        <p:spPr>
          <a:xfrm>
            <a:off x="480616" y="1180721"/>
            <a:ext cx="10742264" cy="43204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BFA9529-1A78-3FC5-AB71-3FA1503C40FF}"/>
              </a:ext>
            </a:extLst>
          </p:cNvPr>
          <p:cNvGrpSpPr/>
          <p:nvPr/>
        </p:nvGrpSpPr>
        <p:grpSpPr>
          <a:xfrm>
            <a:off x="1165166" y="1798525"/>
            <a:ext cx="5616624" cy="4212468"/>
            <a:chOff x="480616" y="1844824"/>
            <a:chExt cx="5616624" cy="421246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7D0D71C-138C-4E5C-650D-9489E2463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16" y="1844824"/>
              <a:ext cx="5616624" cy="421246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F3AB331-43FD-AFC1-909E-F73148DB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238" y="4378217"/>
              <a:ext cx="2239486" cy="1679075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05810D-C3BC-7DBF-175C-672CF67FF0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75" t="18023" r="987" b="6479"/>
          <a:stretch/>
        </p:blipFill>
        <p:spPr>
          <a:xfrm>
            <a:off x="7766464" y="1798525"/>
            <a:ext cx="4006336" cy="42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1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6572491D-C499-A88D-77BA-27680A0F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48251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2F3622F-5E4A-B94E-DD45-BD919C0F8E70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10742264" cy="48245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A2A8D46-B166-9270-3789-4D0D4879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048" y="283191"/>
            <a:ext cx="8257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i="1" dirty="0">
                <a:solidFill>
                  <a:schemeClr val="bg1"/>
                </a:solidFill>
              </a:rPr>
              <a:t>Пример обработки результатов сканирования в ПО  в </a:t>
            </a:r>
            <a:r>
              <a:rPr lang="en-US" sz="2000" i="1" dirty="0">
                <a:solidFill>
                  <a:schemeClr val="bg1"/>
                </a:solidFill>
              </a:rPr>
              <a:t>GARM</a:t>
            </a:r>
            <a:endParaRPr lang="ru-RU" altLang="ru-RU" sz="2000" i="1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A93F87C-9A9D-EFE9-BDC0-3BF4C3710F67}"/>
              </a:ext>
            </a:extLst>
          </p:cNvPr>
          <p:cNvSpPr txBox="1">
            <a:spLocks/>
          </p:cNvSpPr>
          <p:nvPr/>
        </p:nvSpPr>
        <p:spPr>
          <a:xfrm>
            <a:off x="480616" y="1180721"/>
            <a:ext cx="10742264" cy="43204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ru-RU" sz="2000" b="0" kern="0" dirty="0">
              <a:solidFill>
                <a:srgbClr val="C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03BD25-79F2-7A5B-BD5F-F197FEE64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00" y="926636"/>
            <a:ext cx="10425454" cy="55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6599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680</Words>
  <Application>Microsoft Office PowerPoint</Application>
  <PresentationFormat>Произвольный</PresentationFormat>
  <Paragraphs>95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Cyr</vt:lpstr>
      <vt:lpstr>Calibri</vt:lpstr>
      <vt:lpstr>Times New Roman</vt:lpstr>
      <vt:lpstr>YS Text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2015-09-29T12:14:18Z</dcterms:created>
  <dcterms:modified xsi:type="dcterms:W3CDTF">2023-10-13T07:36:58Z</dcterms:modified>
</cp:coreProperties>
</file>