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30" r:id="rId2"/>
    <p:sldId id="335" r:id="rId3"/>
    <p:sldId id="540" r:id="rId4"/>
    <p:sldId id="542" r:id="rId5"/>
    <p:sldId id="529" r:id="rId6"/>
    <p:sldId id="528" r:id="rId7"/>
    <p:sldId id="535" r:id="rId8"/>
    <p:sldId id="530" r:id="rId9"/>
    <p:sldId id="536" r:id="rId10"/>
    <p:sldId id="537" r:id="rId11"/>
    <p:sldId id="538" r:id="rId12"/>
    <p:sldId id="404" r:id="rId13"/>
    <p:sldId id="543" r:id="rId14"/>
    <p:sldId id="534" r:id="rId15"/>
    <p:sldId id="544" r:id="rId16"/>
    <p:sldId id="417" r:id="rId17"/>
    <p:sldId id="539" r:id="rId18"/>
    <p:sldId id="480" r:id="rId19"/>
    <p:sldId id="486" r:id="rId20"/>
    <p:sldId id="444" r:id="rId21"/>
    <p:sldId id="441" r:id="rId22"/>
    <p:sldId id="498" r:id="rId23"/>
    <p:sldId id="507" r:id="rId24"/>
    <p:sldId id="490" r:id="rId25"/>
    <p:sldId id="384" r:id="rId26"/>
    <p:sldId id="504" r:id="rId27"/>
    <p:sldId id="526" r:id="rId28"/>
    <p:sldId id="487" r:id="rId29"/>
    <p:sldId id="519" r:id="rId30"/>
    <p:sldId id="520" r:id="rId31"/>
    <p:sldId id="525" r:id="rId32"/>
    <p:sldId id="522" r:id="rId33"/>
    <p:sldId id="521" r:id="rId34"/>
    <p:sldId id="524" r:id="rId35"/>
    <p:sldId id="434" r:id="rId36"/>
    <p:sldId id="523" r:id="rId37"/>
    <p:sldId id="370" r:id="rId38"/>
    <p:sldId id="371" r:id="rId39"/>
  </p:sldIdLst>
  <p:sldSz cx="9144000" cy="6858000" type="screen4x3"/>
  <p:notesSz cx="6888163" cy="9623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D78FF"/>
    <a:srgbClr val="0000FF"/>
    <a:srgbClr val="00CCFF"/>
    <a:srgbClr val="C1DFFD"/>
    <a:srgbClr val="1E4370"/>
    <a:srgbClr val="808000"/>
    <a:srgbClr val="660033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 autoAdjust="0"/>
  </p:normalViewPr>
  <p:slideViewPr>
    <p:cSldViewPr>
      <p:cViewPr varScale="1">
        <p:scale>
          <a:sx n="120" d="100"/>
          <a:sy n="120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4AE5B0B0-3B7B-432A-A9B8-7FD0157D0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9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77BC2A63-4F31-4FB3-94AF-748AF10E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99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48B61-B690-4EB1-AB81-E8228E2F3E8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48B61-B690-4EB1-AB81-E8228E2F3E8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48B61-B690-4EB1-AB81-E8228E2F3E8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3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1936F9-1393-440C-9F09-3D72F0CD5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75743-A5A4-46B0-A79D-83DC10591C9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70423FB0-ED71-4ED4-A1CD-E825AB37C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AAACDDB-7292-40AB-83A7-B469F623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64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1936F9-1393-440C-9F09-3D72F0CD5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75743-A5A4-46B0-A79D-83DC10591C9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70423FB0-ED71-4ED4-A1CD-E825AB37C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AAACDDB-7292-40AB-83A7-B469F623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41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1936F9-1393-440C-9F09-3D72F0CD5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75743-A5A4-46B0-A79D-83DC10591C9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70423FB0-ED71-4ED4-A1CD-E825AB37C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AAACDDB-7292-40AB-83A7-B469F623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52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48B61-B690-4EB1-AB81-E8228E2F3E8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A31D6-B53E-4EB5-BAE0-E0D546EF889C}" type="slidenum">
              <a:rPr lang="ru-RU" altLang="ru-RU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ru-RU" altLang="ru-RU" sz="1200" b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05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276A-2E4F-4A40-90FA-1B8A7395C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97518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9F12-5D97-414A-B135-22707288EF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3983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7455-E026-492F-A749-92D75A7BDE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6942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5BE6-4953-4AA0-93CE-DEA87DDF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1671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3C7C0-45B2-4D9A-BA51-A1C74FB7F15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647D4-6A00-4333-B1F3-A66BE96F3F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218C94-EAE9-41E9-8819-469FB382EF8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3DB208C-1E6B-40B9-9CA0-95CB333BA97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D521D7-9E11-42F0-88F4-A70E701E9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5ECED3-C2D1-4C5B-91C1-4257E619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64AE2E-E36F-4E8B-AE38-049AC7CE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E05686-D30D-41F9-9C43-471DEC41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43ACC1-8C33-4A37-AE11-FEDE2027C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371166"/>
      </p:ext>
    </p:extLst>
  </p:cSld>
  <p:clrMapOvr>
    <a:masterClrMapping/>
  </p:clrMapOvr>
  <p:transition spd="slow" advTm="24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CF31C-60A2-490D-9CB9-0018FE2F2B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4961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627-C235-4839-9E7B-8C19688EAB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9808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5696-25C3-4944-A1A3-131385D389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7546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F3DB-155F-4D8C-8AA3-2A1E4CF14A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72460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3A87-6336-4EDB-B121-A23EBCEC14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39053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DC51-1435-4EB6-A296-9041A6438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886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C6AC-6958-42B1-B4A4-8A4BF57354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7644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824D-7318-4C9B-9BAF-717768383D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8641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F58F74F-ED8F-4312-BC9C-A12755D89D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SpectraDec@g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C9C8C5A-51D0-49D6-A0B7-12D7EA2549E3}"/>
              </a:ext>
            </a:extLst>
          </p:cNvPr>
          <p:cNvGrpSpPr/>
          <p:nvPr/>
        </p:nvGrpSpPr>
        <p:grpSpPr>
          <a:xfrm>
            <a:off x="0" y="1299536"/>
            <a:ext cx="9144000" cy="4793760"/>
            <a:chOff x="323528" y="74687"/>
            <a:chExt cx="8640960" cy="58326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5A945A7-D95F-49C4-A825-EF3F5AB0D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4687"/>
              <a:ext cx="8640960" cy="583264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3F62A9A-1AC0-4CA4-A001-DD0BD173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214" y="332656"/>
              <a:ext cx="4785258" cy="309634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5" name="Прямоугольник 14"/>
          <p:cNvSpPr/>
          <p:nvPr/>
        </p:nvSpPr>
        <p:spPr bwMode="auto">
          <a:xfrm flipV="1">
            <a:off x="0" y="1344159"/>
            <a:ext cx="9156700" cy="5498253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994319"/>
            <a:ext cx="8856983" cy="8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800" i="1" dirty="0">
                <a:solidFill>
                  <a:srgbClr val="000000"/>
                </a:solidFill>
                <a:cs typeface="Arial" charset="0"/>
              </a:rPr>
              <a:t>Малиновский С.В,  Каширин И.А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800" i="1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E-mail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:</a:t>
            </a:r>
            <a:r>
              <a:rPr lang="ru-RU" sz="14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cs typeface="Arial" charset="0"/>
                <a:hlinkClick r:id="rId5"/>
              </a:rPr>
              <a:t>SpectraDec@gmail.com</a:t>
            </a:r>
            <a:r>
              <a:rPr lang="ru-RU" sz="1400" i="1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Тел.: </a:t>
            </a:r>
            <a:r>
              <a:rPr lang="ru-RU" sz="1400" i="1" dirty="0">
                <a:solidFill>
                  <a:srgbClr val="000000"/>
                </a:solidFill>
                <a:cs typeface="Arial" charset="0"/>
              </a:rPr>
              <a:t>+7(903)768-24-41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91085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ru-RU" sz="54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D78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Жидкосцинтилляционная</a:t>
            </a:r>
            <a:r>
              <a:rPr lang="ru-RU" sz="5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D78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спектрометрия. Современное состояние.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64000" algn="ctr"/>
            <a:r>
              <a:rPr lang="ru-RU" sz="2000" b="1" dirty="0">
                <a:solidFill>
                  <a:srgbClr val="3C454E"/>
                </a:solidFill>
                <a:latin typeface="Arial"/>
              </a:rPr>
              <a:t>XV</a:t>
            </a:r>
            <a:r>
              <a:rPr lang="en-US" sz="2000" b="1" dirty="0">
                <a:solidFill>
                  <a:srgbClr val="3C454E"/>
                </a:solidFill>
                <a:latin typeface="Arial"/>
              </a:rPr>
              <a:t>I</a:t>
            </a:r>
            <a:r>
              <a:rPr lang="ru-RU" sz="2000" b="1" dirty="0">
                <a:solidFill>
                  <a:srgbClr val="3C454E"/>
                </a:solidFill>
                <a:latin typeface="Arial"/>
              </a:rPr>
              <a:t> Международное совещание</a:t>
            </a:r>
            <a:br>
              <a:rPr lang="ru-RU" sz="2000" b="1" dirty="0">
                <a:solidFill>
                  <a:srgbClr val="3C454E"/>
                </a:solidFill>
                <a:latin typeface="Arial"/>
              </a:rPr>
            </a:br>
            <a:r>
              <a:rPr lang="ru-RU" sz="2000" b="1" dirty="0">
                <a:solidFill>
                  <a:srgbClr val="3C454E"/>
                </a:solidFill>
                <a:latin typeface="Arial"/>
              </a:rPr>
              <a:t>«Проблемы прикладной спектрометрии и радиометрии»</a:t>
            </a:r>
            <a:r>
              <a:rPr lang="en-US" sz="2000" b="1" dirty="0">
                <a:solidFill>
                  <a:srgbClr val="3C454E"/>
                </a:solidFill>
                <a:latin typeface="Arial"/>
              </a:rPr>
              <a:t> </a:t>
            </a:r>
            <a:endParaRPr lang="ru-RU" sz="2000" b="1" dirty="0">
              <a:solidFill>
                <a:srgbClr val="3C454E"/>
              </a:solidFill>
              <a:latin typeface="Arial"/>
            </a:endParaRPr>
          </a:p>
          <a:p>
            <a:pPr marL="864000" algn="ctr"/>
            <a:r>
              <a:rPr lang="ru-RU" sz="2000" b="1" dirty="0">
                <a:solidFill>
                  <a:srgbClr val="3C454E"/>
                </a:solidFill>
                <a:latin typeface="Arial"/>
              </a:rPr>
              <a:t>им. В. Н. Даниленко </a:t>
            </a:r>
          </a:p>
          <a:p>
            <a:pPr marL="864000" algn="ctr"/>
            <a:r>
              <a:rPr lang="ru-RU" sz="2000" b="1" dirty="0">
                <a:solidFill>
                  <a:srgbClr val="3C454E"/>
                </a:solidFill>
                <a:latin typeface="Arial"/>
              </a:rPr>
              <a:t>Москва 2023 г.</a:t>
            </a:r>
            <a:endParaRPr lang="ru-RU" sz="2000" b="1" i="0" dirty="0">
              <a:solidFill>
                <a:srgbClr val="3C454E"/>
              </a:solidFill>
              <a:effectLst/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34024B-6821-426A-AA9E-B43D228F1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" y="44624"/>
            <a:ext cx="1151845" cy="12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203"/>
      </p:ext>
    </p:extLst>
  </p:cSld>
  <p:clrMapOvr>
    <a:masterClrMapping/>
  </p:clrMapOvr>
  <p:transition spd="med" advTm="24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9EC3CEA-A2DE-4A04-80B7-C471187FF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29956"/>
              </p:ext>
            </p:extLst>
          </p:nvPr>
        </p:nvGraphicFramePr>
        <p:xfrm>
          <a:off x="179512" y="622280"/>
          <a:ext cx="8784974" cy="5975072"/>
        </p:xfrm>
        <a:graphic>
          <a:graphicData uri="http://schemas.openxmlformats.org/drawingml/2006/table">
            <a:tbl>
              <a:tblPr/>
              <a:tblGrid>
                <a:gridCol w="3018542">
                  <a:extLst>
                    <a:ext uri="{9D8B030D-6E8A-4147-A177-3AD203B41FA5}">
                      <a16:colId xmlns:a16="http://schemas.microsoft.com/office/drawing/2014/main" val="660148438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3738261751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3011787313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2973185822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2958029554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3030687956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3181879313"/>
                    </a:ext>
                  </a:extLst>
                </a:gridCol>
              </a:tblGrid>
              <a:tr h="418448">
                <a:tc rowSpan="2"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Низкофоновые с активной защитой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66459"/>
                  </a:ext>
                </a:extLst>
              </a:tr>
              <a:tr h="4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Quantulus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Quantulus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GCT 6220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TriCarb XX10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СКС-07П Б11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TRIEL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СКС-07П Б10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56161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Энергетический диапазон регистрируемого бета-излучения, кэВ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1 - 4000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19162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Энергетический диапазон регистрируемого альфа-излучения, МэВ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37784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Энергетическое разрешение на линии 624 кэВ, %, не более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70397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Н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18,6 кэВ), %, не менее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74761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С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(от 0 до 156,5 кэВ),  %, не менее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74362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Sr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+Y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(от 0 до 2283,9 кэВ), %, не менее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0635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Н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18,6 кэВ),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0.03–0.1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 (0.13)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 (0.12)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1.2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(0.6)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 (0.2)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55288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С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156,5 кэВ),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(0,05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0.2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 (0.3)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(0.35)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 (1.1)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 (0.6)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67415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альфа-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 – 0.02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 (0.14)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4267"/>
                  </a:ext>
                </a:extLst>
              </a:tr>
              <a:tr h="23662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загружаемых образцов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6723"/>
                  </a:ext>
                </a:extLst>
              </a:tr>
              <a:tr h="23662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кг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217-238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217-238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45 - 65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30278"/>
                  </a:ext>
                </a:extLst>
              </a:tr>
              <a:tr h="37463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ДхШхВ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см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101×92×156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46×21×17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50×37×20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72284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Интерфейс связи с компьютером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25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RS-232C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 RS485, Ethernet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 RS485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 RS485, Ethernet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4175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92F8E8-4463-4354-95B8-7DC4D8493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5400600" cy="294300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CB773C-CAE6-47DD-A340-B9B962B5139F}"/>
              </a:ext>
            </a:extLst>
          </p:cNvPr>
          <p:cNvSpPr/>
          <p:nvPr/>
        </p:nvSpPr>
        <p:spPr>
          <a:xfrm>
            <a:off x="179512" y="2301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C0C237-9B33-4622-8A05-C4F840D98170}"/>
              </a:ext>
            </a:extLst>
          </p:cNvPr>
          <p:cNvSpPr/>
          <p:nvPr/>
        </p:nvSpPr>
        <p:spPr>
          <a:xfrm>
            <a:off x="3059832" y="84573"/>
            <a:ext cx="3285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Сравнительная таблица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F58C0-478D-41CC-B2B9-17162B3415A1}"/>
              </a:ext>
            </a:extLst>
          </p:cNvPr>
          <p:cNvSpPr/>
          <p:nvPr/>
        </p:nvSpPr>
        <p:spPr>
          <a:xfrm>
            <a:off x="1331640" y="6602693"/>
            <a:ext cx="520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Без скобок – паспортные данные. В скобках – наши измерения.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B77262-487D-4ADF-92C3-76EB5910C965}"/>
              </a:ext>
            </a:extLst>
          </p:cNvPr>
          <p:cNvGrpSpPr/>
          <p:nvPr/>
        </p:nvGrpSpPr>
        <p:grpSpPr>
          <a:xfrm>
            <a:off x="3562895" y="2476959"/>
            <a:ext cx="4969545" cy="3040273"/>
            <a:chOff x="4860258" y="1244127"/>
            <a:chExt cx="4077859" cy="232782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AF63FE7-9C4D-4F4B-9548-A7891CC5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258" y="1249468"/>
              <a:ext cx="4077859" cy="23224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39F7C3-45CA-4057-A284-FE8020462019}"/>
                </a:ext>
              </a:extLst>
            </p:cNvPr>
            <p:cNvSpPr txBox="1"/>
            <p:nvPr/>
          </p:nvSpPr>
          <p:spPr>
            <a:xfrm>
              <a:off x="7687694" y="1244127"/>
              <a:ext cx="1224136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TriCarb</a:t>
              </a:r>
              <a:endParaRPr lang="ru-RU" sz="1200" dirty="0"/>
            </a:p>
            <a:p>
              <a:r>
                <a:rPr lang="en-US" sz="1200" dirty="0"/>
                <a:t>Ru-106+Rh-106 </a:t>
              </a:r>
              <a:r>
                <a:rPr lang="en-US" sz="1200" dirty="0" err="1"/>
                <a:t>Emax</a:t>
              </a:r>
              <a:r>
                <a:rPr lang="en-US" sz="1200" dirty="0"/>
                <a:t>=3541 </a:t>
              </a:r>
              <a:r>
                <a:rPr lang="ru-RU" sz="1200" dirty="0"/>
                <a:t>кэВ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007206"/>
      </p:ext>
    </p:extLst>
  </p:cSld>
  <p:clrMapOvr>
    <a:masterClrMapping/>
  </p:clrMapOvr>
  <p:transition spd="slow" advTm="2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CD1E70-6CFB-4778-8B96-70D8C81A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505" y="1911491"/>
            <a:ext cx="904855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CB773C-CAE6-47DD-A340-B9B962B5139F}"/>
              </a:ext>
            </a:extLst>
          </p:cNvPr>
          <p:cNvSpPr/>
          <p:nvPr/>
        </p:nvSpPr>
        <p:spPr>
          <a:xfrm>
            <a:off x="179512" y="2301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C0C237-9B33-4622-8A05-C4F840D98170}"/>
              </a:ext>
            </a:extLst>
          </p:cNvPr>
          <p:cNvSpPr/>
          <p:nvPr/>
        </p:nvSpPr>
        <p:spPr>
          <a:xfrm>
            <a:off x="3059832" y="84573"/>
            <a:ext cx="3285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Сравнительная таблица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9EC3CEA-A2DE-4A04-80B7-C471187FF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81626"/>
              </p:ext>
            </p:extLst>
          </p:nvPr>
        </p:nvGraphicFramePr>
        <p:xfrm>
          <a:off x="179512" y="622280"/>
          <a:ext cx="8784974" cy="5975072"/>
        </p:xfrm>
        <a:graphic>
          <a:graphicData uri="http://schemas.openxmlformats.org/drawingml/2006/table">
            <a:tbl>
              <a:tblPr/>
              <a:tblGrid>
                <a:gridCol w="3018542">
                  <a:extLst>
                    <a:ext uri="{9D8B030D-6E8A-4147-A177-3AD203B41FA5}">
                      <a16:colId xmlns:a16="http://schemas.microsoft.com/office/drawing/2014/main" val="660148438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3738261751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3011787313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2973185822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2958029554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3030687956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3181879313"/>
                    </a:ext>
                  </a:extLst>
                </a:gridCol>
              </a:tblGrid>
              <a:tr h="418448">
                <a:tc rowSpan="2"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Низкофоновые с активной защитой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66459"/>
                  </a:ext>
                </a:extLst>
              </a:tr>
              <a:tr h="4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Quantulus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Quantulus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GCT 6220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TriCarb XX10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СКС-07П Б11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TRIEL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СКС-07П Б10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56161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Энергетический диапазон регистрируемого бета-излучения, кэВ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1 - 4000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19162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Энергетический диапазон регистрируемого альфа-излучения, МэВ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37784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Энергетическое разрешение на линии 624 кэВ, %, не более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70397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Н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18,6 кэВ), %, не менее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74761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С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(от 0 до 156,5 кэВ),  %, не менее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74362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Sr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+Y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(от 0 до 2283,9 кэВ), %, не менее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0635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Н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18,6 кэВ),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0.03–0.1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 (0.13)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 (0.12)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1.2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(0.6)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 (0.2)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55288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С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156,5 кэВ),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(0,05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0.2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 (0.3)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(0.35)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 (1.1)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 (0.6)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67415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альфа-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 – 0.02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 (0.14)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4267"/>
                  </a:ext>
                </a:extLst>
              </a:tr>
              <a:tr h="23662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загружаемых образцов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6723"/>
                  </a:ext>
                </a:extLst>
              </a:tr>
              <a:tr h="23662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кг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217-238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217-238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45 - 65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30278"/>
                  </a:ext>
                </a:extLst>
              </a:tr>
              <a:tr h="37463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ДхШхВ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см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101×92×156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46×21×17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50×37×20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72284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Интерфейс связи с компьютером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25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RS-232C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RS485,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Ethernet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 RS485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RS485,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Ethernet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417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F58C0-478D-41CC-B2B9-17162B3415A1}"/>
              </a:ext>
            </a:extLst>
          </p:cNvPr>
          <p:cNvSpPr/>
          <p:nvPr/>
        </p:nvSpPr>
        <p:spPr>
          <a:xfrm>
            <a:off x="1331640" y="6602693"/>
            <a:ext cx="520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Без скобок – паспортные данные. В скобках – наши измерения.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B72A63F-ADBD-4C01-BDF4-A800797DA105}"/>
              </a:ext>
            </a:extLst>
          </p:cNvPr>
          <p:cNvSpPr/>
          <p:nvPr/>
        </p:nvSpPr>
        <p:spPr bwMode="auto">
          <a:xfrm>
            <a:off x="3275856" y="1484784"/>
            <a:ext cx="5616624" cy="864096"/>
          </a:xfrm>
          <a:prstGeom prst="ellipse">
            <a:avLst/>
          </a:prstGeom>
          <a:solidFill>
            <a:schemeClr val="bg1">
              <a:alpha val="56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/>
              <a:t>Все бета- и альфа</a:t>
            </a:r>
            <a:r>
              <a:rPr lang="en-US" sz="1800" dirty="0"/>
              <a:t>-</a:t>
            </a:r>
            <a:r>
              <a:rPr lang="ru-RU" sz="1800" dirty="0"/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/>
              <a:t>излучатели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4837B39-3999-4FC3-951D-CDF03AE0F360}"/>
              </a:ext>
            </a:extLst>
          </p:cNvPr>
          <p:cNvSpPr/>
          <p:nvPr/>
        </p:nvSpPr>
        <p:spPr bwMode="auto">
          <a:xfrm>
            <a:off x="3203848" y="2780928"/>
            <a:ext cx="2880320" cy="43045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70817F2-3853-45A6-A060-21D557E6E656}"/>
              </a:ext>
            </a:extLst>
          </p:cNvPr>
          <p:cNvSpPr/>
          <p:nvPr/>
        </p:nvSpPr>
        <p:spPr bwMode="auto">
          <a:xfrm>
            <a:off x="6084168" y="2780928"/>
            <a:ext cx="2880320" cy="43045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9698667"/>
      </p:ext>
    </p:extLst>
  </p:cSld>
  <p:clrMapOvr>
    <a:masterClrMapping/>
  </p:clrMapOvr>
  <p:transition spd="slow" advTm="2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>
            <a:extLst>
              <a:ext uri="{FF2B5EF4-FFF2-40B4-BE49-F238E27FC236}">
                <a16:creationId xmlns:a16="http://schemas.microsoft.com/office/drawing/2014/main" id="{714C8CFB-950B-40FC-8E09-4C69041E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24FA77-592A-474F-8D74-4D9B974EBA6E}" type="slidenum">
              <a:rPr lang="ru-RU" altLang="ru-RU" sz="1400" b="0">
                <a:solidFill>
                  <a:schemeClr val="tx1"/>
                </a:solidFill>
              </a:rPr>
              <a:pPr eaLnBrk="1" hangingPunct="1"/>
              <a:t>12</a:t>
            </a:fld>
            <a:endParaRPr lang="ru-RU" altLang="ru-RU" sz="1400" b="0">
              <a:solidFill>
                <a:schemeClr val="tx1"/>
              </a:solidFill>
            </a:endParaRP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07926A30-FE60-4F1E-A926-B24BD55C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757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>
            <a:extLst>
              <a:ext uri="{FF2B5EF4-FFF2-40B4-BE49-F238E27FC236}">
                <a16:creationId xmlns:a16="http://schemas.microsoft.com/office/drawing/2014/main" id="{5122CE9A-A6D2-45C7-8B9A-42A07E368C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000250" y="3000376"/>
            <a:ext cx="49291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336699"/>
                </a:solidFill>
              </a:rPr>
              <a:t>Сцинтилляторы</a:t>
            </a:r>
            <a:endParaRPr lang="en-US" altLang="ru-RU" sz="2000">
              <a:solidFill>
                <a:srgbClr val="336699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7E43B5D-2897-4C7B-A0B1-5E931C1F3628}"/>
              </a:ext>
            </a:extLst>
          </p:cNvPr>
          <p:cNvSpPr/>
          <p:nvPr/>
        </p:nvSpPr>
        <p:spPr bwMode="auto">
          <a:xfrm>
            <a:off x="2699792" y="1340768"/>
            <a:ext cx="1008112" cy="36004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A5CB16-9767-4EA3-B97A-6D1D2E12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5907360"/>
          </a:xfrm>
        </p:spPr>
        <p:txBody>
          <a:bodyPr/>
          <a:lstStyle/>
          <a:p>
            <a:r>
              <a:rPr lang="ru-RU" sz="28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Реагенты</a:t>
            </a:r>
          </a:p>
          <a:p>
            <a:pPr marL="180000" lvl="2" indent="0">
              <a:spcBef>
                <a:spcPts val="1200"/>
              </a:spcBef>
              <a:buNone/>
            </a:pPr>
            <a:r>
              <a:rPr lang="ru-RU" sz="2000" dirty="0"/>
              <a:t>Сцинтилляционный коктейль</a:t>
            </a:r>
            <a:r>
              <a:rPr lang="en-US" sz="2000" dirty="0"/>
              <a:t> Ultima Gold AB -</a:t>
            </a:r>
            <a:endParaRPr lang="ru-RU" sz="2000" dirty="0"/>
          </a:p>
          <a:p>
            <a:pPr marL="180000" lvl="2" indent="0">
              <a:spcBef>
                <a:spcPts val="0"/>
              </a:spcBef>
              <a:buNone/>
            </a:pPr>
            <a:r>
              <a:rPr lang="ru-RU" sz="2000" dirty="0"/>
              <a:t>смесь изомеров </a:t>
            </a:r>
            <a:r>
              <a:rPr lang="ru-RU" sz="2000" dirty="0" err="1"/>
              <a:t>дииозопропилнафталина</a:t>
            </a:r>
            <a:r>
              <a:rPr lang="en-US" sz="2000" dirty="0"/>
              <a:t> </a:t>
            </a:r>
            <a:r>
              <a:rPr lang="ru-RU" sz="2000" dirty="0"/>
              <a:t>+</a:t>
            </a:r>
            <a:endParaRPr lang="en-US" sz="2000" dirty="0"/>
          </a:p>
          <a:p>
            <a:pPr marL="180000" lvl="2" indent="0">
              <a:spcBef>
                <a:spcPts val="0"/>
              </a:spcBef>
              <a:buNone/>
            </a:pPr>
            <a:r>
              <a:rPr lang="ru-RU" sz="2000" dirty="0"/>
              <a:t>+</a:t>
            </a:r>
            <a:r>
              <a:rPr lang="en-US" sz="2000" dirty="0"/>
              <a:t> </a:t>
            </a:r>
            <a:r>
              <a:rPr lang="ru-RU" sz="2000" dirty="0"/>
              <a:t>аналоги ППО и ПОПОП +</a:t>
            </a:r>
          </a:p>
          <a:p>
            <a:pPr marL="180000" lvl="2" indent="0">
              <a:spcBef>
                <a:spcPts val="0"/>
              </a:spcBef>
              <a:buNone/>
            </a:pPr>
            <a:r>
              <a:rPr lang="ru-RU" sz="2000" dirty="0"/>
              <a:t>+ до 30% тритон-х-100</a:t>
            </a:r>
          </a:p>
          <a:p>
            <a:pPr marL="180000" lvl="2" indent="0">
              <a:buNone/>
            </a:pPr>
            <a:r>
              <a:rPr lang="ru-RU" sz="2000" dirty="0"/>
              <a:t>Смешивается с водой 1/1</a:t>
            </a:r>
          </a:p>
          <a:p>
            <a:pPr marL="180000" lvl="2" indent="0">
              <a:buNone/>
            </a:pPr>
            <a:endParaRPr lang="ru-RU" sz="2000" dirty="0"/>
          </a:p>
          <a:p>
            <a:pPr marL="180000" lvl="2" indent="0">
              <a:buNone/>
            </a:pPr>
            <a:r>
              <a:rPr lang="ru-RU" sz="2000" dirty="0"/>
              <a:t>В СССР - сцинтилляционный коктейль ЖС-8 и ЖС-7- диоксан+нафталин+ППО+ПОПОП</a:t>
            </a:r>
          </a:p>
          <a:p>
            <a:pPr marL="522900" lvl="2" indent="-342900">
              <a:buFontTx/>
              <a:buChar char="-"/>
            </a:pPr>
            <a:r>
              <a:rPr lang="ru-RU" sz="2000" dirty="0"/>
              <a:t>сильный канцероген</a:t>
            </a:r>
            <a:endParaRPr lang="en-US" sz="2000" dirty="0"/>
          </a:p>
          <a:p>
            <a:pPr marL="522900" lvl="2" indent="-342900">
              <a:buFontTx/>
              <a:buChar char="-"/>
            </a:pPr>
            <a:r>
              <a:rPr lang="ru-RU" sz="2000" dirty="0"/>
              <a:t>с водой слабая растворимость – </a:t>
            </a:r>
            <a:r>
              <a:rPr lang="en-US" sz="2000" dirty="0"/>
              <a:t>~</a:t>
            </a:r>
            <a:r>
              <a:rPr lang="ru-RU" sz="2000" dirty="0"/>
              <a:t>1/10 </a:t>
            </a:r>
          </a:p>
          <a:p>
            <a:pPr marL="180000" lvl="2" indent="0">
              <a:buNone/>
            </a:pPr>
            <a:endParaRPr lang="ru-RU" sz="2000" dirty="0"/>
          </a:p>
          <a:p>
            <a:pPr marL="180000" lvl="2" indent="0">
              <a:buNone/>
            </a:pPr>
            <a:r>
              <a:rPr lang="ru-RU" sz="2000" dirty="0"/>
              <a:t>Дубна: толуол+ППО+ПОПОП – не смешивается с водой совсем</a:t>
            </a:r>
          </a:p>
          <a:p>
            <a:pPr marL="180000" lvl="2" indent="0">
              <a:buNone/>
            </a:pPr>
            <a:endParaRPr lang="ru-RU" sz="2000" dirty="0"/>
          </a:p>
          <a:p>
            <a:pPr marL="180000" lvl="2" indent="0">
              <a:buNone/>
            </a:pPr>
            <a:r>
              <a:rPr lang="ru-RU" sz="2000" dirty="0"/>
              <a:t>Мы</a:t>
            </a:r>
            <a:r>
              <a:rPr lang="en-US" sz="2000" dirty="0"/>
              <a:t> (</a:t>
            </a:r>
            <a:r>
              <a:rPr lang="ru-RU" sz="2000" dirty="0"/>
              <a:t>на базе ГИЦ ПВ): толуол+ППО+ПОПОП + 30% тритон-х-100</a:t>
            </a:r>
          </a:p>
          <a:p>
            <a:pPr marL="180000" lvl="2" indent="0">
              <a:buNone/>
            </a:pPr>
            <a:r>
              <a:rPr lang="ru-RU" sz="2000" dirty="0"/>
              <a:t>- с водой слабая растворимость </a:t>
            </a:r>
            <a:r>
              <a:rPr lang="en-US" sz="2000" dirty="0"/>
              <a:t>~</a:t>
            </a:r>
            <a:r>
              <a:rPr lang="ru-RU" sz="2000" dirty="0"/>
              <a:t>1/100 </a:t>
            </a:r>
          </a:p>
          <a:p>
            <a:pPr marL="180000" lvl="2" indent="0">
              <a:buNone/>
            </a:pPr>
            <a:endParaRPr lang="en-US" sz="20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8AD6B9-6DE3-4B3F-8EFA-2ED463D4D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64" y="908720"/>
            <a:ext cx="1316360" cy="1645450"/>
          </a:xfrm>
          <a:prstGeom prst="rect">
            <a:avLst/>
          </a:prstGeom>
        </p:spPr>
      </p:pic>
      <p:pic>
        <p:nvPicPr>
          <p:cNvPr id="3078" name="Picture 6" descr="PerkinElmer, США">
            <a:extLst>
              <a:ext uri="{FF2B5EF4-FFF2-40B4-BE49-F238E27FC236}">
                <a16:creationId xmlns:a16="http://schemas.microsoft.com/office/drawing/2014/main" id="{C1BD3B2B-48BC-466C-9305-AD7D613B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3" y="53404"/>
            <a:ext cx="1140421" cy="8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674D8D41-F0D3-C534-37D8-6C9530039309}"/>
              </a:ext>
            </a:extLst>
          </p:cNvPr>
          <p:cNvSpPr txBox="1">
            <a:spLocks/>
          </p:cNvSpPr>
          <p:nvPr/>
        </p:nvSpPr>
        <p:spPr bwMode="auto">
          <a:xfrm>
            <a:off x="395536" y="6126834"/>
            <a:ext cx="8424936" cy="6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ru-RU" sz="1200" kern="0" dirty="0"/>
              <a:t>ППО – </a:t>
            </a:r>
            <a:r>
              <a:rPr lang="ru-RU" sz="1200" kern="0" dirty="0" err="1"/>
              <a:t>дифенилоксазол</a:t>
            </a:r>
            <a:endParaRPr lang="ru-RU" sz="1200" kern="0" dirty="0"/>
          </a:p>
          <a:p>
            <a:pPr marL="457200" lvl="1" indent="0">
              <a:buNone/>
            </a:pPr>
            <a:r>
              <a:rPr lang="ru-RU" sz="1200" kern="0"/>
              <a:t>ПОПОП –1,4-ди-</a:t>
            </a:r>
            <a:r>
              <a:rPr lang="ru-RU" sz="1200" kern="0" dirty="0"/>
              <a:t>(5-фенил-2-оксазолил)бензол</a:t>
            </a:r>
          </a:p>
          <a:p>
            <a:pPr marL="457200" lvl="1" indent="0">
              <a:buNone/>
            </a:pPr>
            <a:r>
              <a:rPr lang="ru-RU" sz="1200" kern="0" dirty="0"/>
              <a:t>ГИЦ ПВ - </a:t>
            </a:r>
            <a:r>
              <a:rPr lang="ru-RU" sz="1200" b="0" i="0" dirty="0">
                <a:solidFill>
                  <a:srgbClr val="4D5156"/>
                </a:solidFill>
                <a:effectLst/>
              </a:rPr>
              <a:t>Главный контрольно-испытательный центр питьевой воды</a:t>
            </a:r>
            <a:r>
              <a:rPr lang="ru-RU" sz="1200" kern="0" dirty="0"/>
              <a:t>   </a:t>
            </a:r>
          </a:p>
          <a:p>
            <a:pPr marL="457200" lvl="1" indent="0">
              <a:buFontTx/>
              <a:buNone/>
            </a:pPr>
            <a:endParaRPr lang="ru-RU" sz="1200" kern="0" dirty="0"/>
          </a:p>
        </p:txBody>
      </p:sp>
    </p:spTree>
    <p:extLst>
      <p:ext uri="{BB962C8B-B14F-4D97-AF65-F5344CB8AC3E}">
        <p14:creationId xmlns:p14="http://schemas.microsoft.com/office/powerpoint/2010/main" val="17142905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3CB76CEF-74B5-F8F1-61D1-D71D04114C3D}"/>
              </a:ext>
            </a:extLst>
          </p:cNvPr>
          <p:cNvSpPr txBox="1">
            <a:spLocks/>
          </p:cNvSpPr>
          <p:nvPr/>
        </p:nvSpPr>
        <p:spPr bwMode="auto">
          <a:xfrm>
            <a:off x="395536" y="4221088"/>
            <a:ext cx="8424936" cy="24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ru-RU" kern="0" dirty="0"/>
              <a:t>ООО «Меридиан»  </a:t>
            </a:r>
            <a:r>
              <a:rPr lang="en-US" sz="2400" kern="0" dirty="0"/>
              <a:t>daplast.ru</a:t>
            </a:r>
            <a:endParaRPr lang="ru-RU" sz="2400" kern="0" dirty="0"/>
          </a:p>
          <a:p>
            <a:pPr marL="457200" lvl="1" indent="0">
              <a:buFontTx/>
              <a:buNone/>
            </a:pPr>
            <a:r>
              <a:rPr lang="ru-RU" sz="2400" kern="0" dirty="0"/>
              <a:t>	  </a:t>
            </a:r>
          </a:p>
          <a:p>
            <a:pPr marL="457200" lvl="1" indent="0">
              <a:buFontTx/>
              <a:buNone/>
            </a:pPr>
            <a:endParaRPr lang="ru-RU" sz="2400" kern="0" dirty="0"/>
          </a:p>
          <a:p>
            <a:pPr marL="457200" lvl="1" indent="0">
              <a:buFontTx/>
              <a:buNone/>
            </a:pPr>
            <a:r>
              <a:rPr lang="en-US" sz="2000" kern="0" dirty="0"/>
              <a:t>         </a:t>
            </a:r>
            <a:r>
              <a:rPr lang="ru-RU" sz="2000" kern="0" dirty="0"/>
              <a:t>Баночка для биохимии ВМС 20</a:t>
            </a:r>
          </a:p>
          <a:p>
            <a:pPr marL="457200" lvl="1" indent="0">
              <a:buFontTx/>
              <a:buNone/>
            </a:pPr>
            <a:r>
              <a:rPr lang="en-US" sz="2000" kern="0" dirty="0"/>
              <a:t>         </a:t>
            </a:r>
            <a:r>
              <a:rPr lang="ru-RU" sz="2000" kern="0" dirty="0"/>
              <a:t>Флакон пластиковый    ВМ 20</a:t>
            </a:r>
          </a:p>
          <a:p>
            <a:pPr marL="457200" lvl="1" indent="0">
              <a:buFontTx/>
              <a:buNone/>
            </a:pPr>
            <a:endParaRPr lang="ru-RU" sz="2400" kern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5CB16-9767-4EA3-B97A-6D1D2E12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3384376"/>
          </a:xfrm>
        </p:spPr>
        <p:txBody>
          <a:bodyPr/>
          <a:lstStyle/>
          <a:p>
            <a:r>
              <a:rPr lang="ru-RU" sz="28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Флаконы для ЖС-анализа</a:t>
            </a:r>
          </a:p>
          <a:p>
            <a:pPr marL="0" indent="0">
              <a:buNone/>
            </a:pPr>
            <a:endParaRPr lang="ru-RU" b="1" u="sng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US" sz="2400" dirty="0"/>
              <a:t>PerkinElmer – </a:t>
            </a:r>
            <a:r>
              <a:rPr lang="ru-RU" sz="2400" dirty="0"/>
              <a:t>не поставляются</a:t>
            </a:r>
          </a:p>
          <a:p>
            <a:pPr lvl="1"/>
            <a:endParaRPr lang="ru-RU" sz="2400" dirty="0"/>
          </a:p>
          <a:p>
            <a:pPr lvl="1"/>
            <a:endParaRPr lang="en-US" sz="2400" dirty="0"/>
          </a:p>
          <a:p>
            <a:pPr lvl="1"/>
            <a:r>
              <a:rPr lang="ru-RU" sz="2400" dirty="0"/>
              <a:t>Белоруссия – в пандемию переориентировали производственные линии на ковидные нужды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CB0B01-8378-44AB-9517-31144184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501008"/>
            <a:ext cx="2952328" cy="1358071"/>
          </a:xfrm>
          <a:prstGeom prst="rect">
            <a:avLst/>
          </a:prstGeom>
        </p:spPr>
      </p:pic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D69F96BD-1907-4869-8F4A-EC2A2804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0 mL Super Polyethylene Vial with Quick Closure, 1000/pk | PerkinElmer">
            <a:extLst>
              <a:ext uri="{FF2B5EF4-FFF2-40B4-BE49-F238E27FC236}">
                <a16:creationId xmlns:a16="http://schemas.microsoft.com/office/drawing/2014/main" id="{29947292-693F-45A0-ADB6-81A5723B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85" y="305521"/>
            <a:ext cx="1559446" cy="2142751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A497DAD6-5409-483A-9B55-6BFC6684B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83" y="5252657"/>
            <a:ext cx="1489348" cy="14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098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CB0B01-8378-44AB-9517-31144184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501008"/>
            <a:ext cx="2952328" cy="1358071"/>
          </a:xfrm>
          <a:prstGeom prst="rect">
            <a:avLst/>
          </a:prstGeom>
        </p:spPr>
      </p:pic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D69F96BD-1907-4869-8F4A-EC2A2804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A497DAD6-5409-483A-9B55-6BFC6684B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83" y="5252657"/>
            <a:ext cx="1489348" cy="14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3CB76CEF-74B5-F8F1-61D1-D71D04114C3D}"/>
              </a:ext>
            </a:extLst>
          </p:cNvPr>
          <p:cNvSpPr txBox="1">
            <a:spLocks/>
          </p:cNvSpPr>
          <p:nvPr/>
        </p:nvSpPr>
        <p:spPr bwMode="auto">
          <a:xfrm>
            <a:off x="395536" y="4221088"/>
            <a:ext cx="8424936" cy="24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ru-RU" kern="0" dirty="0"/>
              <a:t>ООО «Меридиан»  </a:t>
            </a:r>
            <a:r>
              <a:rPr lang="en-US" sz="2400" kern="0" dirty="0"/>
              <a:t>daplast.ru</a:t>
            </a:r>
            <a:endParaRPr lang="ru-RU" sz="2400" kern="0" dirty="0"/>
          </a:p>
          <a:p>
            <a:pPr marL="457200" lvl="1" indent="0">
              <a:buFontTx/>
              <a:buNone/>
            </a:pPr>
            <a:r>
              <a:rPr lang="ru-RU" sz="2400" kern="0" dirty="0"/>
              <a:t>	  </a:t>
            </a:r>
          </a:p>
          <a:p>
            <a:pPr marL="457200" lvl="1" indent="0">
              <a:buFontTx/>
              <a:buNone/>
            </a:pPr>
            <a:endParaRPr lang="ru-RU" sz="2400" kern="0" dirty="0"/>
          </a:p>
          <a:p>
            <a:pPr marL="457200" lvl="1" indent="0">
              <a:buFontTx/>
              <a:buNone/>
            </a:pPr>
            <a:r>
              <a:rPr lang="en-US" sz="2000" kern="0" dirty="0"/>
              <a:t>         </a:t>
            </a:r>
            <a:r>
              <a:rPr lang="ru-RU" sz="2000" kern="0" dirty="0"/>
              <a:t>Баночка для биохимии ВМС 20</a:t>
            </a:r>
          </a:p>
          <a:p>
            <a:pPr marL="457200" lvl="1" indent="0">
              <a:buFontTx/>
              <a:buNone/>
            </a:pPr>
            <a:r>
              <a:rPr lang="en-US" sz="2000" kern="0" dirty="0"/>
              <a:t>         </a:t>
            </a:r>
            <a:r>
              <a:rPr lang="ru-RU" sz="2000" kern="0" dirty="0"/>
              <a:t>Флакон пластиковый    ВМ 20</a:t>
            </a:r>
          </a:p>
          <a:p>
            <a:pPr marL="457200" lvl="1" indent="0">
              <a:buFontTx/>
              <a:buNone/>
            </a:pPr>
            <a:endParaRPr lang="ru-RU" sz="2400" kern="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F09F72C-1276-3E3A-351F-055E8AF1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3384376"/>
          </a:xfrm>
        </p:spPr>
        <p:txBody>
          <a:bodyPr/>
          <a:lstStyle/>
          <a:p>
            <a:r>
              <a:rPr lang="ru-RU" sz="28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Флаконы для ЖС-анализа</a:t>
            </a:r>
          </a:p>
          <a:p>
            <a:pPr marL="0" indent="0">
              <a:buNone/>
            </a:pPr>
            <a:endParaRPr lang="ru-RU" b="1" u="sng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ru-RU" sz="2400" dirty="0"/>
              <a:t>Неплотное прилегание крышки</a:t>
            </a:r>
          </a:p>
          <a:p>
            <a:pPr lvl="1"/>
            <a:endParaRPr lang="ru-RU" sz="2400" dirty="0"/>
          </a:p>
          <a:p>
            <a:pPr lvl="1"/>
            <a:r>
              <a:rPr lang="ru-RU" sz="2400" dirty="0"/>
              <a:t>Нарушение геометрии =</a:t>
            </a:r>
            <a:r>
              <a:rPr lang="en-US" sz="2400" dirty="0"/>
              <a:t>&gt; </a:t>
            </a:r>
            <a:r>
              <a:rPr lang="ru-RU" sz="2400" dirty="0"/>
              <a:t>заедание автоматики =</a:t>
            </a:r>
            <a:r>
              <a:rPr lang="en-US" sz="2400" dirty="0"/>
              <a:t>&gt;</a:t>
            </a:r>
            <a:endParaRPr lang="ru-RU" sz="2400" dirty="0"/>
          </a:p>
          <a:p>
            <a:pPr marL="457200" lvl="1" indent="0">
              <a:buNone/>
            </a:pPr>
            <a:r>
              <a:rPr lang="ru-RU" sz="2400" dirty="0"/>
              <a:t>=</a:t>
            </a:r>
            <a:r>
              <a:rPr lang="en-US" sz="2400" dirty="0"/>
              <a:t>&gt; </a:t>
            </a:r>
            <a:r>
              <a:rPr lang="ru-RU" sz="2400" dirty="0"/>
              <a:t>поломка прибора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A4D995C-61C6-1FC2-D7AE-9098939311B1}"/>
              </a:ext>
            </a:extLst>
          </p:cNvPr>
          <p:cNvCxnSpPr/>
          <p:nvPr/>
        </p:nvCxnSpPr>
        <p:spPr bwMode="auto">
          <a:xfrm flipH="1" flipV="1">
            <a:off x="3995936" y="3212976"/>
            <a:ext cx="72008" cy="864096"/>
          </a:xfrm>
          <a:prstGeom prst="straightConnector1">
            <a:avLst/>
          </a:prstGeom>
          <a:ln w="11112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083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89" y="3861048"/>
            <a:ext cx="4511828" cy="291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0A5887BA-DB90-4784-980B-987CDD1D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19" y="5115056"/>
            <a:ext cx="2193359" cy="1549673"/>
          </a:xfrm>
          <a:prstGeom prst="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  <a:ln w="15875">
            <a:solidFill>
              <a:schemeClr val="tx1"/>
            </a:solidFill>
          </a:ln>
        </p:spPr>
      </p:pic>
      <p:grpSp>
        <p:nvGrpSpPr>
          <p:cNvPr id="2" name="Группа 1"/>
          <p:cNvGrpSpPr/>
          <p:nvPr/>
        </p:nvGrpSpPr>
        <p:grpSpPr>
          <a:xfrm>
            <a:off x="5076056" y="264760"/>
            <a:ext cx="3783697" cy="3380264"/>
            <a:chOff x="5076056" y="264760"/>
            <a:chExt cx="3783697" cy="338026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098710" y="264760"/>
              <a:ext cx="2446964" cy="1661667"/>
              <a:chOff x="5292080" y="133956"/>
              <a:chExt cx="2446964" cy="1792472"/>
            </a:xfrm>
          </p:grpSpPr>
          <p:pic>
            <p:nvPicPr>
              <p:cNvPr id="14745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149259"/>
                <a:ext cx="2427857" cy="1777169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6586164" y="133956"/>
                <a:ext cx="1152880" cy="2616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Guardian</a:t>
                </a:r>
                <a:r>
                  <a:rPr lang="ru-RU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1414</a:t>
                </a:r>
                <a:r>
                  <a:rPr lang="ru-RU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 </a:t>
                </a:r>
                <a:endParaRPr lang="ru-RU" sz="16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076056" y="1943254"/>
              <a:ext cx="2439314" cy="1701770"/>
              <a:chOff x="6248005" y="1477115"/>
              <a:chExt cx="2439314" cy="1837154"/>
            </a:xfrm>
          </p:grpSpPr>
          <p:pic>
            <p:nvPicPr>
              <p:cNvPr id="21506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8000" contrast="8000"/>
              </a:blip>
              <a:srcRect/>
              <a:stretch>
                <a:fillRect/>
              </a:stretch>
            </p:blipFill>
            <p:spPr bwMode="auto">
              <a:xfrm>
                <a:off x="6248005" y="1484784"/>
                <a:ext cx="2439314" cy="1829485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6248005" y="1477115"/>
                <a:ext cx="702436" cy="2616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Tri-Carb</a:t>
                </a:r>
                <a:endParaRPr lang="ru-RU" sz="16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147172" y="657651"/>
              <a:ext cx="1712581" cy="2208014"/>
              <a:chOff x="395799" y="4399814"/>
              <a:chExt cx="1872208" cy="2208014"/>
            </a:xfrm>
          </p:grpSpPr>
          <p:pic>
            <p:nvPicPr>
              <p:cNvPr id="14746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99" y="4399814"/>
                <a:ext cx="1872208" cy="220801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95799" y="4407621"/>
                <a:ext cx="1218603" cy="2616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Quantulus 1220 </a:t>
                </a:r>
                <a:endParaRPr lang="ru-RU" sz="14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6263"/>
            <a:ext cx="4389795" cy="27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 bwMode="auto">
          <a:xfrm flipV="1">
            <a:off x="4404773" y="1950923"/>
            <a:ext cx="749613" cy="8258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Прямоугольник 3"/>
          <p:cNvSpPr>
            <a:spLocks noChangeArrowheads="1"/>
          </p:cNvSpPr>
          <p:nvPr/>
        </p:nvSpPr>
        <p:spPr bwMode="auto">
          <a:xfrm>
            <a:off x="107504" y="94899"/>
            <a:ext cx="926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C00000"/>
                </a:solidFill>
              </a:rPr>
              <a:t>~ </a:t>
            </a:r>
            <a:r>
              <a:rPr lang="ru-RU" altLang="ru-RU" sz="1600" b="1" dirty="0">
                <a:solidFill>
                  <a:srgbClr val="C00000"/>
                </a:solidFill>
              </a:rPr>
              <a:t>2000 г.</a:t>
            </a:r>
            <a:endParaRPr lang="ru-RU" altLang="ru-RU" sz="1600" dirty="0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957510" cy="168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765869" y="5191661"/>
            <a:ext cx="2175495" cy="1423587"/>
            <a:chOff x="1765869" y="5191661"/>
            <a:chExt cx="2175495" cy="1423587"/>
          </a:xfrm>
        </p:grpSpPr>
        <p:pic>
          <p:nvPicPr>
            <p:cNvPr id="5" name="Picture 3" descr="BetaS+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69" y="5191661"/>
              <a:ext cx="2175495" cy="1423587"/>
            </a:xfrm>
            <a:prstGeom prst="rect">
              <a:avLst/>
            </a:prstGeom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590432" y="6337352"/>
              <a:ext cx="7793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100" i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СКС-07П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 bwMode="auto">
          <a:xfrm>
            <a:off x="1691680" y="5085184"/>
            <a:ext cx="288032" cy="34041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flipV="1">
            <a:off x="3985644" y="5607582"/>
            <a:ext cx="437845" cy="19768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Прямоугольник 28"/>
          <p:cNvSpPr/>
          <p:nvPr/>
        </p:nvSpPr>
        <p:spPr bwMode="auto">
          <a:xfrm>
            <a:off x="0" y="1"/>
            <a:ext cx="9144000" cy="6664728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514697" y="0"/>
            <a:ext cx="2677837" cy="899684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2106267" y="3912084"/>
            <a:ext cx="2677837" cy="927068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2507689" y="1453662"/>
            <a:ext cx="2677837" cy="899684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3066891" y="909739"/>
            <a:ext cx="449241" cy="5668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4404773" y="2353346"/>
            <a:ext cx="1535379" cy="15077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>
            <a:endCxn id="60" idx="2"/>
          </p:cNvCxnSpPr>
          <p:nvPr/>
        </p:nvCxnSpPr>
        <p:spPr bwMode="auto">
          <a:xfrm flipV="1">
            <a:off x="4838277" y="4290622"/>
            <a:ext cx="813843" cy="849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Прямоугольник 17"/>
          <p:cNvSpPr/>
          <p:nvPr/>
        </p:nvSpPr>
        <p:spPr>
          <a:xfrm>
            <a:off x="1961455" y="133956"/>
            <a:ext cx="18229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/>
              <a:t>Rad</a:t>
            </a:r>
            <a:r>
              <a:rPr lang="en-US" sz="2000" b="1" i="1" dirty="0" err="1">
                <a:solidFill>
                  <a:srgbClr val="FF0000"/>
                </a:solidFill>
              </a:rPr>
              <a:t>Spectra</a:t>
            </a:r>
            <a:r>
              <a:rPr lang="en-US" sz="2000" b="1" i="1" dirty="0" err="1">
                <a:solidFill>
                  <a:srgbClr val="0000FF"/>
                </a:solidFill>
              </a:rPr>
              <a:t>Dec</a:t>
            </a:r>
            <a:endParaRPr lang="en-US" sz="2000" b="1" i="1" dirty="0">
              <a:solidFill>
                <a:srgbClr val="0000FF"/>
              </a:solidFill>
            </a:endParaRPr>
          </a:p>
          <a:p>
            <a:pPr algn="ctr"/>
            <a:r>
              <a:rPr lang="ru-RU" sz="1400" dirty="0" err="1"/>
              <a:t>МосНПО</a:t>
            </a:r>
            <a:r>
              <a:rPr lang="ru-RU" sz="1400" dirty="0"/>
              <a:t> «Радон»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579459" y="4041901"/>
            <a:ext cx="1873346" cy="6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336" tIns="43630" rIns="175206" bIns="68709" anchor="ctr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endParaRPr lang="ru-RU" altLang="ru-RU" sz="20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ГП «</a:t>
            </a:r>
            <a:r>
              <a:rPr lang="ru-RU" altLang="ru-RU" sz="1600" dirty="0" err="1"/>
              <a:t>ГринСтар</a:t>
            </a:r>
            <a:r>
              <a:rPr lang="ru-RU" altLang="ru-RU" sz="1600" dirty="0"/>
              <a:t>»</a:t>
            </a:r>
            <a:endParaRPr lang="en-US" alt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66892" y="1628800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Spectra</a:t>
            </a:r>
            <a:r>
              <a:rPr lang="en-US" b="1" i="1" dirty="0">
                <a:solidFill>
                  <a:srgbClr val="0000FF"/>
                </a:solidFill>
              </a:rPr>
              <a:t>Dec</a:t>
            </a:r>
            <a:endParaRPr lang="en-US" sz="1800" b="1" dirty="0"/>
          </a:p>
        </p:txBody>
      </p:sp>
      <p:sp>
        <p:nvSpPr>
          <p:cNvPr id="60" name="Овал 59"/>
          <p:cNvSpPr/>
          <p:nvPr/>
        </p:nvSpPr>
        <p:spPr bwMode="auto">
          <a:xfrm>
            <a:off x="5652120" y="3584236"/>
            <a:ext cx="2923157" cy="141277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724128" y="3933055"/>
            <a:ext cx="2880320" cy="7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336" tIns="43630" rIns="175206" bIns="68709" anchor="ctr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	Spectra</a:t>
            </a:r>
            <a:r>
              <a:rPr lang="en-US" sz="2000" b="1" i="1" dirty="0">
                <a:solidFill>
                  <a:srgbClr val="0000FF"/>
                </a:solidFill>
              </a:rPr>
              <a:t>Dec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dirty="0"/>
              <a:t>4.0</a:t>
            </a:r>
            <a:endParaRPr lang="en-US" sz="2000" b="1" dirty="0"/>
          </a:p>
          <a:p>
            <a:pPr eaLnBrk="1" hangingPunct="1">
              <a:spcBef>
                <a:spcPts val="0"/>
              </a:spcBef>
            </a:pPr>
            <a:r>
              <a:rPr lang="en-US" altLang="ru-RU" sz="2000" b="1" i="1" dirty="0">
                <a:solidFill>
                  <a:srgbClr val="FF0000"/>
                </a:solidFill>
              </a:rPr>
              <a:t> </a:t>
            </a: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r>
              <a:rPr lang="ru-RU" altLang="ru-RU" sz="2000" b="1" i="1" dirty="0">
                <a:solidFill>
                  <a:srgbClr val="0000FF"/>
                </a:solidFill>
              </a:rPr>
              <a:t> </a:t>
            </a:r>
            <a:r>
              <a:rPr lang="ru-RU" altLang="ru-RU" sz="2000" b="1" dirty="0"/>
              <a:t>2.0</a:t>
            </a:r>
            <a:endParaRPr lang="en-US" sz="2000" b="1" dirty="0"/>
          </a:p>
        </p:txBody>
      </p:sp>
      <p:cxnSp>
        <p:nvCxnSpPr>
          <p:cNvPr id="54" name="Прямая со стрелкой 53"/>
          <p:cNvCxnSpPr>
            <a:cxnSpLocks/>
          </p:cNvCxnSpPr>
          <p:nvPr/>
        </p:nvCxnSpPr>
        <p:spPr bwMode="auto">
          <a:xfrm flipV="1">
            <a:off x="6224449" y="3451962"/>
            <a:ext cx="75743" cy="838660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sm"/>
          </a:ln>
          <a:effectLst/>
        </p:spPr>
      </p:cxnSp>
      <p:cxnSp>
        <p:nvCxnSpPr>
          <p:cNvPr id="71" name="Прямая со стрелкой 70"/>
          <p:cNvCxnSpPr>
            <a:cxnSpLocks/>
          </p:cNvCxnSpPr>
          <p:nvPr/>
        </p:nvCxnSpPr>
        <p:spPr bwMode="auto">
          <a:xfrm flipH="1">
            <a:off x="3846608" y="4509120"/>
            <a:ext cx="2021536" cy="1112178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lg"/>
          </a:ln>
          <a:effectLst/>
        </p:spPr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3E16F602-4626-4E35-9B7D-E8F60971448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9667" y="3330150"/>
            <a:ext cx="151486" cy="629748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sm"/>
          </a:ln>
          <a:effectLst/>
        </p:spPr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46CEA228-C2B9-4488-9FF2-E3488C28C410}"/>
              </a:ext>
            </a:extLst>
          </p:cNvPr>
          <p:cNvCxnSpPr>
            <a:cxnSpLocks/>
          </p:cNvCxnSpPr>
          <p:nvPr/>
        </p:nvCxnSpPr>
        <p:spPr bwMode="auto">
          <a:xfrm>
            <a:off x="8048502" y="4386067"/>
            <a:ext cx="34101" cy="743214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182154340"/>
      </p:ext>
    </p:extLst>
  </p:cSld>
  <p:clrMapOvr>
    <a:masterClrMapping/>
  </p:clrMapOvr>
  <p:transition spd="med" advTm="2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28" grpId="0" animBg="1"/>
      <p:bldP spid="34" grpId="0" animBg="1"/>
      <p:bldP spid="30" grpId="0"/>
      <p:bldP spid="60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512" y="-4737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1E4370"/>
                </a:solidFill>
                <a:cs typeface="Times New Roman" panose="02020603050405020304" pitchFamily="18" charset="0"/>
              </a:rPr>
              <a:t>Специализированное программное обеспечение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r>
              <a:rPr lang="en-US" altLang="ru-RU" sz="2000" b="1" i="1" dirty="0">
                <a:solidFill>
                  <a:srgbClr val="0000FF"/>
                </a:solidFill>
              </a:rPr>
              <a:t> 2.04</a:t>
            </a:r>
            <a:r>
              <a:rPr lang="ru-RU" altLang="ru-RU" sz="2000" b="1" i="1" dirty="0">
                <a:solidFill>
                  <a:srgbClr val="0000FF"/>
                </a:solidFill>
              </a:rPr>
              <a:t> </a:t>
            </a:r>
            <a:r>
              <a:rPr lang="en-US" altLang="ru-RU" sz="2000" b="1" dirty="0"/>
              <a:t>/</a:t>
            </a:r>
            <a:r>
              <a:rPr lang="ru-RU" altLang="ru-RU" sz="2000" b="1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Spectra</a:t>
            </a:r>
            <a:r>
              <a:rPr lang="en-US" sz="2000" b="1" i="1" dirty="0">
                <a:solidFill>
                  <a:srgbClr val="0000FF"/>
                </a:solidFill>
              </a:rPr>
              <a:t>Dec 4.04</a:t>
            </a:r>
            <a:endParaRPr lang="en-US" sz="20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40768"/>
            <a:ext cx="8820981" cy="54005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7AE8D3C-D6CE-4241-B11B-6A3AD143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83985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Язык программирования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С++     	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Кроссплатформенная среда разработки –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QT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Операционная система –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MS Windows XP, 7,8,10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,11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578411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17639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C14CB0-F390-4382-BBFF-5A6BBAE0F229}" type="slidenum">
              <a:rPr lang="ru-RU" altLang="ru-RU" sz="14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ru-RU" altLang="ru-RU" sz="1400" b="0">
              <a:solidFill>
                <a:schemeClr val="tx1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1D5C2F3-D9C6-4F8A-8359-5A21C537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4" y="3517877"/>
            <a:ext cx="4857143" cy="31428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0919F99-EA03-4394-8DCA-BB9518642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857143" cy="31428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9" name="Прямоугольник 68"/>
          <p:cNvSpPr/>
          <p:nvPr/>
        </p:nvSpPr>
        <p:spPr>
          <a:xfrm>
            <a:off x="2302444" y="548680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γ</a:t>
            </a:r>
            <a:endParaRPr lang="ru-RU" sz="2000" b="1" i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CDE12B4-E774-44CA-B25E-821F941E722E}"/>
              </a:ext>
            </a:extLst>
          </p:cNvPr>
          <p:cNvSpPr/>
          <p:nvPr/>
        </p:nvSpPr>
        <p:spPr>
          <a:xfrm>
            <a:off x="2159856" y="414876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α</a:t>
            </a:r>
            <a:endParaRPr lang="ru-RU" sz="2000" b="1" i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BE35EF-484D-4A6A-A52E-64EF4A199323}"/>
              </a:ext>
            </a:extLst>
          </p:cNvPr>
          <p:cNvGrpSpPr/>
          <p:nvPr/>
        </p:nvGrpSpPr>
        <p:grpSpPr>
          <a:xfrm>
            <a:off x="4067944" y="1955075"/>
            <a:ext cx="4857143" cy="3142857"/>
            <a:chOff x="4124628" y="1955075"/>
            <a:chExt cx="4857143" cy="314285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E6EB153-2D17-4D53-A897-D7C3B3149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628" y="1955075"/>
              <a:ext cx="4857143" cy="314285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A1C32D8-A795-432D-8390-A48EB786C3F5}"/>
                </a:ext>
              </a:extLst>
            </p:cNvPr>
            <p:cNvSpPr/>
            <p:nvPr/>
          </p:nvSpPr>
          <p:spPr>
            <a:xfrm>
              <a:off x="6660232" y="2276872"/>
              <a:ext cx="5781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solidFill>
                    <a:srgbClr val="C00000"/>
                  </a:solidFill>
                </a:rPr>
                <a:t>ЖС</a:t>
              </a:r>
              <a:endParaRPr lang="ru-RU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6374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628800"/>
            <a:ext cx="835292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800" b="1" dirty="0"/>
              <a:t>«Тушение» (</a:t>
            </a:r>
            <a:r>
              <a:rPr lang="en-US" sz="1800" b="1" dirty="0"/>
              <a:t>“quenching”</a:t>
            </a:r>
            <a:r>
              <a:rPr lang="ru-RU" sz="1800" b="1" dirty="0"/>
              <a:t>)</a:t>
            </a:r>
            <a:r>
              <a:rPr lang="en-US" sz="1800" b="1" dirty="0"/>
              <a:t> </a:t>
            </a:r>
            <a:r>
              <a:rPr lang="ru-RU" sz="1800" dirty="0"/>
              <a:t>- энергетические потери, происходящие в процессе преобразования энергии распада в  электрические импульсы ФЭУ</a:t>
            </a:r>
            <a:r>
              <a:rPr lang="en-US" sz="1800" dirty="0"/>
              <a:t> (</a:t>
            </a:r>
            <a:r>
              <a:rPr lang="ru-RU" sz="1800" dirty="0"/>
              <a:t>зависит от качества подготовки пробы).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ACF132-DBF9-4F75-95C2-3B28BCD16903}"/>
              </a:ext>
            </a:extLst>
          </p:cNvPr>
          <p:cNvGrpSpPr/>
          <p:nvPr/>
        </p:nvGrpSpPr>
        <p:grpSpPr>
          <a:xfrm>
            <a:off x="1835696" y="2411122"/>
            <a:ext cx="6114587" cy="4294292"/>
            <a:chOff x="1835696" y="2411122"/>
            <a:chExt cx="6114587" cy="4294292"/>
          </a:xfrm>
        </p:grpSpPr>
        <p:pic>
          <p:nvPicPr>
            <p:cNvPr id="6" name="Picture 6" descr="th2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708920"/>
              <a:ext cx="5852206" cy="39964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360197" y="2411122"/>
              <a:ext cx="3590086" cy="738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>
                <a:tabLst>
                  <a:tab pos="4862513" algn="l"/>
                </a:tabLst>
                <a:defRPr/>
              </a:pPr>
              <a:r>
                <a:rPr lang="ru-RU" sz="1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Спектры</a:t>
              </a:r>
              <a:r>
                <a:rPr lang="en-US" sz="1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</a:t>
              </a:r>
              <a:r>
                <a:rPr lang="ru-RU" sz="1400" baseline="300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</a:t>
              </a:r>
              <a:r>
                <a:rPr lang="en-US" sz="1400" baseline="300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32</a:t>
              </a:r>
              <a:r>
                <a:rPr lang="en-US" sz="14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Th</a:t>
              </a:r>
              <a:r>
                <a:rPr lang="en-US" sz="1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при различной степени тушения</a:t>
              </a:r>
              <a:r>
                <a:rPr lang="en-US" sz="1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</a:t>
              </a:r>
            </a:p>
            <a:p>
              <a:pPr algn="ctr">
                <a:tabLst>
                  <a:tab pos="4862513" algn="l"/>
                </a:tabLst>
                <a:defRPr/>
              </a:pPr>
              <a:r>
                <a:rPr lang="ru-RU" sz="14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ЖСС </a:t>
              </a:r>
              <a:r>
                <a:rPr lang="en-US" sz="14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“Tri-</a:t>
              </a:r>
              <a:r>
                <a:rPr lang="en-US" sz="1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Carb</a:t>
              </a:r>
              <a:r>
                <a:rPr lang="en-US" sz="14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”</a:t>
              </a:r>
              <a:endPara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 useBgFill="1">
          <p:nvSpPr>
            <p:cNvPr id="12" name="Выноска 1 (без границы) 11"/>
            <p:cNvSpPr/>
            <p:nvPr/>
          </p:nvSpPr>
          <p:spPr bwMode="auto">
            <a:xfrm>
              <a:off x="5445637" y="4770339"/>
              <a:ext cx="1582304" cy="321552"/>
            </a:xfrm>
            <a:prstGeom prst="callout1">
              <a:avLst>
                <a:gd name="adj1" fmla="val 74415"/>
                <a:gd name="adj2" fmla="val 1800"/>
                <a:gd name="adj3" fmla="val 136853"/>
                <a:gd name="adj4" fmla="val -11140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Незатушенный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 useBgFill="1">
          <p:nvSpPr>
            <p:cNvPr id="13" name="Выноска 1 (без границы) 12"/>
            <p:cNvSpPr/>
            <p:nvPr/>
          </p:nvSpPr>
          <p:spPr bwMode="auto">
            <a:xfrm>
              <a:off x="1835696" y="3237482"/>
              <a:ext cx="1874190" cy="383036"/>
            </a:xfrm>
            <a:prstGeom prst="callout1">
              <a:avLst>
                <a:gd name="adj1" fmla="val 102249"/>
                <a:gd name="adj2" fmla="val 63446"/>
                <a:gd name="adj3" fmla="val 161207"/>
                <a:gd name="adj4" fmla="val 93925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Затушенный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A2AF1B-9412-A678-88F9-C729404B6479}"/>
              </a:ext>
            </a:extLst>
          </p:cNvPr>
          <p:cNvSpPr txBox="1"/>
          <p:nvPr/>
        </p:nvSpPr>
        <p:spPr>
          <a:xfrm>
            <a:off x="457714" y="128068"/>
            <a:ext cx="8074726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Классические подходы к спектрометрии, использующие соответствие определённых точек спектра (положения пиков) конкретным радионуклидам, не годятся.</a:t>
            </a:r>
          </a:p>
        </p:txBody>
      </p:sp>
    </p:spTree>
    <p:extLst>
      <p:ext uri="{BB962C8B-B14F-4D97-AF65-F5344CB8AC3E}">
        <p14:creationId xmlns:p14="http://schemas.microsoft.com/office/powerpoint/2010/main" val="9683797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4642" y="476672"/>
            <a:ext cx="8784976" cy="21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ts val="1200"/>
              </a:spcBef>
            </a:pPr>
            <a:r>
              <a:rPr lang="ru-RU" sz="1800" b="1" u="sng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Характеристики ЖС-</a:t>
            </a:r>
            <a:r>
              <a:rPr lang="ru-RU" sz="1800" b="1" u="sng" kern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прибров</a:t>
            </a:r>
            <a:r>
              <a:rPr lang="ru-RU" sz="1800" b="1" u="sng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lvl="0" eaLnBrk="0" hangingPunct="0">
              <a:lnSpc>
                <a:spcPct val="80000"/>
              </a:lnSpc>
              <a:spcBef>
                <a:spcPts val="1200"/>
              </a:spcBef>
            </a:pPr>
            <a:endParaRPr lang="ru-RU" sz="1800" b="1" u="sng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360000" lvl="0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Э</a:t>
            </a:r>
            <a:r>
              <a:rPr lang="ru-RU" sz="1600" dirty="0">
                <a:latin typeface="+mj-lt"/>
                <a:ea typeface="+mj-ea"/>
                <a:cs typeface="+mj-cs"/>
              </a:rPr>
              <a:t>нергетически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й</a:t>
            </a:r>
            <a:r>
              <a:rPr 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порог регистрации </a:t>
            </a:r>
            <a:r>
              <a:rPr lang="el-GR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β</a:t>
            </a:r>
            <a:r>
              <a:rPr lang="ru-RU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kumimoji="0" lang="ru-RU" sz="16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±</a:t>
            </a:r>
            <a:r>
              <a:rPr lang="ru-RU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излучений  			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 1 кэВ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ru-RU" sz="900" dirty="0">
              <a:cs typeface="Arial" pitchFamily="34" charset="0"/>
            </a:endParaRPr>
          </a:p>
          <a:p>
            <a:pPr marL="360000" lvl="0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Высокая эффективность регистрации практически всех видов излучения:</a:t>
            </a:r>
            <a:b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	             	- </a:t>
            </a:r>
            <a:r>
              <a:rPr lang="el-GR" sz="1600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α</a:t>
            </a:r>
            <a:r>
              <a:rPr lang="ru-RU" sz="1600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излучения 					</a:t>
            </a:r>
            <a:r>
              <a:rPr lang="ru-RU" sz="16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~ 100%;</a:t>
            </a:r>
            <a:b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	             	- высокоэнергетического (&gt; 50 кэВ)</a:t>
            </a:r>
            <a:r>
              <a:rPr lang="ru-RU" sz="1600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l-GR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β</a:t>
            </a:r>
            <a:r>
              <a:rPr lang="ru-RU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излучения		</a:t>
            </a:r>
            <a:r>
              <a:rPr lang="ru-RU" sz="16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~ 100%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;</a:t>
            </a:r>
            <a:endParaRPr lang="ru-RU" sz="900" dirty="0">
              <a:cs typeface="Arial" pitchFamily="34" charset="0"/>
            </a:endParaRPr>
          </a:p>
          <a:p>
            <a:pPr marL="360000" lvl="0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Низкие нижние пределы измерения активности: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id="{20658E94-36A4-481A-9A30-A2FDD0B90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92651"/>
              </p:ext>
            </p:extLst>
          </p:nvPr>
        </p:nvGraphicFramePr>
        <p:xfrm>
          <a:off x="309137" y="2852936"/>
          <a:ext cx="8655351" cy="290819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2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7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33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Радио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нуклид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Нижний предел,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Бк/счётный образец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Нижний предел,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Бк/л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Радио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нуклид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Нижний предел,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Бк/счётный образец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Нижний предел,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Бк/л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H-3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Po-210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C-14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Rn-222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K-40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Ra-226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Co-60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Ra-228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Sr-89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Th-230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Sr-90eq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Th-232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Cs-137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U-234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Pb-210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U-238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Bi-210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Pu-239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0.003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26ABFCF-E753-4BBD-82E8-48CBFB99CCAD}"/>
              </a:ext>
            </a:extLst>
          </p:cNvPr>
          <p:cNvSpPr/>
          <p:nvPr/>
        </p:nvSpPr>
        <p:spPr>
          <a:xfrm>
            <a:off x="306649" y="5887608"/>
            <a:ext cx="864096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/>
              <a:t>Рассчитаны для ЖСС </a:t>
            </a:r>
            <a:r>
              <a:rPr lang="en-US" altLang="ru-RU" sz="1200" b="1" dirty="0"/>
              <a:t>Quantulus 1220</a:t>
            </a:r>
            <a:r>
              <a:rPr lang="ru-RU" altLang="ru-RU" sz="1200" b="1" dirty="0"/>
              <a:t> </a:t>
            </a:r>
            <a:r>
              <a:rPr lang="ru-RU" altLang="ru-RU" sz="1200" dirty="0"/>
              <a:t>и</a:t>
            </a:r>
            <a:r>
              <a:rPr lang="ru-RU" sz="1200" dirty="0"/>
              <a:t> условий измерения: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/>
              <a:t>- время измерения:	 1000 мин;</a:t>
            </a:r>
          </a:p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1200" dirty="0"/>
              <a:t>- максимально возможные эффективности регистрации, соответствующие </a:t>
            </a:r>
            <a:r>
              <a:rPr lang="ru-RU" sz="1200" dirty="0" err="1"/>
              <a:t>незатушенным</a:t>
            </a:r>
            <a:r>
              <a:rPr lang="ru-RU" sz="1200" dirty="0"/>
              <a:t> образцам;</a:t>
            </a:r>
          </a:p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1200" dirty="0"/>
              <a:t>- наличие в пробе только одного радионуклида.</a:t>
            </a:r>
          </a:p>
        </p:txBody>
      </p:sp>
    </p:spTree>
    <p:extLst>
      <p:ext uri="{BB962C8B-B14F-4D97-AF65-F5344CB8AC3E}">
        <p14:creationId xmlns:p14="http://schemas.microsoft.com/office/powerpoint/2010/main" val="18844549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248319" y="3501008"/>
            <a:ext cx="3452167" cy="3168352"/>
            <a:chOff x="-264890" y="260648"/>
            <a:chExt cx="3452167" cy="3024336"/>
          </a:xfrm>
        </p:grpSpPr>
        <p:pic>
          <p:nvPicPr>
            <p:cNvPr id="4098" name="Picture 2" descr="D:\Конференции\ППСР-2019\pic\I-129.e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4890" y="260648"/>
              <a:ext cx="3452167" cy="30243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" name="TextBox 35"/>
            <p:cNvSpPr txBox="1">
              <a:spLocks noChangeArrowheads="1"/>
            </p:cNvSpPr>
            <p:nvPr/>
          </p:nvSpPr>
          <p:spPr bwMode="auto">
            <a:xfrm>
              <a:off x="2104899" y="532269"/>
              <a:ext cx="7200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129</a:t>
              </a:r>
              <a:r>
                <a:rPr lang="en-US" altLang="ru-RU" sz="2000" b="1" dirty="0">
                  <a:latin typeface="Calibri" pitchFamily="34" charset="0"/>
                </a:rPr>
                <a:t>I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99102" y="3501008"/>
            <a:ext cx="3452167" cy="3156768"/>
            <a:chOff x="2699792" y="3800624"/>
            <a:chExt cx="3452167" cy="3012752"/>
          </a:xfrm>
        </p:grpSpPr>
        <p:pic>
          <p:nvPicPr>
            <p:cNvPr id="4102" name="Picture 6" descr="D:\Конференции\ППСР-2019\pic\Cs-137.e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800624"/>
              <a:ext cx="3452167" cy="3012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sp>
          <p:nvSpPr>
            <p:cNvPr id="23" name="TextBox 35"/>
            <p:cNvSpPr txBox="1">
              <a:spLocks noChangeArrowheads="1"/>
            </p:cNvSpPr>
            <p:nvPr/>
          </p:nvSpPr>
          <p:spPr bwMode="auto">
            <a:xfrm>
              <a:off x="5009979" y="3994274"/>
              <a:ext cx="81423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137</a:t>
              </a:r>
              <a:r>
                <a:rPr lang="en-US" altLang="ru-RU" sz="2000" b="1" dirty="0">
                  <a:latin typeface="Calibri" pitchFamily="34" charset="0"/>
                </a:rPr>
                <a:t>Cs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99102" y="620688"/>
            <a:ext cx="3564776" cy="3024338"/>
            <a:chOff x="5699101" y="3789040"/>
            <a:chExt cx="3452167" cy="3012752"/>
          </a:xfrm>
        </p:grpSpPr>
        <p:pic>
          <p:nvPicPr>
            <p:cNvPr id="4103" name="Picture 7" descr="D:\Конференции\ППСР-2019\pic\Cs-134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01" y="3789040"/>
              <a:ext cx="3452167" cy="3012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sp>
          <p:nvSpPr>
            <p:cNvPr id="24" name="TextBox 35"/>
            <p:cNvSpPr txBox="1">
              <a:spLocks noChangeArrowheads="1"/>
            </p:cNvSpPr>
            <p:nvPr/>
          </p:nvSpPr>
          <p:spPr bwMode="auto">
            <a:xfrm>
              <a:off x="7606136" y="3951190"/>
              <a:ext cx="96062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134</a:t>
              </a:r>
              <a:r>
                <a:rPr lang="en-US" altLang="ru-RU" sz="2000" b="1" dirty="0">
                  <a:latin typeface="Calibri" pitchFamily="34" charset="0"/>
                </a:rPr>
                <a:t>Cs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27784" y="3645024"/>
            <a:ext cx="3462486" cy="3024336"/>
            <a:chOff x="5701805" y="620688"/>
            <a:chExt cx="3452167" cy="3024336"/>
          </a:xfrm>
        </p:grpSpPr>
        <p:pic>
          <p:nvPicPr>
            <p:cNvPr id="4100" name="Picture 4" descr="D:\Конференции\ППСР-2019\pic\Eu-154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805" y="620688"/>
              <a:ext cx="3452167" cy="30243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8219890" y="705287"/>
              <a:ext cx="73453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154</a:t>
              </a:r>
              <a:r>
                <a:rPr lang="en-US" altLang="ru-RU" sz="2000" b="1" dirty="0">
                  <a:latin typeface="Calibri" pitchFamily="34" charset="0"/>
                </a:rPr>
                <a:t>Eu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-246930" y="609104"/>
            <a:ext cx="3452167" cy="3024336"/>
            <a:chOff x="2699792" y="620688"/>
            <a:chExt cx="3452167" cy="3024336"/>
          </a:xfrm>
        </p:grpSpPr>
        <p:pic>
          <p:nvPicPr>
            <p:cNvPr id="4099" name="Picture 3" descr="D:\Конференции\ППСР-2019\pic\I-125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620688"/>
              <a:ext cx="3452167" cy="30243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Box 35"/>
            <p:cNvSpPr txBox="1">
              <a:spLocks noChangeArrowheads="1"/>
            </p:cNvSpPr>
            <p:nvPr/>
          </p:nvSpPr>
          <p:spPr bwMode="auto">
            <a:xfrm>
              <a:off x="5004048" y="727641"/>
              <a:ext cx="85114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125</a:t>
              </a:r>
              <a:r>
                <a:rPr lang="en-US" altLang="ru-RU" sz="2000" b="1" dirty="0">
                  <a:latin typeface="Calibri" pitchFamily="34" charset="0"/>
                </a:rPr>
                <a:t>I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638103" y="620688"/>
            <a:ext cx="3452167" cy="3012752"/>
            <a:chOff x="-324544" y="3800624"/>
            <a:chExt cx="3452167" cy="3012752"/>
          </a:xfrm>
        </p:grpSpPr>
        <p:pic>
          <p:nvPicPr>
            <p:cNvPr id="4101" name="Picture 5" descr="D:\Конференции\ППСР-2019\pic\Eu-152.e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3800624"/>
              <a:ext cx="3452167" cy="30127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TextBox 35"/>
            <p:cNvSpPr txBox="1">
              <a:spLocks noChangeArrowheads="1"/>
            </p:cNvSpPr>
            <p:nvPr/>
          </p:nvSpPr>
          <p:spPr bwMode="auto">
            <a:xfrm>
              <a:off x="1907704" y="3919101"/>
              <a:ext cx="86409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152</a:t>
              </a:r>
              <a:r>
                <a:rPr lang="en-US" altLang="ru-RU" sz="2000" b="1" dirty="0">
                  <a:latin typeface="Calibri" pitchFamily="34" charset="0"/>
                </a:rPr>
                <a:t>Eu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180528" y="3501008"/>
            <a:ext cx="3452167" cy="3168352"/>
            <a:chOff x="-264890" y="260648"/>
            <a:chExt cx="3452167" cy="3024336"/>
          </a:xfrm>
        </p:grpSpPr>
        <p:pic>
          <p:nvPicPr>
            <p:cNvPr id="29" name="Picture 2" descr="D:\Конференции\ППСР-2019\pic\I-129.e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4890" y="260648"/>
              <a:ext cx="3452167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sp>
          <p:nvSpPr>
            <p:cNvPr id="30" name="TextBox 35"/>
            <p:cNvSpPr txBox="1">
              <a:spLocks noChangeArrowheads="1"/>
            </p:cNvSpPr>
            <p:nvPr/>
          </p:nvSpPr>
          <p:spPr bwMode="auto">
            <a:xfrm>
              <a:off x="1647601" y="532269"/>
              <a:ext cx="72008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129</a:t>
              </a:r>
              <a:r>
                <a:rPr lang="en-US" altLang="ru-RU" sz="2000" b="1" dirty="0">
                  <a:latin typeface="Calibri" pitchFamily="34" charset="0"/>
                </a:rPr>
                <a:t>I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705893" y="3501008"/>
            <a:ext cx="3452167" cy="3168352"/>
            <a:chOff x="5701805" y="620688"/>
            <a:chExt cx="3452167" cy="3024336"/>
          </a:xfrm>
        </p:grpSpPr>
        <p:pic>
          <p:nvPicPr>
            <p:cNvPr id="32" name="Picture 4" descr="D:\Конференции\ППСР-2019\pic\Eu-154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805" y="620688"/>
              <a:ext cx="3452167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sp>
          <p:nvSpPr>
            <p:cNvPr id="33" name="TextBox 35"/>
            <p:cNvSpPr txBox="1">
              <a:spLocks noChangeArrowheads="1"/>
            </p:cNvSpPr>
            <p:nvPr/>
          </p:nvSpPr>
          <p:spPr bwMode="auto">
            <a:xfrm>
              <a:off x="7767513" y="814442"/>
              <a:ext cx="73453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154</a:t>
              </a:r>
              <a:r>
                <a:rPr lang="en-US" altLang="ru-RU" sz="2000" b="1" dirty="0">
                  <a:latin typeface="Calibri" pitchFamily="34" charset="0"/>
                </a:rPr>
                <a:t>Eu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-179139" y="620688"/>
            <a:ext cx="3452167" cy="3024336"/>
            <a:chOff x="2699792" y="620688"/>
            <a:chExt cx="3452167" cy="3024336"/>
          </a:xfrm>
        </p:grpSpPr>
        <p:pic>
          <p:nvPicPr>
            <p:cNvPr id="35" name="Picture 3" descr="D:\Конференции\ППСР-2019\pic\I-125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620688"/>
              <a:ext cx="3452167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4398615" y="796200"/>
              <a:ext cx="851147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125</a:t>
              </a:r>
              <a:r>
                <a:rPr lang="en-US" altLang="ru-RU" sz="2000" b="1" dirty="0">
                  <a:latin typeface="Calibri" pitchFamily="34" charset="0"/>
                </a:rPr>
                <a:t>I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705894" y="620689"/>
            <a:ext cx="3452167" cy="3024336"/>
            <a:chOff x="-324544" y="3800624"/>
            <a:chExt cx="3452167" cy="3012752"/>
          </a:xfrm>
        </p:grpSpPr>
        <p:pic>
          <p:nvPicPr>
            <p:cNvPr id="38" name="Picture 5" descr="D:\Конференции\ППСР-2019\pic\Eu-152.e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3800624"/>
              <a:ext cx="3452167" cy="3012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sp>
          <p:nvSpPr>
            <p:cNvPr id="39" name="TextBox 35"/>
            <p:cNvSpPr txBox="1">
              <a:spLocks noChangeArrowheads="1"/>
            </p:cNvSpPr>
            <p:nvPr/>
          </p:nvSpPr>
          <p:spPr bwMode="auto">
            <a:xfrm>
              <a:off x="1627226" y="3965237"/>
              <a:ext cx="86409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baseline="30000" dirty="0">
                  <a:latin typeface="Calibri" pitchFamily="34" charset="0"/>
                </a:rPr>
                <a:t>152</a:t>
              </a:r>
              <a:r>
                <a:rPr lang="en-US" altLang="ru-RU" sz="2000" b="1" dirty="0">
                  <a:latin typeface="Calibri" pitchFamily="34" charset="0"/>
                </a:rPr>
                <a:t>Eu</a:t>
              </a:r>
              <a:endParaRPr lang="ru-RU" altLang="ru-RU" sz="20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981235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D:\Конференции\ППСР-2019\pic\U-235+Th-231 Eq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29568"/>
            <a:ext cx="3312368" cy="3024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8" name="Picture 16" descr="D:\Конференции\ППСР-2019\pic\Th-232 Eq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312368" cy="3024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9" name="Picture 17" descr="D:\Конференции\ППСР-2019\pic\Ru-106+Rh106 Eq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75" y="629568"/>
            <a:ext cx="3312369" cy="3024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0" name="Picture 18" descr="D:\Конференции\ППСР-2019\pic\Rn-222+ДПР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89040"/>
            <a:ext cx="3312368" cy="3024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1" name="Picture 19" descr="D:\Конференции\ППСР-2019\pic\Pb-210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312368" cy="3024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2" name="Picture 20" descr="D:\Конференции\ППСР-2019\pic\Np-237+Pa-233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3784972"/>
            <a:ext cx="3312368" cy="302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1619672" y="882774"/>
            <a:ext cx="144016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 baseline="30000" dirty="0">
                <a:latin typeface="Calibri" pitchFamily="34" charset="0"/>
              </a:rPr>
              <a:t>235</a:t>
            </a:r>
            <a:r>
              <a:rPr lang="en-US" altLang="ru-RU" sz="2000" b="1" dirty="0">
                <a:latin typeface="Calibri" pitchFamily="34" charset="0"/>
              </a:rPr>
              <a:t>U+</a:t>
            </a:r>
            <a:r>
              <a:rPr lang="en-US" altLang="ru-RU" sz="2000" b="1" baseline="30000" dirty="0">
                <a:latin typeface="Calibri" pitchFamily="34" charset="0"/>
              </a:rPr>
              <a:t> 231</a:t>
            </a:r>
            <a:r>
              <a:rPr lang="en-US" altLang="ru-RU" sz="2000" b="1" dirty="0">
                <a:latin typeface="Calibri" pitchFamily="34" charset="0"/>
              </a:rPr>
              <a:t>Th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5004048" y="4070107"/>
            <a:ext cx="81423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 baseline="30000" dirty="0">
                <a:latin typeface="Calibri" pitchFamily="34" charset="0"/>
              </a:rPr>
              <a:t>210</a:t>
            </a:r>
            <a:r>
              <a:rPr lang="en-US" altLang="ru-RU" sz="2000" b="1" dirty="0">
                <a:latin typeface="Calibri" pitchFamily="34" charset="0"/>
              </a:rPr>
              <a:t>Pb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7606402" y="4070107"/>
            <a:ext cx="157411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baseline="30000" dirty="0">
                <a:latin typeface="Calibri" pitchFamily="34" charset="0"/>
              </a:rPr>
              <a:t>237</a:t>
            </a:r>
            <a:r>
              <a:rPr lang="en-US" altLang="ru-RU" sz="2000" b="1" dirty="0">
                <a:latin typeface="Calibri" pitchFamily="34" charset="0"/>
              </a:rPr>
              <a:t>Np+</a:t>
            </a:r>
            <a:r>
              <a:rPr lang="ru-RU" altLang="ru-RU" sz="2000" b="1" baseline="30000" dirty="0">
                <a:latin typeface="Calibri" pitchFamily="34" charset="0"/>
              </a:rPr>
              <a:t> 23</a:t>
            </a:r>
            <a:r>
              <a:rPr lang="en-US" altLang="ru-RU" sz="2000" b="1" baseline="30000" dirty="0">
                <a:latin typeface="Calibri" pitchFamily="34" charset="0"/>
              </a:rPr>
              <a:t>3</a:t>
            </a:r>
            <a:r>
              <a:rPr lang="en-US" altLang="ru-RU" sz="2000" b="1" dirty="0">
                <a:latin typeface="Calibri" pitchFamily="34" charset="0"/>
              </a:rPr>
              <a:t>Pa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7485359" y="812666"/>
            <a:ext cx="146906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 baseline="30000" dirty="0">
                <a:latin typeface="Calibri" pitchFamily="34" charset="0"/>
              </a:rPr>
              <a:t>106</a:t>
            </a:r>
            <a:r>
              <a:rPr lang="en-US" altLang="ru-RU" sz="2000" b="1" dirty="0">
                <a:latin typeface="Calibri" pitchFamily="34" charset="0"/>
              </a:rPr>
              <a:t>Ru+</a:t>
            </a:r>
            <a:r>
              <a:rPr lang="en-US" altLang="ru-RU" sz="2000" b="1" baseline="30000" dirty="0">
                <a:latin typeface="Calibri" pitchFamily="34" charset="0"/>
              </a:rPr>
              <a:t> 106</a:t>
            </a:r>
            <a:r>
              <a:rPr lang="en-US" altLang="ru-RU" sz="2000" b="1" dirty="0">
                <a:latin typeface="Calibri" pitchFamily="34" charset="0"/>
              </a:rPr>
              <a:t>Rh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4499992" y="835020"/>
            <a:ext cx="135520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 baseline="30000" dirty="0">
                <a:latin typeface="Calibri" pitchFamily="34" charset="0"/>
              </a:rPr>
              <a:t>232</a:t>
            </a:r>
            <a:r>
              <a:rPr lang="en-US" altLang="ru-RU" sz="2000" b="1" dirty="0">
                <a:latin typeface="Calibri" pitchFamily="34" charset="0"/>
              </a:rPr>
              <a:t>Th+</a:t>
            </a:r>
            <a:r>
              <a:rPr lang="ru-RU" altLang="ru-RU" sz="2000" b="1" dirty="0" err="1">
                <a:latin typeface="Calibri" pitchFamily="34" charset="0"/>
              </a:rPr>
              <a:t>дпр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1475656" y="4059669"/>
            <a:ext cx="129614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 baseline="30000" dirty="0">
                <a:latin typeface="Calibri" pitchFamily="34" charset="0"/>
              </a:rPr>
              <a:t>222</a:t>
            </a:r>
            <a:r>
              <a:rPr lang="en-US" altLang="ru-RU" sz="2000" b="1" dirty="0">
                <a:latin typeface="Calibri" pitchFamily="34" charset="0"/>
              </a:rPr>
              <a:t>Rn+</a:t>
            </a:r>
            <a:r>
              <a:rPr lang="ru-RU" altLang="ru-RU" sz="2000" b="1" dirty="0" err="1">
                <a:latin typeface="Calibri" pitchFamily="34" charset="0"/>
              </a:rPr>
              <a:t>дпр</a:t>
            </a:r>
            <a:endParaRPr lang="ru-RU" alt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22987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CD423-71D8-9A40-42BB-670D0D949848}"/>
              </a:ext>
            </a:extLst>
          </p:cNvPr>
          <p:cNvSpPr txBox="1"/>
          <p:nvPr/>
        </p:nvSpPr>
        <p:spPr>
          <a:xfrm>
            <a:off x="360959" y="1268760"/>
            <a:ext cx="8531521" cy="384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ru-RU" sz="2000" dirty="0"/>
              <a:t>Такое разнообразие форм ЖС-спектров позволяет проводить спектрометрию, т.е. определять радионуклидный состав, даже достаточно сложных проб.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endParaRPr lang="ru-RU" sz="2000" dirty="0"/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ru-RU" sz="2000" dirty="0"/>
              <a:t>Математически рассчитать такие спектры практически невозможно, поэтому единственный подход, позволяющий использовать ЖС-счётчики в качестве спектрометров, способных определять радионуклидный состав – </a:t>
            </a:r>
            <a:r>
              <a:rPr lang="ru-RU" sz="2000" u="sng" dirty="0"/>
              <a:t>использование предварительно измеренных спектров калибровочных </a:t>
            </a:r>
            <a:r>
              <a:rPr lang="ru-RU" sz="2000" u="sng" dirty="0" err="1"/>
              <a:t>мононуклидных</a:t>
            </a:r>
            <a:r>
              <a:rPr lang="ru-RU" sz="2000" u="sng" dirty="0"/>
              <a:t> источников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606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3DAFF-6AE9-10AD-5E05-F265D97F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2565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369B0A77-7977-DFDC-8DEC-29F98BDED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95" y="26729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58850">
              <a:spcBef>
                <a:spcPts val="625"/>
              </a:spcBef>
            </a:pPr>
            <a:r>
              <a:rPr lang="ru-RU" altLang="ru-RU" sz="2200" b="1" dirty="0">
                <a:solidFill>
                  <a:srgbClr val="002060"/>
                </a:solidFill>
                <a:cs typeface="Times New Roman" pitchFamily="18" charset="0"/>
              </a:rPr>
              <a:t>Фрагмент объединённой библиотеки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604154-5F27-43A5-04E7-CFC328073CC1}"/>
              </a:ext>
            </a:extLst>
          </p:cNvPr>
          <p:cNvSpPr/>
          <p:nvPr/>
        </p:nvSpPr>
        <p:spPr bwMode="auto">
          <a:xfrm>
            <a:off x="3491880" y="2060848"/>
            <a:ext cx="3528392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~ </a:t>
            </a:r>
            <a:r>
              <a:rPr lang="ru-RU" dirty="0"/>
              <a:t>100</a:t>
            </a:r>
            <a:r>
              <a:rPr lang="en-US" dirty="0"/>
              <a:t> </a:t>
            </a:r>
            <a:r>
              <a:rPr lang="ru-RU" dirty="0"/>
              <a:t>СКС-07П Б11(10)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~ </a:t>
            </a:r>
            <a:r>
              <a:rPr lang="ru-RU" dirty="0"/>
              <a:t>40 </a:t>
            </a:r>
            <a:r>
              <a:rPr lang="en-US" dirty="0" err="1"/>
              <a:t>TriCarb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~</a:t>
            </a:r>
            <a:r>
              <a:rPr lang="ru-RU" dirty="0"/>
              <a:t> 10 </a:t>
            </a:r>
            <a:r>
              <a:rPr lang="en-US" dirty="0"/>
              <a:t>Quantulus 1220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3 -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74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радионуклида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41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81635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C14CB0-F390-4382-BBFF-5A6BBAE0F229}" type="slidenum">
              <a:rPr lang="ru-RU" altLang="ru-RU" sz="14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ru-RU" altLang="ru-RU" sz="1400" b="0">
              <a:solidFill>
                <a:schemeClr val="tx1"/>
              </a:solidFill>
            </a:endParaRPr>
          </a:p>
        </p:txBody>
      </p:sp>
      <p:sp>
        <p:nvSpPr>
          <p:cNvPr id="9221" name="AutoShape 4"/>
          <p:cNvSpPr>
            <a:spLocks noChangeAspect="1" noChangeArrowheads="1" noTextEdit="1"/>
          </p:cNvSpPr>
          <p:nvPr/>
        </p:nvSpPr>
        <p:spPr bwMode="auto">
          <a:xfrm>
            <a:off x="323850" y="1484784"/>
            <a:ext cx="8574088" cy="47323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704850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7991475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704850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704850" y="5998915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1514475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1514475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2324100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2324100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3133725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3133725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30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3943350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3943350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>
            <a:off x="4752975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Rectangle 18"/>
          <p:cNvSpPr>
            <a:spLocks noChangeArrowheads="1"/>
          </p:cNvSpPr>
          <p:nvPr/>
        </p:nvSpPr>
        <p:spPr bwMode="auto">
          <a:xfrm>
            <a:off x="4752975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50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>
            <a:off x="5562600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5562600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60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6372225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6372225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70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0" name="Line 23"/>
          <p:cNvSpPr>
            <a:spLocks noChangeShapeType="1"/>
          </p:cNvSpPr>
          <p:nvPr/>
        </p:nvSpPr>
        <p:spPr bwMode="auto">
          <a:xfrm>
            <a:off x="7181850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7181850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80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2" name="Line 25"/>
          <p:cNvSpPr>
            <a:spLocks noChangeShapeType="1"/>
          </p:cNvSpPr>
          <p:nvPr/>
        </p:nvSpPr>
        <p:spPr bwMode="auto">
          <a:xfrm>
            <a:off x="7991475" y="1769815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3" name="Rectangle 26"/>
          <p:cNvSpPr>
            <a:spLocks noChangeArrowheads="1"/>
          </p:cNvSpPr>
          <p:nvPr/>
        </p:nvSpPr>
        <p:spPr bwMode="auto">
          <a:xfrm>
            <a:off x="7991475" y="5998915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90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>
            <a:off x="704850" y="59608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5" name="Rectangle 28"/>
          <p:cNvSpPr>
            <a:spLocks noChangeArrowheads="1"/>
          </p:cNvSpPr>
          <p:nvPr/>
        </p:nvSpPr>
        <p:spPr bwMode="auto">
          <a:xfrm>
            <a:off x="523875" y="5960815"/>
            <a:ext cx="85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0.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6" name="Line 29"/>
          <p:cNvSpPr>
            <a:spLocks noChangeShapeType="1"/>
          </p:cNvSpPr>
          <p:nvPr/>
        </p:nvSpPr>
        <p:spPr bwMode="auto">
          <a:xfrm>
            <a:off x="704850" y="55417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7" name="Rectangle 30"/>
          <p:cNvSpPr>
            <a:spLocks noChangeArrowheads="1"/>
          </p:cNvSpPr>
          <p:nvPr/>
        </p:nvSpPr>
        <p:spPr bwMode="auto">
          <a:xfrm>
            <a:off x="457200" y="55417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0.4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8" name="Line 31"/>
          <p:cNvSpPr>
            <a:spLocks noChangeShapeType="1"/>
          </p:cNvSpPr>
          <p:nvPr/>
        </p:nvSpPr>
        <p:spPr bwMode="auto">
          <a:xfrm>
            <a:off x="704850" y="51226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9" name="Rectangle 32"/>
          <p:cNvSpPr>
            <a:spLocks noChangeArrowheads="1"/>
          </p:cNvSpPr>
          <p:nvPr/>
        </p:nvSpPr>
        <p:spPr bwMode="auto">
          <a:xfrm>
            <a:off x="457200" y="51226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0" name="Line 33"/>
          <p:cNvSpPr>
            <a:spLocks noChangeShapeType="1"/>
          </p:cNvSpPr>
          <p:nvPr/>
        </p:nvSpPr>
        <p:spPr bwMode="auto">
          <a:xfrm>
            <a:off x="704850" y="47035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457200" y="47035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1.2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2" name="Line 35"/>
          <p:cNvSpPr>
            <a:spLocks noChangeShapeType="1"/>
          </p:cNvSpPr>
          <p:nvPr/>
        </p:nvSpPr>
        <p:spPr bwMode="auto">
          <a:xfrm>
            <a:off x="704850" y="42844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3" name="Rectangle 36"/>
          <p:cNvSpPr>
            <a:spLocks noChangeArrowheads="1"/>
          </p:cNvSpPr>
          <p:nvPr/>
        </p:nvSpPr>
        <p:spPr bwMode="auto">
          <a:xfrm>
            <a:off x="457200" y="42844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1.6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4" name="Line 37"/>
          <p:cNvSpPr>
            <a:spLocks noChangeShapeType="1"/>
          </p:cNvSpPr>
          <p:nvPr/>
        </p:nvSpPr>
        <p:spPr bwMode="auto">
          <a:xfrm>
            <a:off x="704850" y="38653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5" name="Rectangle 38"/>
          <p:cNvSpPr>
            <a:spLocks noChangeArrowheads="1"/>
          </p:cNvSpPr>
          <p:nvPr/>
        </p:nvSpPr>
        <p:spPr bwMode="auto">
          <a:xfrm>
            <a:off x="523875" y="3865315"/>
            <a:ext cx="85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2.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6" name="Line 39"/>
          <p:cNvSpPr>
            <a:spLocks noChangeShapeType="1"/>
          </p:cNvSpPr>
          <p:nvPr/>
        </p:nvSpPr>
        <p:spPr bwMode="auto">
          <a:xfrm>
            <a:off x="704850" y="34462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7" name="Rectangle 40"/>
          <p:cNvSpPr>
            <a:spLocks noChangeArrowheads="1"/>
          </p:cNvSpPr>
          <p:nvPr/>
        </p:nvSpPr>
        <p:spPr bwMode="auto">
          <a:xfrm>
            <a:off x="457200" y="34462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2.4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>
            <a:off x="704850" y="30271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9" name="Rectangle 42"/>
          <p:cNvSpPr>
            <a:spLocks noChangeArrowheads="1"/>
          </p:cNvSpPr>
          <p:nvPr/>
        </p:nvSpPr>
        <p:spPr bwMode="auto">
          <a:xfrm>
            <a:off x="457200" y="30271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2.8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0" name="Line 43"/>
          <p:cNvSpPr>
            <a:spLocks noChangeShapeType="1"/>
          </p:cNvSpPr>
          <p:nvPr/>
        </p:nvSpPr>
        <p:spPr bwMode="auto">
          <a:xfrm>
            <a:off x="704850" y="26080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1" name="Rectangle 44"/>
          <p:cNvSpPr>
            <a:spLocks noChangeArrowheads="1"/>
          </p:cNvSpPr>
          <p:nvPr/>
        </p:nvSpPr>
        <p:spPr bwMode="auto">
          <a:xfrm>
            <a:off x="457200" y="26080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3.2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2" name="Line 45"/>
          <p:cNvSpPr>
            <a:spLocks noChangeShapeType="1"/>
          </p:cNvSpPr>
          <p:nvPr/>
        </p:nvSpPr>
        <p:spPr bwMode="auto">
          <a:xfrm>
            <a:off x="704850" y="21889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3" name="Rectangle 46"/>
          <p:cNvSpPr>
            <a:spLocks noChangeArrowheads="1"/>
          </p:cNvSpPr>
          <p:nvPr/>
        </p:nvSpPr>
        <p:spPr bwMode="auto">
          <a:xfrm>
            <a:off x="457200" y="2188915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3.6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4" name="Line 47"/>
          <p:cNvSpPr>
            <a:spLocks noChangeShapeType="1"/>
          </p:cNvSpPr>
          <p:nvPr/>
        </p:nvSpPr>
        <p:spPr bwMode="auto">
          <a:xfrm>
            <a:off x="704850" y="1769815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5" name="Rectangle 48"/>
          <p:cNvSpPr>
            <a:spLocks noChangeArrowheads="1"/>
          </p:cNvSpPr>
          <p:nvPr/>
        </p:nvSpPr>
        <p:spPr bwMode="auto">
          <a:xfrm>
            <a:off x="523875" y="1769815"/>
            <a:ext cx="85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4.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6" name="Freeform 49"/>
          <p:cNvSpPr>
            <a:spLocks/>
          </p:cNvSpPr>
          <p:nvPr/>
        </p:nvSpPr>
        <p:spPr bwMode="auto">
          <a:xfrm>
            <a:off x="704850" y="1846015"/>
            <a:ext cx="7048500" cy="4114800"/>
          </a:xfrm>
          <a:custGeom>
            <a:avLst/>
            <a:gdLst>
              <a:gd name="T0" fmla="*/ 2147483647 w 4440"/>
              <a:gd name="T1" fmla="*/ 2147483647 h 2592"/>
              <a:gd name="T2" fmla="*/ 2147483647 w 4440"/>
              <a:gd name="T3" fmla="*/ 2147483647 h 2592"/>
              <a:gd name="T4" fmla="*/ 2147483647 w 4440"/>
              <a:gd name="T5" fmla="*/ 2147483647 h 2592"/>
              <a:gd name="T6" fmla="*/ 2147483647 w 4440"/>
              <a:gd name="T7" fmla="*/ 2147483647 h 2592"/>
              <a:gd name="T8" fmla="*/ 2147483647 w 4440"/>
              <a:gd name="T9" fmla="*/ 2147483647 h 2592"/>
              <a:gd name="T10" fmla="*/ 2147483647 w 4440"/>
              <a:gd name="T11" fmla="*/ 2147483647 h 2592"/>
              <a:gd name="T12" fmla="*/ 2147483647 w 4440"/>
              <a:gd name="T13" fmla="*/ 2147483647 h 2592"/>
              <a:gd name="T14" fmla="*/ 2147483647 w 4440"/>
              <a:gd name="T15" fmla="*/ 2147483647 h 2592"/>
              <a:gd name="T16" fmla="*/ 2147483647 w 4440"/>
              <a:gd name="T17" fmla="*/ 2147483647 h 2592"/>
              <a:gd name="T18" fmla="*/ 2147483647 w 4440"/>
              <a:gd name="T19" fmla="*/ 2147483647 h 2592"/>
              <a:gd name="T20" fmla="*/ 2147483647 w 4440"/>
              <a:gd name="T21" fmla="*/ 2147483647 h 2592"/>
              <a:gd name="T22" fmla="*/ 2147483647 w 4440"/>
              <a:gd name="T23" fmla="*/ 2147483647 h 2592"/>
              <a:gd name="T24" fmla="*/ 2147483647 w 4440"/>
              <a:gd name="T25" fmla="*/ 2147483647 h 2592"/>
              <a:gd name="T26" fmla="*/ 2147483647 w 4440"/>
              <a:gd name="T27" fmla="*/ 2147483647 h 2592"/>
              <a:gd name="T28" fmla="*/ 2147483647 w 4440"/>
              <a:gd name="T29" fmla="*/ 2147483647 h 2592"/>
              <a:gd name="T30" fmla="*/ 2147483647 w 4440"/>
              <a:gd name="T31" fmla="*/ 2147483647 h 2592"/>
              <a:gd name="T32" fmla="*/ 2147483647 w 4440"/>
              <a:gd name="T33" fmla="*/ 2147483647 h 2592"/>
              <a:gd name="T34" fmla="*/ 2147483647 w 4440"/>
              <a:gd name="T35" fmla="*/ 2147483647 h 2592"/>
              <a:gd name="T36" fmla="*/ 2147483647 w 4440"/>
              <a:gd name="T37" fmla="*/ 2147483647 h 2592"/>
              <a:gd name="T38" fmla="*/ 2147483647 w 4440"/>
              <a:gd name="T39" fmla="*/ 2147483647 h 2592"/>
              <a:gd name="T40" fmla="*/ 2147483647 w 4440"/>
              <a:gd name="T41" fmla="*/ 2147483647 h 2592"/>
              <a:gd name="T42" fmla="*/ 2147483647 w 4440"/>
              <a:gd name="T43" fmla="*/ 2147483647 h 2592"/>
              <a:gd name="T44" fmla="*/ 2147483647 w 4440"/>
              <a:gd name="T45" fmla="*/ 2147483647 h 2592"/>
              <a:gd name="T46" fmla="*/ 2147483647 w 4440"/>
              <a:gd name="T47" fmla="*/ 2147483647 h 2592"/>
              <a:gd name="T48" fmla="*/ 2147483647 w 4440"/>
              <a:gd name="T49" fmla="*/ 2147483647 h 2592"/>
              <a:gd name="T50" fmla="*/ 2147483647 w 4440"/>
              <a:gd name="T51" fmla="*/ 2147483647 h 2592"/>
              <a:gd name="T52" fmla="*/ 2147483647 w 4440"/>
              <a:gd name="T53" fmla="*/ 2147483647 h 2592"/>
              <a:gd name="T54" fmla="*/ 2147483647 w 4440"/>
              <a:gd name="T55" fmla="*/ 2147483647 h 2592"/>
              <a:gd name="T56" fmla="*/ 2147483647 w 4440"/>
              <a:gd name="T57" fmla="*/ 2147483647 h 2592"/>
              <a:gd name="T58" fmla="*/ 2147483647 w 4440"/>
              <a:gd name="T59" fmla="*/ 2147483647 h 2592"/>
              <a:gd name="T60" fmla="*/ 2147483647 w 4440"/>
              <a:gd name="T61" fmla="*/ 2147483647 h 2592"/>
              <a:gd name="T62" fmla="*/ 2147483647 w 4440"/>
              <a:gd name="T63" fmla="*/ 2147483647 h 2592"/>
              <a:gd name="T64" fmla="*/ 2147483647 w 4440"/>
              <a:gd name="T65" fmla="*/ 2147483647 h 2592"/>
              <a:gd name="T66" fmla="*/ 2147483647 w 4440"/>
              <a:gd name="T67" fmla="*/ 2147483647 h 2592"/>
              <a:gd name="T68" fmla="*/ 2147483647 w 4440"/>
              <a:gd name="T69" fmla="*/ 2147483647 h 2592"/>
              <a:gd name="T70" fmla="*/ 2147483647 w 4440"/>
              <a:gd name="T71" fmla="*/ 2147483647 h 2592"/>
              <a:gd name="T72" fmla="*/ 2147483647 w 4440"/>
              <a:gd name="T73" fmla="*/ 2147483647 h 2592"/>
              <a:gd name="T74" fmla="*/ 2147483647 w 4440"/>
              <a:gd name="T75" fmla="*/ 2147483647 h 2592"/>
              <a:gd name="T76" fmla="*/ 2147483647 w 4440"/>
              <a:gd name="T77" fmla="*/ 2147483647 h 2592"/>
              <a:gd name="T78" fmla="*/ 2147483647 w 4440"/>
              <a:gd name="T79" fmla="*/ 2147483647 h 2592"/>
              <a:gd name="T80" fmla="*/ 2147483647 w 4440"/>
              <a:gd name="T81" fmla="*/ 2147483647 h 2592"/>
              <a:gd name="T82" fmla="*/ 2147483647 w 4440"/>
              <a:gd name="T83" fmla="*/ 2147483647 h 2592"/>
              <a:gd name="T84" fmla="*/ 2147483647 w 4440"/>
              <a:gd name="T85" fmla="*/ 2147483647 h 2592"/>
              <a:gd name="T86" fmla="*/ 2147483647 w 4440"/>
              <a:gd name="T87" fmla="*/ 2147483647 h 259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40"/>
              <a:gd name="T133" fmla="*/ 0 h 2592"/>
              <a:gd name="T134" fmla="*/ 4440 w 4440"/>
              <a:gd name="T135" fmla="*/ 2592 h 259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40" h="2592">
                <a:moveTo>
                  <a:pt x="0" y="2592"/>
                </a:moveTo>
                <a:lnTo>
                  <a:pt x="48" y="2592"/>
                </a:lnTo>
                <a:lnTo>
                  <a:pt x="102" y="2592"/>
                </a:lnTo>
                <a:lnTo>
                  <a:pt x="150" y="1176"/>
                </a:lnTo>
                <a:lnTo>
                  <a:pt x="204" y="726"/>
                </a:lnTo>
                <a:lnTo>
                  <a:pt x="252" y="810"/>
                </a:lnTo>
                <a:lnTo>
                  <a:pt x="306" y="1104"/>
                </a:lnTo>
                <a:lnTo>
                  <a:pt x="354" y="1374"/>
                </a:lnTo>
                <a:lnTo>
                  <a:pt x="408" y="1536"/>
                </a:lnTo>
                <a:lnTo>
                  <a:pt x="456" y="1542"/>
                </a:lnTo>
                <a:lnTo>
                  <a:pt x="510" y="1524"/>
                </a:lnTo>
                <a:lnTo>
                  <a:pt x="558" y="1452"/>
                </a:lnTo>
                <a:lnTo>
                  <a:pt x="612" y="1380"/>
                </a:lnTo>
                <a:lnTo>
                  <a:pt x="660" y="1332"/>
                </a:lnTo>
                <a:lnTo>
                  <a:pt x="714" y="1296"/>
                </a:lnTo>
                <a:lnTo>
                  <a:pt x="762" y="1290"/>
                </a:lnTo>
                <a:lnTo>
                  <a:pt x="816" y="1284"/>
                </a:lnTo>
                <a:lnTo>
                  <a:pt x="864" y="1314"/>
                </a:lnTo>
                <a:lnTo>
                  <a:pt x="918" y="1338"/>
                </a:lnTo>
                <a:lnTo>
                  <a:pt x="966" y="1404"/>
                </a:lnTo>
                <a:lnTo>
                  <a:pt x="1020" y="1464"/>
                </a:lnTo>
                <a:lnTo>
                  <a:pt x="1068" y="1536"/>
                </a:lnTo>
                <a:lnTo>
                  <a:pt x="1122" y="1602"/>
                </a:lnTo>
                <a:lnTo>
                  <a:pt x="1170" y="1674"/>
                </a:lnTo>
                <a:lnTo>
                  <a:pt x="1224" y="1734"/>
                </a:lnTo>
                <a:lnTo>
                  <a:pt x="1272" y="1782"/>
                </a:lnTo>
                <a:lnTo>
                  <a:pt x="1326" y="1812"/>
                </a:lnTo>
                <a:lnTo>
                  <a:pt x="1374" y="1830"/>
                </a:lnTo>
                <a:lnTo>
                  <a:pt x="1428" y="1842"/>
                </a:lnTo>
                <a:lnTo>
                  <a:pt x="1476" y="1842"/>
                </a:lnTo>
                <a:lnTo>
                  <a:pt x="1530" y="1842"/>
                </a:lnTo>
                <a:lnTo>
                  <a:pt x="1578" y="1842"/>
                </a:lnTo>
                <a:lnTo>
                  <a:pt x="1632" y="1848"/>
                </a:lnTo>
                <a:lnTo>
                  <a:pt x="1686" y="1854"/>
                </a:lnTo>
                <a:lnTo>
                  <a:pt x="1734" y="1854"/>
                </a:lnTo>
                <a:lnTo>
                  <a:pt x="1788" y="1866"/>
                </a:lnTo>
                <a:lnTo>
                  <a:pt x="1836" y="1884"/>
                </a:lnTo>
                <a:lnTo>
                  <a:pt x="1890" y="1908"/>
                </a:lnTo>
                <a:lnTo>
                  <a:pt x="1938" y="1926"/>
                </a:lnTo>
                <a:lnTo>
                  <a:pt x="1992" y="1950"/>
                </a:lnTo>
                <a:lnTo>
                  <a:pt x="2040" y="1980"/>
                </a:lnTo>
                <a:lnTo>
                  <a:pt x="2094" y="2010"/>
                </a:lnTo>
                <a:lnTo>
                  <a:pt x="2142" y="2046"/>
                </a:lnTo>
                <a:lnTo>
                  <a:pt x="2196" y="2082"/>
                </a:lnTo>
                <a:lnTo>
                  <a:pt x="2244" y="2112"/>
                </a:lnTo>
                <a:lnTo>
                  <a:pt x="2298" y="2136"/>
                </a:lnTo>
                <a:lnTo>
                  <a:pt x="2346" y="2142"/>
                </a:lnTo>
                <a:lnTo>
                  <a:pt x="2400" y="2106"/>
                </a:lnTo>
                <a:lnTo>
                  <a:pt x="2448" y="2004"/>
                </a:lnTo>
                <a:lnTo>
                  <a:pt x="2502" y="1806"/>
                </a:lnTo>
                <a:lnTo>
                  <a:pt x="2550" y="1500"/>
                </a:lnTo>
                <a:lnTo>
                  <a:pt x="2604" y="1080"/>
                </a:lnTo>
                <a:lnTo>
                  <a:pt x="2652" y="618"/>
                </a:lnTo>
                <a:lnTo>
                  <a:pt x="2706" y="228"/>
                </a:lnTo>
                <a:lnTo>
                  <a:pt x="2754" y="0"/>
                </a:lnTo>
                <a:lnTo>
                  <a:pt x="2808" y="24"/>
                </a:lnTo>
                <a:lnTo>
                  <a:pt x="2856" y="306"/>
                </a:lnTo>
                <a:lnTo>
                  <a:pt x="2910" y="774"/>
                </a:lnTo>
                <a:lnTo>
                  <a:pt x="2958" y="1266"/>
                </a:lnTo>
                <a:lnTo>
                  <a:pt x="3012" y="1686"/>
                </a:lnTo>
                <a:lnTo>
                  <a:pt x="3060" y="1974"/>
                </a:lnTo>
                <a:lnTo>
                  <a:pt x="3114" y="2136"/>
                </a:lnTo>
                <a:lnTo>
                  <a:pt x="3162" y="2226"/>
                </a:lnTo>
                <a:lnTo>
                  <a:pt x="3216" y="2268"/>
                </a:lnTo>
                <a:lnTo>
                  <a:pt x="3264" y="2310"/>
                </a:lnTo>
                <a:lnTo>
                  <a:pt x="3318" y="2358"/>
                </a:lnTo>
                <a:lnTo>
                  <a:pt x="3372" y="2400"/>
                </a:lnTo>
                <a:lnTo>
                  <a:pt x="3420" y="2442"/>
                </a:lnTo>
                <a:lnTo>
                  <a:pt x="3474" y="2478"/>
                </a:lnTo>
                <a:lnTo>
                  <a:pt x="3522" y="2496"/>
                </a:lnTo>
                <a:lnTo>
                  <a:pt x="3576" y="2514"/>
                </a:lnTo>
                <a:lnTo>
                  <a:pt x="3624" y="2520"/>
                </a:lnTo>
                <a:lnTo>
                  <a:pt x="3678" y="2520"/>
                </a:lnTo>
                <a:lnTo>
                  <a:pt x="3726" y="2526"/>
                </a:lnTo>
                <a:lnTo>
                  <a:pt x="3780" y="2526"/>
                </a:lnTo>
                <a:lnTo>
                  <a:pt x="3828" y="2526"/>
                </a:lnTo>
                <a:lnTo>
                  <a:pt x="3882" y="2526"/>
                </a:lnTo>
                <a:lnTo>
                  <a:pt x="3930" y="2526"/>
                </a:lnTo>
                <a:lnTo>
                  <a:pt x="3984" y="2532"/>
                </a:lnTo>
                <a:lnTo>
                  <a:pt x="4032" y="2532"/>
                </a:lnTo>
                <a:lnTo>
                  <a:pt x="4086" y="2532"/>
                </a:lnTo>
                <a:lnTo>
                  <a:pt x="4134" y="2526"/>
                </a:lnTo>
                <a:lnTo>
                  <a:pt x="4188" y="2532"/>
                </a:lnTo>
                <a:lnTo>
                  <a:pt x="4236" y="2526"/>
                </a:lnTo>
                <a:lnTo>
                  <a:pt x="4290" y="2532"/>
                </a:lnTo>
                <a:lnTo>
                  <a:pt x="4338" y="2532"/>
                </a:lnTo>
                <a:lnTo>
                  <a:pt x="4392" y="2532"/>
                </a:lnTo>
                <a:lnTo>
                  <a:pt x="4440" y="2532"/>
                </a:lnTo>
              </a:path>
            </a:pathLst>
          </a:custGeom>
          <a:solidFill>
            <a:srgbClr val="C0C0C0"/>
          </a:solidFill>
          <a:ln w="44450">
            <a:solidFill>
              <a:srgbClr val="9B9B9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84213" y="1826965"/>
            <a:ext cx="7048500" cy="4133850"/>
            <a:chOff x="431" y="1423"/>
            <a:chExt cx="4440" cy="2604"/>
          </a:xfrm>
        </p:grpSpPr>
        <p:grpSp>
          <p:nvGrpSpPr>
            <p:cNvPr id="9274" name="Group 51"/>
            <p:cNvGrpSpPr>
              <a:grpSpLocks/>
            </p:cNvGrpSpPr>
            <p:nvPr/>
          </p:nvGrpSpPr>
          <p:grpSpPr bwMode="auto">
            <a:xfrm>
              <a:off x="431" y="1561"/>
              <a:ext cx="4440" cy="2466"/>
              <a:chOff x="431" y="1561"/>
              <a:chExt cx="4440" cy="2466"/>
            </a:xfrm>
          </p:grpSpPr>
          <p:sp>
            <p:nvSpPr>
              <p:cNvPr id="9276" name="Freeform 52"/>
              <p:cNvSpPr>
                <a:spLocks/>
              </p:cNvSpPr>
              <p:nvPr/>
            </p:nvSpPr>
            <p:spPr bwMode="auto">
              <a:xfrm>
                <a:off x="431" y="2478"/>
                <a:ext cx="4440" cy="1542"/>
              </a:xfrm>
              <a:custGeom>
                <a:avLst/>
                <a:gdLst>
                  <a:gd name="T0" fmla="*/ 48 w 4440"/>
                  <a:gd name="T1" fmla="*/ 1542 h 1542"/>
                  <a:gd name="T2" fmla="*/ 150 w 4440"/>
                  <a:gd name="T3" fmla="*/ 480 h 1542"/>
                  <a:gd name="T4" fmla="*/ 252 w 4440"/>
                  <a:gd name="T5" fmla="*/ 228 h 1542"/>
                  <a:gd name="T6" fmla="*/ 354 w 4440"/>
                  <a:gd name="T7" fmla="*/ 1008 h 1542"/>
                  <a:gd name="T8" fmla="*/ 456 w 4440"/>
                  <a:gd name="T9" fmla="*/ 1476 h 1542"/>
                  <a:gd name="T10" fmla="*/ 558 w 4440"/>
                  <a:gd name="T11" fmla="*/ 1542 h 1542"/>
                  <a:gd name="T12" fmla="*/ 660 w 4440"/>
                  <a:gd name="T13" fmla="*/ 1542 h 1542"/>
                  <a:gd name="T14" fmla="*/ 762 w 4440"/>
                  <a:gd name="T15" fmla="*/ 1542 h 1542"/>
                  <a:gd name="T16" fmla="*/ 864 w 4440"/>
                  <a:gd name="T17" fmla="*/ 1542 h 1542"/>
                  <a:gd name="T18" fmla="*/ 966 w 4440"/>
                  <a:gd name="T19" fmla="*/ 1542 h 1542"/>
                  <a:gd name="T20" fmla="*/ 1068 w 4440"/>
                  <a:gd name="T21" fmla="*/ 1542 h 1542"/>
                  <a:gd name="T22" fmla="*/ 1170 w 4440"/>
                  <a:gd name="T23" fmla="*/ 1542 h 1542"/>
                  <a:gd name="T24" fmla="*/ 1272 w 4440"/>
                  <a:gd name="T25" fmla="*/ 1542 h 1542"/>
                  <a:gd name="T26" fmla="*/ 1374 w 4440"/>
                  <a:gd name="T27" fmla="*/ 1542 h 1542"/>
                  <a:gd name="T28" fmla="*/ 1476 w 4440"/>
                  <a:gd name="T29" fmla="*/ 1542 h 1542"/>
                  <a:gd name="T30" fmla="*/ 1578 w 4440"/>
                  <a:gd name="T31" fmla="*/ 1542 h 1542"/>
                  <a:gd name="T32" fmla="*/ 1686 w 4440"/>
                  <a:gd name="T33" fmla="*/ 1542 h 1542"/>
                  <a:gd name="T34" fmla="*/ 1788 w 4440"/>
                  <a:gd name="T35" fmla="*/ 1542 h 1542"/>
                  <a:gd name="T36" fmla="*/ 1890 w 4440"/>
                  <a:gd name="T37" fmla="*/ 1542 h 1542"/>
                  <a:gd name="T38" fmla="*/ 1992 w 4440"/>
                  <a:gd name="T39" fmla="*/ 1542 h 1542"/>
                  <a:gd name="T40" fmla="*/ 2094 w 4440"/>
                  <a:gd name="T41" fmla="*/ 1542 h 1542"/>
                  <a:gd name="T42" fmla="*/ 2196 w 4440"/>
                  <a:gd name="T43" fmla="*/ 1542 h 1542"/>
                  <a:gd name="T44" fmla="*/ 2298 w 4440"/>
                  <a:gd name="T45" fmla="*/ 1542 h 1542"/>
                  <a:gd name="T46" fmla="*/ 2400 w 4440"/>
                  <a:gd name="T47" fmla="*/ 1542 h 1542"/>
                  <a:gd name="T48" fmla="*/ 2502 w 4440"/>
                  <a:gd name="T49" fmla="*/ 1542 h 1542"/>
                  <a:gd name="T50" fmla="*/ 2604 w 4440"/>
                  <a:gd name="T51" fmla="*/ 1542 h 1542"/>
                  <a:gd name="T52" fmla="*/ 2706 w 4440"/>
                  <a:gd name="T53" fmla="*/ 1542 h 1542"/>
                  <a:gd name="T54" fmla="*/ 2808 w 4440"/>
                  <a:gd name="T55" fmla="*/ 1542 h 1542"/>
                  <a:gd name="T56" fmla="*/ 2910 w 4440"/>
                  <a:gd name="T57" fmla="*/ 1542 h 1542"/>
                  <a:gd name="T58" fmla="*/ 3012 w 4440"/>
                  <a:gd name="T59" fmla="*/ 1542 h 1542"/>
                  <a:gd name="T60" fmla="*/ 3114 w 4440"/>
                  <a:gd name="T61" fmla="*/ 1542 h 1542"/>
                  <a:gd name="T62" fmla="*/ 3216 w 4440"/>
                  <a:gd name="T63" fmla="*/ 1542 h 1542"/>
                  <a:gd name="T64" fmla="*/ 3318 w 4440"/>
                  <a:gd name="T65" fmla="*/ 1542 h 1542"/>
                  <a:gd name="T66" fmla="*/ 3420 w 4440"/>
                  <a:gd name="T67" fmla="*/ 1542 h 1542"/>
                  <a:gd name="T68" fmla="*/ 3522 w 4440"/>
                  <a:gd name="T69" fmla="*/ 1542 h 1542"/>
                  <a:gd name="T70" fmla="*/ 3624 w 4440"/>
                  <a:gd name="T71" fmla="*/ 1542 h 1542"/>
                  <a:gd name="T72" fmla="*/ 3726 w 4440"/>
                  <a:gd name="T73" fmla="*/ 1542 h 1542"/>
                  <a:gd name="T74" fmla="*/ 3828 w 4440"/>
                  <a:gd name="T75" fmla="*/ 1542 h 1542"/>
                  <a:gd name="T76" fmla="*/ 3930 w 4440"/>
                  <a:gd name="T77" fmla="*/ 1542 h 1542"/>
                  <a:gd name="T78" fmla="*/ 4032 w 4440"/>
                  <a:gd name="T79" fmla="*/ 1542 h 1542"/>
                  <a:gd name="T80" fmla="*/ 4134 w 4440"/>
                  <a:gd name="T81" fmla="*/ 1542 h 1542"/>
                  <a:gd name="T82" fmla="*/ 4236 w 4440"/>
                  <a:gd name="T83" fmla="*/ 1542 h 1542"/>
                  <a:gd name="T84" fmla="*/ 4338 w 4440"/>
                  <a:gd name="T85" fmla="*/ 1542 h 1542"/>
                  <a:gd name="T86" fmla="*/ 4440 w 4440"/>
                  <a:gd name="T87" fmla="*/ 1542 h 15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1542"/>
                  <a:gd name="T134" fmla="*/ 4440 w 4440"/>
                  <a:gd name="T135" fmla="*/ 1542 h 15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1542">
                    <a:moveTo>
                      <a:pt x="0" y="1542"/>
                    </a:moveTo>
                    <a:lnTo>
                      <a:pt x="48" y="1542"/>
                    </a:lnTo>
                    <a:lnTo>
                      <a:pt x="102" y="1518"/>
                    </a:lnTo>
                    <a:lnTo>
                      <a:pt x="150" y="480"/>
                    </a:lnTo>
                    <a:lnTo>
                      <a:pt x="204" y="0"/>
                    </a:lnTo>
                    <a:lnTo>
                      <a:pt x="252" y="228"/>
                    </a:lnTo>
                    <a:lnTo>
                      <a:pt x="306" y="600"/>
                    </a:lnTo>
                    <a:lnTo>
                      <a:pt x="354" y="1008"/>
                    </a:lnTo>
                    <a:lnTo>
                      <a:pt x="408" y="1320"/>
                    </a:lnTo>
                    <a:lnTo>
                      <a:pt x="456" y="1476"/>
                    </a:lnTo>
                    <a:lnTo>
                      <a:pt x="510" y="1530"/>
                    </a:lnTo>
                    <a:lnTo>
                      <a:pt x="558" y="1542"/>
                    </a:lnTo>
                    <a:lnTo>
                      <a:pt x="612" y="1542"/>
                    </a:lnTo>
                    <a:lnTo>
                      <a:pt x="660" y="1542"/>
                    </a:lnTo>
                    <a:lnTo>
                      <a:pt x="714" y="1542"/>
                    </a:lnTo>
                    <a:lnTo>
                      <a:pt x="762" y="1542"/>
                    </a:lnTo>
                    <a:lnTo>
                      <a:pt x="816" y="1542"/>
                    </a:lnTo>
                    <a:lnTo>
                      <a:pt x="864" y="1542"/>
                    </a:lnTo>
                    <a:lnTo>
                      <a:pt x="918" y="1542"/>
                    </a:lnTo>
                    <a:lnTo>
                      <a:pt x="966" y="1542"/>
                    </a:lnTo>
                    <a:lnTo>
                      <a:pt x="1020" y="1542"/>
                    </a:lnTo>
                    <a:lnTo>
                      <a:pt x="1068" y="1542"/>
                    </a:lnTo>
                    <a:lnTo>
                      <a:pt x="1122" y="1542"/>
                    </a:lnTo>
                    <a:lnTo>
                      <a:pt x="1170" y="1542"/>
                    </a:lnTo>
                    <a:lnTo>
                      <a:pt x="1224" y="1542"/>
                    </a:lnTo>
                    <a:lnTo>
                      <a:pt x="1272" y="1542"/>
                    </a:lnTo>
                    <a:lnTo>
                      <a:pt x="1326" y="1542"/>
                    </a:lnTo>
                    <a:lnTo>
                      <a:pt x="1374" y="1542"/>
                    </a:lnTo>
                    <a:lnTo>
                      <a:pt x="1428" y="1542"/>
                    </a:lnTo>
                    <a:lnTo>
                      <a:pt x="1476" y="1542"/>
                    </a:lnTo>
                    <a:lnTo>
                      <a:pt x="1530" y="1542"/>
                    </a:lnTo>
                    <a:lnTo>
                      <a:pt x="1578" y="1542"/>
                    </a:lnTo>
                    <a:lnTo>
                      <a:pt x="1632" y="1542"/>
                    </a:lnTo>
                    <a:lnTo>
                      <a:pt x="1686" y="1542"/>
                    </a:lnTo>
                    <a:lnTo>
                      <a:pt x="1734" y="1542"/>
                    </a:lnTo>
                    <a:lnTo>
                      <a:pt x="1788" y="1542"/>
                    </a:lnTo>
                    <a:lnTo>
                      <a:pt x="1836" y="1542"/>
                    </a:lnTo>
                    <a:lnTo>
                      <a:pt x="1890" y="1542"/>
                    </a:lnTo>
                    <a:lnTo>
                      <a:pt x="1938" y="1542"/>
                    </a:lnTo>
                    <a:lnTo>
                      <a:pt x="1992" y="1542"/>
                    </a:lnTo>
                    <a:lnTo>
                      <a:pt x="2040" y="1542"/>
                    </a:lnTo>
                    <a:lnTo>
                      <a:pt x="2094" y="1542"/>
                    </a:lnTo>
                    <a:lnTo>
                      <a:pt x="2142" y="1542"/>
                    </a:lnTo>
                    <a:lnTo>
                      <a:pt x="2196" y="1542"/>
                    </a:lnTo>
                    <a:lnTo>
                      <a:pt x="2244" y="1542"/>
                    </a:lnTo>
                    <a:lnTo>
                      <a:pt x="2298" y="1542"/>
                    </a:lnTo>
                    <a:lnTo>
                      <a:pt x="2346" y="1542"/>
                    </a:lnTo>
                    <a:lnTo>
                      <a:pt x="2400" y="1542"/>
                    </a:lnTo>
                    <a:lnTo>
                      <a:pt x="2448" y="1542"/>
                    </a:lnTo>
                    <a:lnTo>
                      <a:pt x="2502" y="1542"/>
                    </a:lnTo>
                    <a:lnTo>
                      <a:pt x="2550" y="1542"/>
                    </a:lnTo>
                    <a:lnTo>
                      <a:pt x="2604" y="1542"/>
                    </a:lnTo>
                    <a:lnTo>
                      <a:pt x="2652" y="1542"/>
                    </a:lnTo>
                    <a:lnTo>
                      <a:pt x="2706" y="1542"/>
                    </a:lnTo>
                    <a:lnTo>
                      <a:pt x="2754" y="1542"/>
                    </a:lnTo>
                    <a:lnTo>
                      <a:pt x="2808" y="1542"/>
                    </a:lnTo>
                    <a:lnTo>
                      <a:pt x="2856" y="1542"/>
                    </a:lnTo>
                    <a:lnTo>
                      <a:pt x="2910" y="1542"/>
                    </a:lnTo>
                    <a:lnTo>
                      <a:pt x="2958" y="1542"/>
                    </a:lnTo>
                    <a:lnTo>
                      <a:pt x="3012" y="1542"/>
                    </a:lnTo>
                    <a:lnTo>
                      <a:pt x="3060" y="1542"/>
                    </a:lnTo>
                    <a:lnTo>
                      <a:pt x="3114" y="1542"/>
                    </a:lnTo>
                    <a:lnTo>
                      <a:pt x="3162" y="1542"/>
                    </a:lnTo>
                    <a:lnTo>
                      <a:pt x="3216" y="1542"/>
                    </a:lnTo>
                    <a:lnTo>
                      <a:pt x="3264" y="1542"/>
                    </a:lnTo>
                    <a:lnTo>
                      <a:pt x="3318" y="1542"/>
                    </a:lnTo>
                    <a:lnTo>
                      <a:pt x="3372" y="1542"/>
                    </a:lnTo>
                    <a:lnTo>
                      <a:pt x="3420" y="1542"/>
                    </a:lnTo>
                    <a:lnTo>
                      <a:pt x="3474" y="1542"/>
                    </a:lnTo>
                    <a:lnTo>
                      <a:pt x="3522" y="1542"/>
                    </a:lnTo>
                    <a:lnTo>
                      <a:pt x="3576" y="1542"/>
                    </a:lnTo>
                    <a:lnTo>
                      <a:pt x="3624" y="1542"/>
                    </a:lnTo>
                    <a:lnTo>
                      <a:pt x="3678" y="1542"/>
                    </a:lnTo>
                    <a:lnTo>
                      <a:pt x="3726" y="1542"/>
                    </a:lnTo>
                    <a:lnTo>
                      <a:pt x="3780" y="1542"/>
                    </a:lnTo>
                    <a:lnTo>
                      <a:pt x="3828" y="1542"/>
                    </a:lnTo>
                    <a:lnTo>
                      <a:pt x="3882" y="1542"/>
                    </a:lnTo>
                    <a:lnTo>
                      <a:pt x="3930" y="1542"/>
                    </a:lnTo>
                    <a:lnTo>
                      <a:pt x="3984" y="1542"/>
                    </a:lnTo>
                    <a:lnTo>
                      <a:pt x="4032" y="1542"/>
                    </a:lnTo>
                    <a:lnTo>
                      <a:pt x="4086" y="1542"/>
                    </a:lnTo>
                    <a:lnTo>
                      <a:pt x="4134" y="1542"/>
                    </a:lnTo>
                    <a:lnTo>
                      <a:pt x="4188" y="1542"/>
                    </a:lnTo>
                    <a:lnTo>
                      <a:pt x="4236" y="1542"/>
                    </a:lnTo>
                    <a:lnTo>
                      <a:pt x="4290" y="1542"/>
                    </a:lnTo>
                    <a:lnTo>
                      <a:pt x="4338" y="1542"/>
                    </a:lnTo>
                    <a:lnTo>
                      <a:pt x="4392" y="1542"/>
                    </a:lnTo>
                    <a:lnTo>
                      <a:pt x="4440" y="1542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7" name="Freeform 53"/>
              <p:cNvSpPr>
                <a:spLocks/>
              </p:cNvSpPr>
              <p:nvPr/>
            </p:nvSpPr>
            <p:spPr bwMode="auto">
              <a:xfrm>
                <a:off x="431" y="3247"/>
                <a:ext cx="4440" cy="780"/>
              </a:xfrm>
              <a:custGeom>
                <a:avLst/>
                <a:gdLst>
                  <a:gd name="T0" fmla="*/ 48 w 4440"/>
                  <a:gd name="T1" fmla="*/ 780 h 780"/>
                  <a:gd name="T2" fmla="*/ 150 w 4440"/>
                  <a:gd name="T3" fmla="*/ 660 h 780"/>
                  <a:gd name="T4" fmla="*/ 252 w 4440"/>
                  <a:gd name="T5" fmla="*/ 468 h 780"/>
                  <a:gd name="T6" fmla="*/ 354 w 4440"/>
                  <a:gd name="T7" fmla="*/ 324 h 780"/>
                  <a:gd name="T8" fmla="*/ 456 w 4440"/>
                  <a:gd name="T9" fmla="*/ 186 h 780"/>
                  <a:gd name="T10" fmla="*/ 558 w 4440"/>
                  <a:gd name="T11" fmla="*/ 78 h 780"/>
                  <a:gd name="T12" fmla="*/ 660 w 4440"/>
                  <a:gd name="T13" fmla="*/ 12 h 780"/>
                  <a:gd name="T14" fmla="*/ 762 w 4440"/>
                  <a:gd name="T15" fmla="*/ 12 h 780"/>
                  <a:gd name="T16" fmla="*/ 864 w 4440"/>
                  <a:gd name="T17" fmla="*/ 66 h 780"/>
                  <a:gd name="T18" fmla="*/ 966 w 4440"/>
                  <a:gd name="T19" fmla="*/ 174 h 780"/>
                  <a:gd name="T20" fmla="*/ 1068 w 4440"/>
                  <a:gd name="T21" fmla="*/ 330 h 780"/>
                  <a:gd name="T22" fmla="*/ 1170 w 4440"/>
                  <a:gd name="T23" fmla="*/ 498 h 780"/>
                  <a:gd name="T24" fmla="*/ 1272 w 4440"/>
                  <a:gd name="T25" fmla="*/ 642 h 780"/>
                  <a:gd name="T26" fmla="*/ 1374 w 4440"/>
                  <a:gd name="T27" fmla="*/ 738 h 780"/>
                  <a:gd name="T28" fmla="*/ 1476 w 4440"/>
                  <a:gd name="T29" fmla="*/ 774 h 780"/>
                  <a:gd name="T30" fmla="*/ 1578 w 4440"/>
                  <a:gd name="T31" fmla="*/ 780 h 780"/>
                  <a:gd name="T32" fmla="*/ 1686 w 4440"/>
                  <a:gd name="T33" fmla="*/ 780 h 780"/>
                  <a:gd name="T34" fmla="*/ 1788 w 4440"/>
                  <a:gd name="T35" fmla="*/ 780 h 780"/>
                  <a:gd name="T36" fmla="*/ 1890 w 4440"/>
                  <a:gd name="T37" fmla="*/ 780 h 780"/>
                  <a:gd name="T38" fmla="*/ 1992 w 4440"/>
                  <a:gd name="T39" fmla="*/ 780 h 780"/>
                  <a:gd name="T40" fmla="*/ 2094 w 4440"/>
                  <a:gd name="T41" fmla="*/ 780 h 780"/>
                  <a:gd name="T42" fmla="*/ 2196 w 4440"/>
                  <a:gd name="T43" fmla="*/ 780 h 780"/>
                  <a:gd name="T44" fmla="*/ 2298 w 4440"/>
                  <a:gd name="T45" fmla="*/ 780 h 780"/>
                  <a:gd name="T46" fmla="*/ 2400 w 4440"/>
                  <a:gd name="T47" fmla="*/ 780 h 780"/>
                  <a:gd name="T48" fmla="*/ 2502 w 4440"/>
                  <a:gd name="T49" fmla="*/ 780 h 780"/>
                  <a:gd name="T50" fmla="*/ 2604 w 4440"/>
                  <a:gd name="T51" fmla="*/ 780 h 780"/>
                  <a:gd name="T52" fmla="*/ 2706 w 4440"/>
                  <a:gd name="T53" fmla="*/ 780 h 780"/>
                  <a:gd name="T54" fmla="*/ 2808 w 4440"/>
                  <a:gd name="T55" fmla="*/ 780 h 780"/>
                  <a:gd name="T56" fmla="*/ 2910 w 4440"/>
                  <a:gd name="T57" fmla="*/ 780 h 780"/>
                  <a:gd name="T58" fmla="*/ 3012 w 4440"/>
                  <a:gd name="T59" fmla="*/ 780 h 780"/>
                  <a:gd name="T60" fmla="*/ 3114 w 4440"/>
                  <a:gd name="T61" fmla="*/ 780 h 780"/>
                  <a:gd name="T62" fmla="*/ 3216 w 4440"/>
                  <a:gd name="T63" fmla="*/ 780 h 780"/>
                  <a:gd name="T64" fmla="*/ 3318 w 4440"/>
                  <a:gd name="T65" fmla="*/ 780 h 780"/>
                  <a:gd name="T66" fmla="*/ 3420 w 4440"/>
                  <a:gd name="T67" fmla="*/ 780 h 780"/>
                  <a:gd name="T68" fmla="*/ 3522 w 4440"/>
                  <a:gd name="T69" fmla="*/ 780 h 780"/>
                  <a:gd name="T70" fmla="*/ 3624 w 4440"/>
                  <a:gd name="T71" fmla="*/ 780 h 780"/>
                  <a:gd name="T72" fmla="*/ 3726 w 4440"/>
                  <a:gd name="T73" fmla="*/ 780 h 780"/>
                  <a:gd name="T74" fmla="*/ 3828 w 4440"/>
                  <a:gd name="T75" fmla="*/ 780 h 780"/>
                  <a:gd name="T76" fmla="*/ 3930 w 4440"/>
                  <a:gd name="T77" fmla="*/ 780 h 780"/>
                  <a:gd name="T78" fmla="*/ 4032 w 4440"/>
                  <a:gd name="T79" fmla="*/ 780 h 780"/>
                  <a:gd name="T80" fmla="*/ 4134 w 4440"/>
                  <a:gd name="T81" fmla="*/ 780 h 780"/>
                  <a:gd name="T82" fmla="*/ 4236 w 4440"/>
                  <a:gd name="T83" fmla="*/ 780 h 780"/>
                  <a:gd name="T84" fmla="*/ 4338 w 4440"/>
                  <a:gd name="T85" fmla="*/ 780 h 780"/>
                  <a:gd name="T86" fmla="*/ 4440 w 4440"/>
                  <a:gd name="T87" fmla="*/ 780 h 7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780"/>
                  <a:gd name="T134" fmla="*/ 4440 w 4440"/>
                  <a:gd name="T135" fmla="*/ 780 h 7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780">
                    <a:moveTo>
                      <a:pt x="0" y="780"/>
                    </a:moveTo>
                    <a:lnTo>
                      <a:pt x="48" y="780"/>
                    </a:lnTo>
                    <a:lnTo>
                      <a:pt x="102" y="780"/>
                    </a:lnTo>
                    <a:lnTo>
                      <a:pt x="150" y="660"/>
                    </a:lnTo>
                    <a:lnTo>
                      <a:pt x="204" y="546"/>
                    </a:lnTo>
                    <a:lnTo>
                      <a:pt x="252" y="468"/>
                    </a:lnTo>
                    <a:lnTo>
                      <a:pt x="306" y="402"/>
                    </a:lnTo>
                    <a:lnTo>
                      <a:pt x="354" y="324"/>
                    </a:lnTo>
                    <a:lnTo>
                      <a:pt x="408" y="252"/>
                    </a:lnTo>
                    <a:lnTo>
                      <a:pt x="456" y="186"/>
                    </a:lnTo>
                    <a:lnTo>
                      <a:pt x="510" y="126"/>
                    </a:lnTo>
                    <a:lnTo>
                      <a:pt x="558" y="78"/>
                    </a:lnTo>
                    <a:lnTo>
                      <a:pt x="612" y="36"/>
                    </a:lnTo>
                    <a:lnTo>
                      <a:pt x="660" y="12"/>
                    </a:lnTo>
                    <a:lnTo>
                      <a:pt x="714" y="0"/>
                    </a:lnTo>
                    <a:lnTo>
                      <a:pt x="762" y="12"/>
                    </a:lnTo>
                    <a:lnTo>
                      <a:pt x="816" y="36"/>
                    </a:lnTo>
                    <a:lnTo>
                      <a:pt x="864" y="66"/>
                    </a:lnTo>
                    <a:lnTo>
                      <a:pt x="918" y="114"/>
                    </a:lnTo>
                    <a:lnTo>
                      <a:pt x="966" y="174"/>
                    </a:lnTo>
                    <a:lnTo>
                      <a:pt x="1020" y="252"/>
                    </a:lnTo>
                    <a:lnTo>
                      <a:pt x="1068" y="330"/>
                    </a:lnTo>
                    <a:lnTo>
                      <a:pt x="1122" y="414"/>
                    </a:lnTo>
                    <a:lnTo>
                      <a:pt x="1170" y="498"/>
                    </a:lnTo>
                    <a:lnTo>
                      <a:pt x="1224" y="576"/>
                    </a:lnTo>
                    <a:lnTo>
                      <a:pt x="1272" y="642"/>
                    </a:lnTo>
                    <a:lnTo>
                      <a:pt x="1326" y="696"/>
                    </a:lnTo>
                    <a:lnTo>
                      <a:pt x="1374" y="738"/>
                    </a:lnTo>
                    <a:lnTo>
                      <a:pt x="1428" y="762"/>
                    </a:lnTo>
                    <a:lnTo>
                      <a:pt x="1476" y="774"/>
                    </a:lnTo>
                    <a:lnTo>
                      <a:pt x="1530" y="780"/>
                    </a:lnTo>
                    <a:lnTo>
                      <a:pt x="1578" y="780"/>
                    </a:lnTo>
                    <a:lnTo>
                      <a:pt x="1632" y="780"/>
                    </a:lnTo>
                    <a:lnTo>
                      <a:pt x="1686" y="780"/>
                    </a:lnTo>
                    <a:lnTo>
                      <a:pt x="1734" y="780"/>
                    </a:lnTo>
                    <a:lnTo>
                      <a:pt x="1788" y="780"/>
                    </a:lnTo>
                    <a:lnTo>
                      <a:pt x="1836" y="780"/>
                    </a:lnTo>
                    <a:lnTo>
                      <a:pt x="1890" y="780"/>
                    </a:lnTo>
                    <a:lnTo>
                      <a:pt x="1938" y="780"/>
                    </a:lnTo>
                    <a:lnTo>
                      <a:pt x="1992" y="780"/>
                    </a:lnTo>
                    <a:lnTo>
                      <a:pt x="2040" y="780"/>
                    </a:lnTo>
                    <a:lnTo>
                      <a:pt x="2094" y="780"/>
                    </a:lnTo>
                    <a:lnTo>
                      <a:pt x="2142" y="780"/>
                    </a:lnTo>
                    <a:lnTo>
                      <a:pt x="2196" y="780"/>
                    </a:lnTo>
                    <a:lnTo>
                      <a:pt x="2244" y="780"/>
                    </a:lnTo>
                    <a:lnTo>
                      <a:pt x="2298" y="780"/>
                    </a:lnTo>
                    <a:lnTo>
                      <a:pt x="2346" y="780"/>
                    </a:lnTo>
                    <a:lnTo>
                      <a:pt x="2400" y="780"/>
                    </a:lnTo>
                    <a:lnTo>
                      <a:pt x="2448" y="780"/>
                    </a:lnTo>
                    <a:lnTo>
                      <a:pt x="2502" y="780"/>
                    </a:lnTo>
                    <a:lnTo>
                      <a:pt x="2550" y="780"/>
                    </a:lnTo>
                    <a:lnTo>
                      <a:pt x="2604" y="780"/>
                    </a:lnTo>
                    <a:lnTo>
                      <a:pt x="2652" y="780"/>
                    </a:lnTo>
                    <a:lnTo>
                      <a:pt x="2706" y="780"/>
                    </a:lnTo>
                    <a:lnTo>
                      <a:pt x="2754" y="780"/>
                    </a:lnTo>
                    <a:lnTo>
                      <a:pt x="2808" y="780"/>
                    </a:lnTo>
                    <a:lnTo>
                      <a:pt x="2856" y="780"/>
                    </a:lnTo>
                    <a:lnTo>
                      <a:pt x="2910" y="780"/>
                    </a:lnTo>
                    <a:lnTo>
                      <a:pt x="2958" y="780"/>
                    </a:lnTo>
                    <a:lnTo>
                      <a:pt x="3012" y="780"/>
                    </a:lnTo>
                    <a:lnTo>
                      <a:pt x="3060" y="780"/>
                    </a:lnTo>
                    <a:lnTo>
                      <a:pt x="3114" y="780"/>
                    </a:lnTo>
                    <a:lnTo>
                      <a:pt x="3162" y="780"/>
                    </a:lnTo>
                    <a:lnTo>
                      <a:pt x="3216" y="780"/>
                    </a:lnTo>
                    <a:lnTo>
                      <a:pt x="3264" y="780"/>
                    </a:lnTo>
                    <a:lnTo>
                      <a:pt x="3318" y="780"/>
                    </a:lnTo>
                    <a:lnTo>
                      <a:pt x="3372" y="780"/>
                    </a:lnTo>
                    <a:lnTo>
                      <a:pt x="3420" y="780"/>
                    </a:lnTo>
                    <a:lnTo>
                      <a:pt x="3474" y="780"/>
                    </a:lnTo>
                    <a:lnTo>
                      <a:pt x="3522" y="780"/>
                    </a:lnTo>
                    <a:lnTo>
                      <a:pt x="3576" y="780"/>
                    </a:lnTo>
                    <a:lnTo>
                      <a:pt x="3624" y="780"/>
                    </a:lnTo>
                    <a:lnTo>
                      <a:pt x="3678" y="780"/>
                    </a:lnTo>
                    <a:lnTo>
                      <a:pt x="3726" y="780"/>
                    </a:lnTo>
                    <a:lnTo>
                      <a:pt x="3780" y="780"/>
                    </a:lnTo>
                    <a:lnTo>
                      <a:pt x="3828" y="780"/>
                    </a:lnTo>
                    <a:lnTo>
                      <a:pt x="3882" y="780"/>
                    </a:lnTo>
                    <a:lnTo>
                      <a:pt x="3930" y="780"/>
                    </a:lnTo>
                    <a:lnTo>
                      <a:pt x="3984" y="780"/>
                    </a:lnTo>
                    <a:lnTo>
                      <a:pt x="4032" y="780"/>
                    </a:lnTo>
                    <a:lnTo>
                      <a:pt x="4086" y="780"/>
                    </a:lnTo>
                    <a:lnTo>
                      <a:pt x="4134" y="780"/>
                    </a:lnTo>
                    <a:lnTo>
                      <a:pt x="4188" y="780"/>
                    </a:lnTo>
                    <a:lnTo>
                      <a:pt x="4236" y="780"/>
                    </a:lnTo>
                    <a:lnTo>
                      <a:pt x="4290" y="780"/>
                    </a:lnTo>
                    <a:lnTo>
                      <a:pt x="4338" y="780"/>
                    </a:lnTo>
                    <a:lnTo>
                      <a:pt x="4392" y="780"/>
                    </a:lnTo>
                    <a:lnTo>
                      <a:pt x="4440" y="780"/>
                    </a:lnTo>
                  </a:path>
                </a:pathLst>
              </a:custGeom>
              <a:noFill/>
              <a:ln w="317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8" name="Freeform 54"/>
              <p:cNvSpPr>
                <a:spLocks/>
              </p:cNvSpPr>
              <p:nvPr/>
            </p:nvSpPr>
            <p:spPr bwMode="auto">
              <a:xfrm>
                <a:off x="431" y="3847"/>
                <a:ext cx="4440" cy="180"/>
              </a:xfrm>
              <a:custGeom>
                <a:avLst/>
                <a:gdLst>
                  <a:gd name="T0" fmla="*/ 48 w 4440"/>
                  <a:gd name="T1" fmla="*/ 180 h 180"/>
                  <a:gd name="T2" fmla="*/ 150 w 4440"/>
                  <a:gd name="T3" fmla="*/ 168 h 180"/>
                  <a:gd name="T4" fmla="*/ 252 w 4440"/>
                  <a:gd name="T5" fmla="*/ 144 h 180"/>
                  <a:gd name="T6" fmla="*/ 354 w 4440"/>
                  <a:gd name="T7" fmla="*/ 132 h 180"/>
                  <a:gd name="T8" fmla="*/ 456 w 4440"/>
                  <a:gd name="T9" fmla="*/ 114 h 180"/>
                  <a:gd name="T10" fmla="*/ 558 w 4440"/>
                  <a:gd name="T11" fmla="*/ 102 h 180"/>
                  <a:gd name="T12" fmla="*/ 660 w 4440"/>
                  <a:gd name="T13" fmla="*/ 90 h 180"/>
                  <a:gd name="T14" fmla="*/ 762 w 4440"/>
                  <a:gd name="T15" fmla="*/ 78 h 180"/>
                  <a:gd name="T16" fmla="*/ 864 w 4440"/>
                  <a:gd name="T17" fmla="*/ 60 h 180"/>
                  <a:gd name="T18" fmla="*/ 966 w 4440"/>
                  <a:gd name="T19" fmla="*/ 48 h 180"/>
                  <a:gd name="T20" fmla="*/ 1068 w 4440"/>
                  <a:gd name="T21" fmla="*/ 42 h 180"/>
                  <a:gd name="T22" fmla="*/ 1170 w 4440"/>
                  <a:gd name="T23" fmla="*/ 30 h 180"/>
                  <a:gd name="T24" fmla="*/ 1272 w 4440"/>
                  <a:gd name="T25" fmla="*/ 18 h 180"/>
                  <a:gd name="T26" fmla="*/ 1374 w 4440"/>
                  <a:gd name="T27" fmla="*/ 12 h 180"/>
                  <a:gd name="T28" fmla="*/ 1476 w 4440"/>
                  <a:gd name="T29" fmla="*/ 6 h 180"/>
                  <a:gd name="T30" fmla="*/ 1578 w 4440"/>
                  <a:gd name="T31" fmla="*/ 0 h 180"/>
                  <a:gd name="T32" fmla="*/ 1686 w 4440"/>
                  <a:gd name="T33" fmla="*/ 0 h 180"/>
                  <a:gd name="T34" fmla="*/ 1788 w 4440"/>
                  <a:gd name="T35" fmla="*/ 0 h 180"/>
                  <a:gd name="T36" fmla="*/ 1890 w 4440"/>
                  <a:gd name="T37" fmla="*/ 6 h 180"/>
                  <a:gd name="T38" fmla="*/ 1992 w 4440"/>
                  <a:gd name="T39" fmla="*/ 18 h 180"/>
                  <a:gd name="T40" fmla="*/ 2094 w 4440"/>
                  <a:gd name="T41" fmla="*/ 30 h 180"/>
                  <a:gd name="T42" fmla="*/ 2196 w 4440"/>
                  <a:gd name="T43" fmla="*/ 42 h 180"/>
                  <a:gd name="T44" fmla="*/ 2298 w 4440"/>
                  <a:gd name="T45" fmla="*/ 54 h 180"/>
                  <a:gd name="T46" fmla="*/ 2400 w 4440"/>
                  <a:gd name="T47" fmla="*/ 72 h 180"/>
                  <a:gd name="T48" fmla="*/ 2502 w 4440"/>
                  <a:gd name="T49" fmla="*/ 84 h 180"/>
                  <a:gd name="T50" fmla="*/ 2604 w 4440"/>
                  <a:gd name="T51" fmla="*/ 96 h 180"/>
                  <a:gd name="T52" fmla="*/ 2706 w 4440"/>
                  <a:gd name="T53" fmla="*/ 108 h 180"/>
                  <a:gd name="T54" fmla="*/ 2808 w 4440"/>
                  <a:gd name="T55" fmla="*/ 120 h 180"/>
                  <a:gd name="T56" fmla="*/ 2910 w 4440"/>
                  <a:gd name="T57" fmla="*/ 120 h 180"/>
                  <a:gd name="T58" fmla="*/ 3012 w 4440"/>
                  <a:gd name="T59" fmla="*/ 126 h 180"/>
                  <a:gd name="T60" fmla="*/ 3114 w 4440"/>
                  <a:gd name="T61" fmla="*/ 126 h 180"/>
                  <a:gd name="T62" fmla="*/ 3216 w 4440"/>
                  <a:gd name="T63" fmla="*/ 120 h 180"/>
                  <a:gd name="T64" fmla="*/ 3318 w 4440"/>
                  <a:gd name="T65" fmla="*/ 120 h 180"/>
                  <a:gd name="T66" fmla="*/ 3420 w 4440"/>
                  <a:gd name="T67" fmla="*/ 120 h 180"/>
                  <a:gd name="T68" fmla="*/ 3522 w 4440"/>
                  <a:gd name="T69" fmla="*/ 120 h 180"/>
                  <a:gd name="T70" fmla="*/ 3624 w 4440"/>
                  <a:gd name="T71" fmla="*/ 120 h 180"/>
                  <a:gd name="T72" fmla="*/ 3726 w 4440"/>
                  <a:gd name="T73" fmla="*/ 120 h 180"/>
                  <a:gd name="T74" fmla="*/ 3828 w 4440"/>
                  <a:gd name="T75" fmla="*/ 120 h 180"/>
                  <a:gd name="T76" fmla="*/ 3930 w 4440"/>
                  <a:gd name="T77" fmla="*/ 120 h 180"/>
                  <a:gd name="T78" fmla="*/ 4032 w 4440"/>
                  <a:gd name="T79" fmla="*/ 120 h 180"/>
                  <a:gd name="T80" fmla="*/ 4134 w 4440"/>
                  <a:gd name="T81" fmla="*/ 120 h 180"/>
                  <a:gd name="T82" fmla="*/ 4236 w 4440"/>
                  <a:gd name="T83" fmla="*/ 120 h 180"/>
                  <a:gd name="T84" fmla="*/ 4338 w 4440"/>
                  <a:gd name="T85" fmla="*/ 120 h 180"/>
                  <a:gd name="T86" fmla="*/ 4440 w 4440"/>
                  <a:gd name="T87" fmla="*/ 114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180"/>
                  <a:gd name="T134" fmla="*/ 4440 w 4440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180">
                    <a:moveTo>
                      <a:pt x="0" y="180"/>
                    </a:moveTo>
                    <a:lnTo>
                      <a:pt x="48" y="180"/>
                    </a:lnTo>
                    <a:lnTo>
                      <a:pt x="102" y="180"/>
                    </a:lnTo>
                    <a:lnTo>
                      <a:pt x="150" y="168"/>
                    </a:lnTo>
                    <a:lnTo>
                      <a:pt x="204" y="156"/>
                    </a:lnTo>
                    <a:lnTo>
                      <a:pt x="252" y="144"/>
                    </a:lnTo>
                    <a:lnTo>
                      <a:pt x="306" y="138"/>
                    </a:lnTo>
                    <a:lnTo>
                      <a:pt x="354" y="132"/>
                    </a:lnTo>
                    <a:lnTo>
                      <a:pt x="408" y="126"/>
                    </a:lnTo>
                    <a:lnTo>
                      <a:pt x="456" y="114"/>
                    </a:lnTo>
                    <a:lnTo>
                      <a:pt x="510" y="108"/>
                    </a:lnTo>
                    <a:lnTo>
                      <a:pt x="558" y="102"/>
                    </a:lnTo>
                    <a:lnTo>
                      <a:pt x="612" y="96"/>
                    </a:lnTo>
                    <a:lnTo>
                      <a:pt x="660" y="90"/>
                    </a:lnTo>
                    <a:lnTo>
                      <a:pt x="714" y="84"/>
                    </a:lnTo>
                    <a:lnTo>
                      <a:pt x="762" y="78"/>
                    </a:lnTo>
                    <a:lnTo>
                      <a:pt x="816" y="66"/>
                    </a:lnTo>
                    <a:lnTo>
                      <a:pt x="864" y="60"/>
                    </a:lnTo>
                    <a:lnTo>
                      <a:pt x="918" y="54"/>
                    </a:lnTo>
                    <a:lnTo>
                      <a:pt x="966" y="48"/>
                    </a:lnTo>
                    <a:lnTo>
                      <a:pt x="1020" y="42"/>
                    </a:lnTo>
                    <a:lnTo>
                      <a:pt x="1068" y="42"/>
                    </a:lnTo>
                    <a:lnTo>
                      <a:pt x="1122" y="36"/>
                    </a:lnTo>
                    <a:lnTo>
                      <a:pt x="1170" y="30"/>
                    </a:lnTo>
                    <a:lnTo>
                      <a:pt x="1224" y="24"/>
                    </a:lnTo>
                    <a:lnTo>
                      <a:pt x="1272" y="18"/>
                    </a:lnTo>
                    <a:lnTo>
                      <a:pt x="1326" y="18"/>
                    </a:lnTo>
                    <a:lnTo>
                      <a:pt x="1374" y="12"/>
                    </a:lnTo>
                    <a:lnTo>
                      <a:pt x="1428" y="12"/>
                    </a:lnTo>
                    <a:lnTo>
                      <a:pt x="1476" y="6"/>
                    </a:lnTo>
                    <a:lnTo>
                      <a:pt x="1530" y="6"/>
                    </a:lnTo>
                    <a:lnTo>
                      <a:pt x="1578" y="0"/>
                    </a:lnTo>
                    <a:lnTo>
                      <a:pt x="1632" y="0"/>
                    </a:lnTo>
                    <a:lnTo>
                      <a:pt x="1686" y="0"/>
                    </a:lnTo>
                    <a:lnTo>
                      <a:pt x="1734" y="0"/>
                    </a:lnTo>
                    <a:lnTo>
                      <a:pt x="1788" y="0"/>
                    </a:lnTo>
                    <a:lnTo>
                      <a:pt x="1836" y="6"/>
                    </a:lnTo>
                    <a:lnTo>
                      <a:pt x="1890" y="6"/>
                    </a:lnTo>
                    <a:lnTo>
                      <a:pt x="1938" y="12"/>
                    </a:lnTo>
                    <a:lnTo>
                      <a:pt x="1992" y="18"/>
                    </a:lnTo>
                    <a:lnTo>
                      <a:pt x="2040" y="24"/>
                    </a:lnTo>
                    <a:lnTo>
                      <a:pt x="2094" y="30"/>
                    </a:lnTo>
                    <a:lnTo>
                      <a:pt x="2142" y="36"/>
                    </a:lnTo>
                    <a:lnTo>
                      <a:pt x="2196" y="42"/>
                    </a:lnTo>
                    <a:lnTo>
                      <a:pt x="2244" y="48"/>
                    </a:lnTo>
                    <a:lnTo>
                      <a:pt x="2298" y="54"/>
                    </a:lnTo>
                    <a:lnTo>
                      <a:pt x="2346" y="66"/>
                    </a:lnTo>
                    <a:lnTo>
                      <a:pt x="2400" y="72"/>
                    </a:lnTo>
                    <a:lnTo>
                      <a:pt x="2448" y="78"/>
                    </a:lnTo>
                    <a:lnTo>
                      <a:pt x="2502" y="84"/>
                    </a:lnTo>
                    <a:lnTo>
                      <a:pt x="2550" y="90"/>
                    </a:lnTo>
                    <a:lnTo>
                      <a:pt x="2604" y="96"/>
                    </a:lnTo>
                    <a:lnTo>
                      <a:pt x="2652" y="102"/>
                    </a:lnTo>
                    <a:lnTo>
                      <a:pt x="2706" y="108"/>
                    </a:lnTo>
                    <a:lnTo>
                      <a:pt x="2754" y="114"/>
                    </a:lnTo>
                    <a:lnTo>
                      <a:pt x="2808" y="120"/>
                    </a:lnTo>
                    <a:lnTo>
                      <a:pt x="2856" y="120"/>
                    </a:lnTo>
                    <a:lnTo>
                      <a:pt x="2910" y="120"/>
                    </a:lnTo>
                    <a:lnTo>
                      <a:pt x="2958" y="126"/>
                    </a:lnTo>
                    <a:lnTo>
                      <a:pt x="3012" y="126"/>
                    </a:lnTo>
                    <a:lnTo>
                      <a:pt x="3060" y="126"/>
                    </a:lnTo>
                    <a:lnTo>
                      <a:pt x="3114" y="126"/>
                    </a:lnTo>
                    <a:lnTo>
                      <a:pt x="3162" y="126"/>
                    </a:lnTo>
                    <a:lnTo>
                      <a:pt x="3216" y="120"/>
                    </a:lnTo>
                    <a:lnTo>
                      <a:pt x="3264" y="120"/>
                    </a:lnTo>
                    <a:lnTo>
                      <a:pt x="3318" y="120"/>
                    </a:lnTo>
                    <a:lnTo>
                      <a:pt x="3372" y="120"/>
                    </a:lnTo>
                    <a:lnTo>
                      <a:pt x="3420" y="120"/>
                    </a:lnTo>
                    <a:lnTo>
                      <a:pt x="3474" y="120"/>
                    </a:lnTo>
                    <a:lnTo>
                      <a:pt x="3522" y="120"/>
                    </a:lnTo>
                    <a:lnTo>
                      <a:pt x="3576" y="120"/>
                    </a:lnTo>
                    <a:lnTo>
                      <a:pt x="3624" y="120"/>
                    </a:lnTo>
                    <a:lnTo>
                      <a:pt x="3678" y="120"/>
                    </a:lnTo>
                    <a:lnTo>
                      <a:pt x="3726" y="120"/>
                    </a:lnTo>
                    <a:lnTo>
                      <a:pt x="3780" y="120"/>
                    </a:lnTo>
                    <a:lnTo>
                      <a:pt x="3828" y="120"/>
                    </a:lnTo>
                    <a:lnTo>
                      <a:pt x="3882" y="120"/>
                    </a:lnTo>
                    <a:lnTo>
                      <a:pt x="3930" y="120"/>
                    </a:lnTo>
                    <a:lnTo>
                      <a:pt x="3984" y="120"/>
                    </a:lnTo>
                    <a:lnTo>
                      <a:pt x="4032" y="120"/>
                    </a:lnTo>
                    <a:lnTo>
                      <a:pt x="4086" y="120"/>
                    </a:lnTo>
                    <a:lnTo>
                      <a:pt x="4134" y="120"/>
                    </a:lnTo>
                    <a:lnTo>
                      <a:pt x="4188" y="120"/>
                    </a:lnTo>
                    <a:lnTo>
                      <a:pt x="4236" y="120"/>
                    </a:lnTo>
                    <a:lnTo>
                      <a:pt x="4290" y="120"/>
                    </a:lnTo>
                    <a:lnTo>
                      <a:pt x="4338" y="120"/>
                    </a:lnTo>
                    <a:lnTo>
                      <a:pt x="4392" y="120"/>
                    </a:lnTo>
                    <a:lnTo>
                      <a:pt x="4440" y="114"/>
                    </a:lnTo>
                  </a:path>
                </a:pathLst>
              </a:custGeom>
              <a:noFill/>
              <a:ln w="3175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9" name="Freeform 55"/>
              <p:cNvSpPr>
                <a:spLocks/>
              </p:cNvSpPr>
              <p:nvPr/>
            </p:nvSpPr>
            <p:spPr bwMode="auto">
              <a:xfrm>
                <a:off x="431" y="3475"/>
                <a:ext cx="4440" cy="552"/>
              </a:xfrm>
              <a:custGeom>
                <a:avLst/>
                <a:gdLst>
                  <a:gd name="T0" fmla="*/ 48 w 4440"/>
                  <a:gd name="T1" fmla="*/ 552 h 552"/>
                  <a:gd name="T2" fmla="*/ 150 w 4440"/>
                  <a:gd name="T3" fmla="*/ 492 h 552"/>
                  <a:gd name="T4" fmla="*/ 252 w 4440"/>
                  <a:gd name="T5" fmla="*/ 402 h 552"/>
                  <a:gd name="T6" fmla="*/ 354 w 4440"/>
                  <a:gd name="T7" fmla="*/ 342 h 552"/>
                  <a:gd name="T8" fmla="*/ 456 w 4440"/>
                  <a:gd name="T9" fmla="*/ 282 h 552"/>
                  <a:gd name="T10" fmla="*/ 558 w 4440"/>
                  <a:gd name="T11" fmla="*/ 228 h 552"/>
                  <a:gd name="T12" fmla="*/ 660 w 4440"/>
                  <a:gd name="T13" fmla="*/ 186 h 552"/>
                  <a:gd name="T14" fmla="*/ 762 w 4440"/>
                  <a:gd name="T15" fmla="*/ 144 h 552"/>
                  <a:gd name="T16" fmla="*/ 864 w 4440"/>
                  <a:gd name="T17" fmla="*/ 108 h 552"/>
                  <a:gd name="T18" fmla="*/ 966 w 4440"/>
                  <a:gd name="T19" fmla="*/ 78 h 552"/>
                  <a:gd name="T20" fmla="*/ 1068 w 4440"/>
                  <a:gd name="T21" fmla="*/ 54 h 552"/>
                  <a:gd name="T22" fmla="*/ 1170 w 4440"/>
                  <a:gd name="T23" fmla="*/ 36 h 552"/>
                  <a:gd name="T24" fmla="*/ 1272 w 4440"/>
                  <a:gd name="T25" fmla="*/ 18 h 552"/>
                  <a:gd name="T26" fmla="*/ 1374 w 4440"/>
                  <a:gd name="T27" fmla="*/ 6 h 552"/>
                  <a:gd name="T28" fmla="*/ 1476 w 4440"/>
                  <a:gd name="T29" fmla="*/ 6 h 552"/>
                  <a:gd name="T30" fmla="*/ 1578 w 4440"/>
                  <a:gd name="T31" fmla="*/ 6 h 552"/>
                  <a:gd name="T32" fmla="*/ 1686 w 4440"/>
                  <a:gd name="T33" fmla="*/ 24 h 552"/>
                  <a:gd name="T34" fmla="*/ 1788 w 4440"/>
                  <a:gd name="T35" fmla="*/ 36 h 552"/>
                  <a:gd name="T36" fmla="*/ 1890 w 4440"/>
                  <a:gd name="T37" fmla="*/ 66 h 552"/>
                  <a:gd name="T38" fmla="*/ 1992 w 4440"/>
                  <a:gd name="T39" fmla="*/ 114 h 552"/>
                  <a:gd name="T40" fmla="*/ 2094 w 4440"/>
                  <a:gd name="T41" fmla="*/ 156 h 552"/>
                  <a:gd name="T42" fmla="*/ 2196 w 4440"/>
                  <a:gd name="T43" fmla="*/ 216 h 552"/>
                  <a:gd name="T44" fmla="*/ 2298 w 4440"/>
                  <a:gd name="T45" fmla="*/ 270 h 552"/>
                  <a:gd name="T46" fmla="*/ 2400 w 4440"/>
                  <a:gd name="T47" fmla="*/ 324 h 552"/>
                  <a:gd name="T48" fmla="*/ 2502 w 4440"/>
                  <a:gd name="T49" fmla="*/ 372 h 552"/>
                  <a:gd name="T50" fmla="*/ 2604 w 4440"/>
                  <a:gd name="T51" fmla="*/ 420 h 552"/>
                  <a:gd name="T52" fmla="*/ 2706 w 4440"/>
                  <a:gd name="T53" fmla="*/ 468 h 552"/>
                  <a:gd name="T54" fmla="*/ 2808 w 4440"/>
                  <a:gd name="T55" fmla="*/ 498 h 552"/>
                  <a:gd name="T56" fmla="*/ 2910 w 4440"/>
                  <a:gd name="T57" fmla="*/ 498 h 552"/>
                  <a:gd name="T58" fmla="*/ 3012 w 4440"/>
                  <a:gd name="T59" fmla="*/ 456 h 552"/>
                  <a:gd name="T60" fmla="*/ 3114 w 4440"/>
                  <a:gd name="T61" fmla="*/ 378 h 552"/>
                  <a:gd name="T62" fmla="*/ 3216 w 4440"/>
                  <a:gd name="T63" fmla="*/ 348 h 552"/>
                  <a:gd name="T64" fmla="*/ 3318 w 4440"/>
                  <a:gd name="T65" fmla="*/ 396 h 552"/>
                  <a:gd name="T66" fmla="*/ 3420 w 4440"/>
                  <a:gd name="T67" fmla="*/ 468 h 552"/>
                  <a:gd name="T68" fmla="*/ 3522 w 4440"/>
                  <a:gd name="T69" fmla="*/ 522 h 552"/>
                  <a:gd name="T70" fmla="*/ 3624 w 4440"/>
                  <a:gd name="T71" fmla="*/ 540 h 552"/>
                  <a:gd name="T72" fmla="*/ 3726 w 4440"/>
                  <a:gd name="T73" fmla="*/ 552 h 552"/>
                  <a:gd name="T74" fmla="*/ 3828 w 4440"/>
                  <a:gd name="T75" fmla="*/ 552 h 552"/>
                  <a:gd name="T76" fmla="*/ 3930 w 4440"/>
                  <a:gd name="T77" fmla="*/ 552 h 552"/>
                  <a:gd name="T78" fmla="*/ 4032 w 4440"/>
                  <a:gd name="T79" fmla="*/ 552 h 552"/>
                  <a:gd name="T80" fmla="*/ 4134 w 4440"/>
                  <a:gd name="T81" fmla="*/ 552 h 552"/>
                  <a:gd name="T82" fmla="*/ 4236 w 4440"/>
                  <a:gd name="T83" fmla="*/ 552 h 552"/>
                  <a:gd name="T84" fmla="*/ 4338 w 4440"/>
                  <a:gd name="T85" fmla="*/ 552 h 552"/>
                  <a:gd name="T86" fmla="*/ 4440 w 4440"/>
                  <a:gd name="T87" fmla="*/ 552 h 5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552"/>
                  <a:gd name="T134" fmla="*/ 4440 w 4440"/>
                  <a:gd name="T135" fmla="*/ 552 h 55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552">
                    <a:moveTo>
                      <a:pt x="0" y="552"/>
                    </a:moveTo>
                    <a:lnTo>
                      <a:pt x="48" y="552"/>
                    </a:lnTo>
                    <a:lnTo>
                      <a:pt x="102" y="552"/>
                    </a:lnTo>
                    <a:lnTo>
                      <a:pt x="150" y="492"/>
                    </a:lnTo>
                    <a:lnTo>
                      <a:pt x="204" y="438"/>
                    </a:lnTo>
                    <a:lnTo>
                      <a:pt x="252" y="402"/>
                    </a:lnTo>
                    <a:lnTo>
                      <a:pt x="306" y="378"/>
                    </a:lnTo>
                    <a:lnTo>
                      <a:pt x="354" y="342"/>
                    </a:lnTo>
                    <a:lnTo>
                      <a:pt x="408" y="312"/>
                    </a:lnTo>
                    <a:lnTo>
                      <a:pt x="456" y="282"/>
                    </a:lnTo>
                    <a:lnTo>
                      <a:pt x="510" y="258"/>
                    </a:lnTo>
                    <a:lnTo>
                      <a:pt x="558" y="228"/>
                    </a:lnTo>
                    <a:lnTo>
                      <a:pt x="612" y="204"/>
                    </a:lnTo>
                    <a:lnTo>
                      <a:pt x="660" y="186"/>
                    </a:lnTo>
                    <a:lnTo>
                      <a:pt x="714" y="162"/>
                    </a:lnTo>
                    <a:lnTo>
                      <a:pt x="762" y="144"/>
                    </a:lnTo>
                    <a:lnTo>
                      <a:pt x="816" y="126"/>
                    </a:lnTo>
                    <a:lnTo>
                      <a:pt x="864" y="108"/>
                    </a:lnTo>
                    <a:lnTo>
                      <a:pt x="918" y="90"/>
                    </a:lnTo>
                    <a:lnTo>
                      <a:pt x="966" y="78"/>
                    </a:lnTo>
                    <a:lnTo>
                      <a:pt x="1020" y="66"/>
                    </a:lnTo>
                    <a:lnTo>
                      <a:pt x="1068" y="54"/>
                    </a:lnTo>
                    <a:lnTo>
                      <a:pt x="1122" y="42"/>
                    </a:lnTo>
                    <a:lnTo>
                      <a:pt x="1170" y="36"/>
                    </a:lnTo>
                    <a:lnTo>
                      <a:pt x="1224" y="24"/>
                    </a:lnTo>
                    <a:lnTo>
                      <a:pt x="1272" y="18"/>
                    </a:lnTo>
                    <a:lnTo>
                      <a:pt x="1326" y="12"/>
                    </a:lnTo>
                    <a:lnTo>
                      <a:pt x="1374" y="6"/>
                    </a:lnTo>
                    <a:lnTo>
                      <a:pt x="1428" y="0"/>
                    </a:lnTo>
                    <a:lnTo>
                      <a:pt x="1476" y="6"/>
                    </a:lnTo>
                    <a:lnTo>
                      <a:pt x="1530" y="6"/>
                    </a:lnTo>
                    <a:lnTo>
                      <a:pt x="1578" y="6"/>
                    </a:lnTo>
                    <a:lnTo>
                      <a:pt x="1632" y="12"/>
                    </a:lnTo>
                    <a:lnTo>
                      <a:pt x="1686" y="24"/>
                    </a:lnTo>
                    <a:lnTo>
                      <a:pt x="1734" y="30"/>
                    </a:lnTo>
                    <a:lnTo>
                      <a:pt x="1788" y="36"/>
                    </a:lnTo>
                    <a:lnTo>
                      <a:pt x="1836" y="48"/>
                    </a:lnTo>
                    <a:lnTo>
                      <a:pt x="1890" y="66"/>
                    </a:lnTo>
                    <a:lnTo>
                      <a:pt x="1938" y="90"/>
                    </a:lnTo>
                    <a:lnTo>
                      <a:pt x="1992" y="114"/>
                    </a:lnTo>
                    <a:lnTo>
                      <a:pt x="2040" y="138"/>
                    </a:lnTo>
                    <a:lnTo>
                      <a:pt x="2094" y="156"/>
                    </a:lnTo>
                    <a:lnTo>
                      <a:pt x="2142" y="186"/>
                    </a:lnTo>
                    <a:lnTo>
                      <a:pt x="2196" y="216"/>
                    </a:lnTo>
                    <a:lnTo>
                      <a:pt x="2244" y="246"/>
                    </a:lnTo>
                    <a:lnTo>
                      <a:pt x="2298" y="270"/>
                    </a:lnTo>
                    <a:lnTo>
                      <a:pt x="2346" y="300"/>
                    </a:lnTo>
                    <a:lnTo>
                      <a:pt x="2400" y="324"/>
                    </a:lnTo>
                    <a:lnTo>
                      <a:pt x="2448" y="348"/>
                    </a:lnTo>
                    <a:lnTo>
                      <a:pt x="2502" y="372"/>
                    </a:lnTo>
                    <a:lnTo>
                      <a:pt x="2550" y="396"/>
                    </a:lnTo>
                    <a:lnTo>
                      <a:pt x="2604" y="420"/>
                    </a:lnTo>
                    <a:lnTo>
                      <a:pt x="2652" y="444"/>
                    </a:lnTo>
                    <a:lnTo>
                      <a:pt x="2706" y="468"/>
                    </a:lnTo>
                    <a:lnTo>
                      <a:pt x="2754" y="486"/>
                    </a:lnTo>
                    <a:lnTo>
                      <a:pt x="2808" y="498"/>
                    </a:lnTo>
                    <a:lnTo>
                      <a:pt x="2856" y="504"/>
                    </a:lnTo>
                    <a:lnTo>
                      <a:pt x="2910" y="498"/>
                    </a:lnTo>
                    <a:lnTo>
                      <a:pt x="2958" y="480"/>
                    </a:lnTo>
                    <a:lnTo>
                      <a:pt x="3012" y="456"/>
                    </a:lnTo>
                    <a:lnTo>
                      <a:pt x="3060" y="414"/>
                    </a:lnTo>
                    <a:lnTo>
                      <a:pt x="3114" y="378"/>
                    </a:lnTo>
                    <a:lnTo>
                      <a:pt x="3162" y="354"/>
                    </a:lnTo>
                    <a:lnTo>
                      <a:pt x="3216" y="348"/>
                    </a:lnTo>
                    <a:lnTo>
                      <a:pt x="3264" y="360"/>
                    </a:lnTo>
                    <a:lnTo>
                      <a:pt x="3318" y="396"/>
                    </a:lnTo>
                    <a:lnTo>
                      <a:pt x="3372" y="432"/>
                    </a:lnTo>
                    <a:lnTo>
                      <a:pt x="3420" y="468"/>
                    </a:lnTo>
                    <a:lnTo>
                      <a:pt x="3474" y="504"/>
                    </a:lnTo>
                    <a:lnTo>
                      <a:pt x="3522" y="522"/>
                    </a:lnTo>
                    <a:lnTo>
                      <a:pt x="3576" y="534"/>
                    </a:lnTo>
                    <a:lnTo>
                      <a:pt x="3624" y="540"/>
                    </a:lnTo>
                    <a:lnTo>
                      <a:pt x="3678" y="546"/>
                    </a:lnTo>
                    <a:lnTo>
                      <a:pt x="3726" y="552"/>
                    </a:lnTo>
                    <a:lnTo>
                      <a:pt x="3780" y="552"/>
                    </a:lnTo>
                    <a:lnTo>
                      <a:pt x="3828" y="552"/>
                    </a:lnTo>
                    <a:lnTo>
                      <a:pt x="3882" y="552"/>
                    </a:lnTo>
                    <a:lnTo>
                      <a:pt x="3930" y="552"/>
                    </a:lnTo>
                    <a:lnTo>
                      <a:pt x="3984" y="552"/>
                    </a:lnTo>
                    <a:lnTo>
                      <a:pt x="4032" y="552"/>
                    </a:lnTo>
                    <a:lnTo>
                      <a:pt x="4086" y="552"/>
                    </a:lnTo>
                    <a:lnTo>
                      <a:pt x="4134" y="552"/>
                    </a:lnTo>
                    <a:lnTo>
                      <a:pt x="4188" y="552"/>
                    </a:lnTo>
                    <a:lnTo>
                      <a:pt x="4236" y="552"/>
                    </a:lnTo>
                    <a:lnTo>
                      <a:pt x="4290" y="552"/>
                    </a:lnTo>
                    <a:lnTo>
                      <a:pt x="4338" y="552"/>
                    </a:lnTo>
                    <a:lnTo>
                      <a:pt x="4392" y="552"/>
                    </a:lnTo>
                    <a:lnTo>
                      <a:pt x="4440" y="552"/>
                    </a:lnTo>
                  </a:path>
                </a:pathLst>
              </a:cu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0" name="Freeform 56"/>
              <p:cNvSpPr>
                <a:spLocks/>
              </p:cNvSpPr>
              <p:nvPr/>
            </p:nvSpPr>
            <p:spPr bwMode="auto">
              <a:xfrm>
                <a:off x="431" y="1561"/>
                <a:ext cx="4440" cy="2466"/>
              </a:xfrm>
              <a:custGeom>
                <a:avLst/>
                <a:gdLst>
                  <a:gd name="T0" fmla="*/ 48 w 4440"/>
                  <a:gd name="T1" fmla="*/ 2466 h 2466"/>
                  <a:gd name="T2" fmla="*/ 150 w 4440"/>
                  <a:gd name="T3" fmla="*/ 2466 h 2466"/>
                  <a:gd name="T4" fmla="*/ 252 w 4440"/>
                  <a:gd name="T5" fmla="*/ 2466 h 2466"/>
                  <a:gd name="T6" fmla="*/ 354 w 4440"/>
                  <a:gd name="T7" fmla="*/ 2466 h 2466"/>
                  <a:gd name="T8" fmla="*/ 456 w 4440"/>
                  <a:gd name="T9" fmla="*/ 2466 h 2466"/>
                  <a:gd name="T10" fmla="*/ 558 w 4440"/>
                  <a:gd name="T11" fmla="*/ 2466 h 2466"/>
                  <a:gd name="T12" fmla="*/ 660 w 4440"/>
                  <a:gd name="T13" fmla="*/ 2466 h 2466"/>
                  <a:gd name="T14" fmla="*/ 762 w 4440"/>
                  <a:gd name="T15" fmla="*/ 2466 h 2466"/>
                  <a:gd name="T16" fmla="*/ 864 w 4440"/>
                  <a:gd name="T17" fmla="*/ 2466 h 2466"/>
                  <a:gd name="T18" fmla="*/ 966 w 4440"/>
                  <a:gd name="T19" fmla="*/ 2466 h 2466"/>
                  <a:gd name="T20" fmla="*/ 1068 w 4440"/>
                  <a:gd name="T21" fmla="*/ 2466 h 2466"/>
                  <a:gd name="T22" fmla="*/ 1170 w 4440"/>
                  <a:gd name="T23" fmla="*/ 2466 h 2466"/>
                  <a:gd name="T24" fmla="*/ 1272 w 4440"/>
                  <a:gd name="T25" fmla="*/ 2466 h 2466"/>
                  <a:gd name="T26" fmla="*/ 1374 w 4440"/>
                  <a:gd name="T27" fmla="*/ 2466 h 2466"/>
                  <a:gd name="T28" fmla="*/ 1476 w 4440"/>
                  <a:gd name="T29" fmla="*/ 2466 h 2466"/>
                  <a:gd name="T30" fmla="*/ 1578 w 4440"/>
                  <a:gd name="T31" fmla="*/ 2460 h 2466"/>
                  <a:gd name="T32" fmla="*/ 1686 w 4440"/>
                  <a:gd name="T33" fmla="*/ 2454 h 2466"/>
                  <a:gd name="T34" fmla="*/ 1788 w 4440"/>
                  <a:gd name="T35" fmla="*/ 2442 h 2466"/>
                  <a:gd name="T36" fmla="*/ 1890 w 4440"/>
                  <a:gd name="T37" fmla="*/ 2436 h 2466"/>
                  <a:gd name="T38" fmla="*/ 1992 w 4440"/>
                  <a:gd name="T39" fmla="*/ 2436 h 2466"/>
                  <a:gd name="T40" fmla="*/ 2094 w 4440"/>
                  <a:gd name="T41" fmla="*/ 2436 h 2466"/>
                  <a:gd name="T42" fmla="*/ 2196 w 4440"/>
                  <a:gd name="T43" fmla="*/ 2436 h 2466"/>
                  <a:gd name="T44" fmla="*/ 2298 w 4440"/>
                  <a:gd name="T45" fmla="*/ 2436 h 2466"/>
                  <a:gd name="T46" fmla="*/ 2400 w 4440"/>
                  <a:gd name="T47" fmla="*/ 2358 h 2466"/>
                  <a:gd name="T48" fmla="*/ 2502 w 4440"/>
                  <a:gd name="T49" fmla="*/ 1992 h 2466"/>
                  <a:gd name="T50" fmla="*/ 2604 w 4440"/>
                  <a:gd name="T51" fmla="*/ 1134 h 2466"/>
                  <a:gd name="T52" fmla="*/ 2706 w 4440"/>
                  <a:gd name="T53" fmla="*/ 204 h 2466"/>
                  <a:gd name="T54" fmla="*/ 2808 w 4440"/>
                  <a:gd name="T55" fmla="*/ 66 h 2466"/>
                  <a:gd name="T56" fmla="*/ 2910 w 4440"/>
                  <a:gd name="T57" fmla="*/ 834 h 2466"/>
                  <a:gd name="T58" fmla="*/ 3012 w 4440"/>
                  <a:gd name="T59" fmla="*/ 1722 h 2466"/>
                  <a:gd name="T60" fmla="*/ 3114 w 4440"/>
                  <a:gd name="T61" fmla="*/ 2214 h 2466"/>
                  <a:gd name="T62" fmla="*/ 3216 w 4440"/>
                  <a:gd name="T63" fmla="*/ 2400 h 2466"/>
                  <a:gd name="T64" fmla="*/ 3318 w 4440"/>
                  <a:gd name="T65" fmla="*/ 2454 h 2466"/>
                  <a:gd name="T66" fmla="*/ 3420 w 4440"/>
                  <a:gd name="T67" fmla="*/ 2466 h 2466"/>
                  <a:gd name="T68" fmla="*/ 3522 w 4440"/>
                  <a:gd name="T69" fmla="*/ 2466 h 2466"/>
                  <a:gd name="T70" fmla="*/ 3624 w 4440"/>
                  <a:gd name="T71" fmla="*/ 2466 h 2466"/>
                  <a:gd name="T72" fmla="*/ 3726 w 4440"/>
                  <a:gd name="T73" fmla="*/ 2466 h 2466"/>
                  <a:gd name="T74" fmla="*/ 3828 w 4440"/>
                  <a:gd name="T75" fmla="*/ 2466 h 2466"/>
                  <a:gd name="T76" fmla="*/ 3930 w 4440"/>
                  <a:gd name="T77" fmla="*/ 2466 h 2466"/>
                  <a:gd name="T78" fmla="*/ 4032 w 4440"/>
                  <a:gd name="T79" fmla="*/ 2466 h 2466"/>
                  <a:gd name="T80" fmla="*/ 4134 w 4440"/>
                  <a:gd name="T81" fmla="*/ 2466 h 2466"/>
                  <a:gd name="T82" fmla="*/ 4236 w 4440"/>
                  <a:gd name="T83" fmla="*/ 2466 h 2466"/>
                  <a:gd name="T84" fmla="*/ 4338 w 4440"/>
                  <a:gd name="T85" fmla="*/ 2466 h 2466"/>
                  <a:gd name="T86" fmla="*/ 4440 w 4440"/>
                  <a:gd name="T87" fmla="*/ 2466 h 2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2466"/>
                  <a:gd name="T134" fmla="*/ 4440 w 4440"/>
                  <a:gd name="T135" fmla="*/ 2466 h 2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2466">
                    <a:moveTo>
                      <a:pt x="0" y="2466"/>
                    </a:moveTo>
                    <a:lnTo>
                      <a:pt x="48" y="2466"/>
                    </a:lnTo>
                    <a:lnTo>
                      <a:pt x="102" y="2466"/>
                    </a:lnTo>
                    <a:lnTo>
                      <a:pt x="150" y="2466"/>
                    </a:lnTo>
                    <a:lnTo>
                      <a:pt x="204" y="2466"/>
                    </a:lnTo>
                    <a:lnTo>
                      <a:pt x="252" y="2466"/>
                    </a:lnTo>
                    <a:lnTo>
                      <a:pt x="306" y="2466"/>
                    </a:lnTo>
                    <a:lnTo>
                      <a:pt x="354" y="2466"/>
                    </a:lnTo>
                    <a:lnTo>
                      <a:pt x="408" y="2466"/>
                    </a:lnTo>
                    <a:lnTo>
                      <a:pt x="456" y="2466"/>
                    </a:lnTo>
                    <a:lnTo>
                      <a:pt x="510" y="2466"/>
                    </a:lnTo>
                    <a:lnTo>
                      <a:pt x="558" y="2466"/>
                    </a:lnTo>
                    <a:lnTo>
                      <a:pt x="612" y="2466"/>
                    </a:lnTo>
                    <a:lnTo>
                      <a:pt x="660" y="2466"/>
                    </a:lnTo>
                    <a:lnTo>
                      <a:pt x="714" y="2466"/>
                    </a:lnTo>
                    <a:lnTo>
                      <a:pt x="762" y="2466"/>
                    </a:lnTo>
                    <a:lnTo>
                      <a:pt x="816" y="2466"/>
                    </a:lnTo>
                    <a:lnTo>
                      <a:pt x="864" y="2466"/>
                    </a:lnTo>
                    <a:lnTo>
                      <a:pt x="918" y="2466"/>
                    </a:lnTo>
                    <a:lnTo>
                      <a:pt x="966" y="2466"/>
                    </a:lnTo>
                    <a:lnTo>
                      <a:pt x="1020" y="2466"/>
                    </a:lnTo>
                    <a:lnTo>
                      <a:pt x="1068" y="2466"/>
                    </a:lnTo>
                    <a:lnTo>
                      <a:pt x="1122" y="2466"/>
                    </a:lnTo>
                    <a:lnTo>
                      <a:pt x="1170" y="2466"/>
                    </a:lnTo>
                    <a:lnTo>
                      <a:pt x="1224" y="2466"/>
                    </a:lnTo>
                    <a:lnTo>
                      <a:pt x="1272" y="2466"/>
                    </a:lnTo>
                    <a:lnTo>
                      <a:pt x="1326" y="2466"/>
                    </a:lnTo>
                    <a:lnTo>
                      <a:pt x="1374" y="2466"/>
                    </a:lnTo>
                    <a:lnTo>
                      <a:pt x="1428" y="2466"/>
                    </a:lnTo>
                    <a:lnTo>
                      <a:pt x="1476" y="2466"/>
                    </a:lnTo>
                    <a:lnTo>
                      <a:pt x="1530" y="2460"/>
                    </a:lnTo>
                    <a:lnTo>
                      <a:pt x="1578" y="2460"/>
                    </a:lnTo>
                    <a:lnTo>
                      <a:pt x="1632" y="2454"/>
                    </a:lnTo>
                    <a:lnTo>
                      <a:pt x="1686" y="2454"/>
                    </a:lnTo>
                    <a:lnTo>
                      <a:pt x="1734" y="2448"/>
                    </a:lnTo>
                    <a:lnTo>
                      <a:pt x="1788" y="2442"/>
                    </a:lnTo>
                    <a:lnTo>
                      <a:pt x="1836" y="2436"/>
                    </a:lnTo>
                    <a:lnTo>
                      <a:pt x="1890" y="2436"/>
                    </a:lnTo>
                    <a:lnTo>
                      <a:pt x="1938" y="2436"/>
                    </a:lnTo>
                    <a:lnTo>
                      <a:pt x="1992" y="2436"/>
                    </a:lnTo>
                    <a:lnTo>
                      <a:pt x="2040" y="2436"/>
                    </a:lnTo>
                    <a:lnTo>
                      <a:pt x="2094" y="2436"/>
                    </a:lnTo>
                    <a:lnTo>
                      <a:pt x="2142" y="2436"/>
                    </a:lnTo>
                    <a:lnTo>
                      <a:pt x="2196" y="2436"/>
                    </a:lnTo>
                    <a:lnTo>
                      <a:pt x="2244" y="2436"/>
                    </a:lnTo>
                    <a:lnTo>
                      <a:pt x="2298" y="2436"/>
                    </a:lnTo>
                    <a:lnTo>
                      <a:pt x="2346" y="2418"/>
                    </a:lnTo>
                    <a:lnTo>
                      <a:pt x="2400" y="2358"/>
                    </a:lnTo>
                    <a:lnTo>
                      <a:pt x="2448" y="2232"/>
                    </a:lnTo>
                    <a:lnTo>
                      <a:pt x="2502" y="1992"/>
                    </a:lnTo>
                    <a:lnTo>
                      <a:pt x="2550" y="1620"/>
                    </a:lnTo>
                    <a:lnTo>
                      <a:pt x="2604" y="1134"/>
                    </a:lnTo>
                    <a:lnTo>
                      <a:pt x="2652" y="618"/>
                    </a:lnTo>
                    <a:lnTo>
                      <a:pt x="2706" y="204"/>
                    </a:lnTo>
                    <a:lnTo>
                      <a:pt x="2754" y="0"/>
                    </a:lnTo>
                    <a:lnTo>
                      <a:pt x="2808" y="66"/>
                    </a:lnTo>
                    <a:lnTo>
                      <a:pt x="2856" y="378"/>
                    </a:lnTo>
                    <a:lnTo>
                      <a:pt x="2910" y="834"/>
                    </a:lnTo>
                    <a:lnTo>
                      <a:pt x="2958" y="1314"/>
                    </a:lnTo>
                    <a:lnTo>
                      <a:pt x="3012" y="1722"/>
                    </a:lnTo>
                    <a:lnTo>
                      <a:pt x="3060" y="2022"/>
                    </a:lnTo>
                    <a:lnTo>
                      <a:pt x="3114" y="2214"/>
                    </a:lnTo>
                    <a:lnTo>
                      <a:pt x="3162" y="2334"/>
                    </a:lnTo>
                    <a:lnTo>
                      <a:pt x="3216" y="2400"/>
                    </a:lnTo>
                    <a:lnTo>
                      <a:pt x="3264" y="2436"/>
                    </a:lnTo>
                    <a:lnTo>
                      <a:pt x="3318" y="2454"/>
                    </a:lnTo>
                    <a:lnTo>
                      <a:pt x="3372" y="2460"/>
                    </a:lnTo>
                    <a:lnTo>
                      <a:pt x="3420" y="2466"/>
                    </a:lnTo>
                    <a:lnTo>
                      <a:pt x="3474" y="2466"/>
                    </a:lnTo>
                    <a:lnTo>
                      <a:pt x="3522" y="2466"/>
                    </a:lnTo>
                    <a:lnTo>
                      <a:pt x="3576" y="2466"/>
                    </a:lnTo>
                    <a:lnTo>
                      <a:pt x="3624" y="2466"/>
                    </a:lnTo>
                    <a:lnTo>
                      <a:pt x="3678" y="2466"/>
                    </a:lnTo>
                    <a:lnTo>
                      <a:pt x="3726" y="2466"/>
                    </a:lnTo>
                    <a:lnTo>
                      <a:pt x="3780" y="2466"/>
                    </a:lnTo>
                    <a:lnTo>
                      <a:pt x="3828" y="2466"/>
                    </a:lnTo>
                    <a:lnTo>
                      <a:pt x="3882" y="2466"/>
                    </a:lnTo>
                    <a:lnTo>
                      <a:pt x="3930" y="2466"/>
                    </a:lnTo>
                    <a:lnTo>
                      <a:pt x="3984" y="2466"/>
                    </a:lnTo>
                    <a:lnTo>
                      <a:pt x="4032" y="2466"/>
                    </a:lnTo>
                    <a:lnTo>
                      <a:pt x="4086" y="2466"/>
                    </a:lnTo>
                    <a:lnTo>
                      <a:pt x="4134" y="2466"/>
                    </a:lnTo>
                    <a:lnTo>
                      <a:pt x="4188" y="2466"/>
                    </a:lnTo>
                    <a:lnTo>
                      <a:pt x="4236" y="2466"/>
                    </a:lnTo>
                    <a:lnTo>
                      <a:pt x="4290" y="2466"/>
                    </a:lnTo>
                    <a:lnTo>
                      <a:pt x="4338" y="2466"/>
                    </a:lnTo>
                    <a:lnTo>
                      <a:pt x="4392" y="2466"/>
                    </a:lnTo>
                    <a:lnTo>
                      <a:pt x="4440" y="2466"/>
                    </a:lnTo>
                  </a:path>
                </a:pathLst>
              </a:custGeom>
              <a:noFill/>
              <a:ln w="317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75" name="Freeform 57"/>
            <p:cNvSpPr>
              <a:spLocks/>
            </p:cNvSpPr>
            <p:nvPr/>
          </p:nvSpPr>
          <p:spPr bwMode="auto">
            <a:xfrm>
              <a:off x="431" y="1423"/>
              <a:ext cx="4440" cy="2604"/>
            </a:xfrm>
            <a:custGeom>
              <a:avLst/>
              <a:gdLst>
                <a:gd name="T0" fmla="*/ 48 w 4440"/>
                <a:gd name="T1" fmla="*/ 2604 h 2604"/>
                <a:gd name="T2" fmla="*/ 150 w 4440"/>
                <a:gd name="T3" fmla="*/ 1344 h 2604"/>
                <a:gd name="T4" fmla="*/ 252 w 4440"/>
                <a:gd name="T5" fmla="*/ 780 h 2604"/>
                <a:gd name="T6" fmla="*/ 354 w 4440"/>
                <a:gd name="T7" fmla="*/ 1350 h 2604"/>
                <a:gd name="T8" fmla="*/ 456 w 4440"/>
                <a:gd name="T9" fmla="*/ 1602 h 2604"/>
                <a:gd name="T10" fmla="*/ 558 w 4440"/>
                <a:gd name="T11" fmla="*/ 1494 h 2604"/>
                <a:gd name="T12" fmla="*/ 660 w 4440"/>
                <a:gd name="T13" fmla="*/ 1374 h 2604"/>
                <a:gd name="T14" fmla="*/ 762 w 4440"/>
                <a:gd name="T15" fmla="*/ 1314 h 2604"/>
                <a:gd name="T16" fmla="*/ 864 w 4440"/>
                <a:gd name="T17" fmla="*/ 1320 h 2604"/>
                <a:gd name="T18" fmla="*/ 966 w 4440"/>
                <a:gd name="T19" fmla="*/ 1386 h 2604"/>
                <a:gd name="T20" fmla="*/ 1068 w 4440"/>
                <a:gd name="T21" fmla="*/ 1506 h 2604"/>
                <a:gd name="T22" fmla="*/ 1170 w 4440"/>
                <a:gd name="T23" fmla="*/ 1650 h 2604"/>
                <a:gd name="T24" fmla="*/ 1272 w 4440"/>
                <a:gd name="T25" fmla="*/ 1764 h 2604"/>
                <a:gd name="T26" fmla="*/ 1374 w 4440"/>
                <a:gd name="T27" fmla="*/ 1836 h 2604"/>
                <a:gd name="T28" fmla="*/ 1476 w 4440"/>
                <a:gd name="T29" fmla="*/ 1866 h 2604"/>
                <a:gd name="T30" fmla="*/ 1578 w 4440"/>
                <a:gd name="T31" fmla="*/ 1866 h 2604"/>
                <a:gd name="T32" fmla="*/ 1686 w 4440"/>
                <a:gd name="T33" fmla="*/ 1872 h 2604"/>
                <a:gd name="T34" fmla="*/ 1788 w 4440"/>
                <a:gd name="T35" fmla="*/ 1878 h 2604"/>
                <a:gd name="T36" fmla="*/ 1890 w 4440"/>
                <a:gd name="T37" fmla="*/ 1908 h 2604"/>
                <a:gd name="T38" fmla="*/ 1992 w 4440"/>
                <a:gd name="T39" fmla="*/ 1968 h 2604"/>
                <a:gd name="T40" fmla="*/ 2094 w 4440"/>
                <a:gd name="T41" fmla="*/ 2022 h 2604"/>
                <a:gd name="T42" fmla="*/ 2196 w 4440"/>
                <a:gd name="T43" fmla="*/ 2094 h 2604"/>
                <a:gd name="T44" fmla="*/ 2298 w 4440"/>
                <a:gd name="T45" fmla="*/ 2160 h 2604"/>
                <a:gd name="T46" fmla="*/ 2400 w 4440"/>
                <a:gd name="T47" fmla="*/ 2154 h 2604"/>
                <a:gd name="T48" fmla="*/ 2502 w 4440"/>
                <a:gd name="T49" fmla="*/ 1848 h 2604"/>
                <a:gd name="T50" fmla="*/ 2604 w 4440"/>
                <a:gd name="T51" fmla="*/ 1056 h 2604"/>
                <a:gd name="T52" fmla="*/ 2706 w 4440"/>
                <a:gd name="T53" fmla="*/ 180 h 2604"/>
                <a:gd name="T54" fmla="*/ 2808 w 4440"/>
                <a:gd name="T55" fmla="*/ 84 h 2604"/>
                <a:gd name="T56" fmla="*/ 2910 w 4440"/>
                <a:gd name="T57" fmla="*/ 858 h 2604"/>
                <a:gd name="T58" fmla="*/ 3012 w 4440"/>
                <a:gd name="T59" fmla="*/ 1698 h 2604"/>
                <a:gd name="T60" fmla="*/ 3114 w 4440"/>
                <a:gd name="T61" fmla="*/ 2112 h 2604"/>
                <a:gd name="T62" fmla="*/ 3216 w 4440"/>
                <a:gd name="T63" fmla="*/ 2274 h 2604"/>
                <a:gd name="T64" fmla="*/ 3318 w 4440"/>
                <a:gd name="T65" fmla="*/ 2370 h 2604"/>
                <a:gd name="T66" fmla="*/ 3420 w 4440"/>
                <a:gd name="T67" fmla="*/ 2460 h 2604"/>
                <a:gd name="T68" fmla="*/ 3522 w 4440"/>
                <a:gd name="T69" fmla="*/ 2514 h 2604"/>
                <a:gd name="T70" fmla="*/ 3624 w 4440"/>
                <a:gd name="T71" fmla="*/ 2532 h 2604"/>
                <a:gd name="T72" fmla="*/ 3726 w 4440"/>
                <a:gd name="T73" fmla="*/ 2538 h 2604"/>
                <a:gd name="T74" fmla="*/ 3828 w 4440"/>
                <a:gd name="T75" fmla="*/ 2538 h 2604"/>
                <a:gd name="T76" fmla="*/ 3930 w 4440"/>
                <a:gd name="T77" fmla="*/ 2538 h 2604"/>
                <a:gd name="T78" fmla="*/ 4032 w 4440"/>
                <a:gd name="T79" fmla="*/ 2538 h 2604"/>
                <a:gd name="T80" fmla="*/ 4134 w 4440"/>
                <a:gd name="T81" fmla="*/ 2538 h 2604"/>
                <a:gd name="T82" fmla="*/ 4236 w 4440"/>
                <a:gd name="T83" fmla="*/ 2538 h 2604"/>
                <a:gd name="T84" fmla="*/ 4338 w 4440"/>
                <a:gd name="T85" fmla="*/ 2538 h 2604"/>
                <a:gd name="T86" fmla="*/ 4440 w 4440"/>
                <a:gd name="T87" fmla="*/ 2538 h 26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0"/>
                <a:gd name="T133" fmla="*/ 0 h 2604"/>
                <a:gd name="T134" fmla="*/ 4440 w 4440"/>
                <a:gd name="T135" fmla="*/ 2604 h 26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0" h="2604">
                  <a:moveTo>
                    <a:pt x="0" y="2604"/>
                  </a:moveTo>
                  <a:lnTo>
                    <a:pt x="48" y="2604"/>
                  </a:lnTo>
                  <a:lnTo>
                    <a:pt x="102" y="2604"/>
                  </a:lnTo>
                  <a:lnTo>
                    <a:pt x="150" y="1344"/>
                  </a:lnTo>
                  <a:lnTo>
                    <a:pt x="204" y="678"/>
                  </a:lnTo>
                  <a:lnTo>
                    <a:pt x="252" y="780"/>
                  </a:lnTo>
                  <a:lnTo>
                    <a:pt x="306" y="1056"/>
                  </a:lnTo>
                  <a:lnTo>
                    <a:pt x="354" y="1350"/>
                  </a:lnTo>
                  <a:lnTo>
                    <a:pt x="408" y="1548"/>
                  </a:lnTo>
                  <a:lnTo>
                    <a:pt x="456" y="1602"/>
                  </a:lnTo>
                  <a:lnTo>
                    <a:pt x="510" y="1566"/>
                  </a:lnTo>
                  <a:lnTo>
                    <a:pt x="558" y="1494"/>
                  </a:lnTo>
                  <a:lnTo>
                    <a:pt x="612" y="1428"/>
                  </a:lnTo>
                  <a:lnTo>
                    <a:pt x="660" y="1374"/>
                  </a:lnTo>
                  <a:lnTo>
                    <a:pt x="714" y="1338"/>
                  </a:lnTo>
                  <a:lnTo>
                    <a:pt x="762" y="1314"/>
                  </a:lnTo>
                  <a:lnTo>
                    <a:pt x="816" y="1314"/>
                  </a:lnTo>
                  <a:lnTo>
                    <a:pt x="864" y="1320"/>
                  </a:lnTo>
                  <a:lnTo>
                    <a:pt x="918" y="1344"/>
                  </a:lnTo>
                  <a:lnTo>
                    <a:pt x="966" y="1386"/>
                  </a:lnTo>
                  <a:lnTo>
                    <a:pt x="1020" y="1446"/>
                  </a:lnTo>
                  <a:lnTo>
                    <a:pt x="1068" y="1506"/>
                  </a:lnTo>
                  <a:lnTo>
                    <a:pt x="1122" y="1572"/>
                  </a:lnTo>
                  <a:lnTo>
                    <a:pt x="1170" y="1650"/>
                  </a:lnTo>
                  <a:lnTo>
                    <a:pt x="1224" y="1710"/>
                  </a:lnTo>
                  <a:lnTo>
                    <a:pt x="1272" y="1764"/>
                  </a:lnTo>
                  <a:lnTo>
                    <a:pt x="1326" y="1806"/>
                  </a:lnTo>
                  <a:lnTo>
                    <a:pt x="1374" y="1836"/>
                  </a:lnTo>
                  <a:lnTo>
                    <a:pt x="1428" y="1854"/>
                  </a:lnTo>
                  <a:lnTo>
                    <a:pt x="1476" y="1866"/>
                  </a:lnTo>
                  <a:lnTo>
                    <a:pt x="1530" y="1866"/>
                  </a:lnTo>
                  <a:lnTo>
                    <a:pt x="1578" y="1866"/>
                  </a:lnTo>
                  <a:lnTo>
                    <a:pt x="1632" y="1872"/>
                  </a:lnTo>
                  <a:lnTo>
                    <a:pt x="1686" y="1872"/>
                  </a:lnTo>
                  <a:lnTo>
                    <a:pt x="1734" y="1872"/>
                  </a:lnTo>
                  <a:lnTo>
                    <a:pt x="1788" y="1878"/>
                  </a:lnTo>
                  <a:lnTo>
                    <a:pt x="1836" y="1890"/>
                  </a:lnTo>
                  <a:lnTo>
                    <a:pt x="1890" y="1908"/>
                  </a:lnTo>
                  <a:lnTo>
                    <a:pt x="1938" y="1938"/>
                  </a:lnTo>
                  <a:lnTo>
                    <a:pt x="1992" y="1968"/>
                  </a:lnTo>
                  <a:lnTo>
                    <a:pt x="2040" y="1998"/>
                  </a:lnTo>
                  <a:lnTo>
                    <a:pt x="2094" y="2022"/>
                  </a:lnTo>
                  <a:lnTo>
                    <a:pt x="2142" y="2064"/>
                  </a:lnTo>
                  <a:lnTo>
                    <a:pt x="2196" y="2094"/>
                  </a:lnTo>
                  <a:lnTo>
                    <a:pt x="2244" y="2130"/>
                  </a:lnTo>
                  <a:lnTo>
                    <a:pt x="2298" y="2160"/>
                  </a:lnTo>
                  <a:lnTo>
                    <a:pt x="2346" y="2178"/>
                  </a:lnTo>
                  <a:lnTo>
                    <a:pt x="2400" y="2154"/>
                  </a:lnTo>
                  <a:lnTo>
                    <a:pt x="2448" y="2058"/>
                  </a:lnTo>
                  <a:lnTo>
                    <a:pt x="2502" y="1848"/>
                  </a:lnTo>
                  <a:lnTo>
                    <a:pt x="2550" y="1506"/>
                  </a:lnTo>
                  <a:lnTo>
                    <a:pt x="2604" y="1056"/>
                  </a:lnTo>
                  <a:lnTo>
                    <a:pt x="2652" y="564"/>
                  </a:lnTo>
                  <a:lnTo>
                    <a:pt x="2706" y="180"/>
                  </a:lnTo>
                  <a:lnTo>
                    <a:pt x="2754" y="0"/>
                  </a:lnTo>
                  <a:lnTo>
                    <a:pt x="2808" y="84"/>
                  </a:lnTo>
                  <a:lnTo>
                    <a:pt x="2856" y="402"/>
                  </a:lnTo>
                  <a:lnTo>
                    <a:pt x="2910" y="858"/>
                  </a:lnTo>
                  <a:lnTo>
                    <a:pt x="2958" y="1320"/>
                  </a:lnTo>
                  <a:lnTo>
                    <a:pt x="3012" y="1698"/>
                  </a:lnTo>
                  <a:lnTo>
                    <a:pt x="3060" y="1962"/>
                  </a:lnTo>
                  <a:lnTo>
                    <a:pt x="3114" y="2112"/>
                  </a:lnTo>
                  <a:lnTo>
                    <a:pt x="3162" y="2208"/>
                  </a:lnTo>
                  <a:lnTo>
                    <a:pt x="3216" y="2274"/>
                  </a:lnTo>
                  <a:lnTo>
                    <a:pt x="3264" y="2322"/>
                  </a:lnTo>
                  <a:lnTo>
                    <a:pt x="3318" y="2370"/>
                  </a:lnTo>
                  <a:lnTo>
                    <a:pt x="3372" y="2418"/>
                  </a:lnTo>
                  <a:lnTo>
                    <a:pt x="3420" y="2460"/>
                  </a:lnTo>
                  <a:lnTo>
                    <a:pt x="3474" y="2490"/>
                  </a:lnTo>
                  <a:lnTo>
                    <a:pt x="3522" y="2514"/>
                  </a:lnTo>
                  <a:lnTo>
                    <a:pt x="3576" y="2526"/>
                  </a:lnTo>
                  <a:lnTo>
                    <a:pt x="3624" y="2532"/>
                  </a:lnTo>
                  <a:lnTo>
                    <a:pt x="3678" y="2538"/>
                  </a:lnTo>
                  <a:lnTo>
                    <a:pt x="3726" y="2538"/>
                  </a:lnTo>
                  <a:lnTo>
                    <a:pt x="3780" y="2538"/>
                  </a:lnTo>
                  <a:lnTo>
                    <a:pt x="3828" y="2538"/>
                  </a:lnTo>
                  <a:lnTo>
                    <a:pt x="3882" y="2538"/>
                  </a:lnTo>
                  <a:lnTo>
                    <a:pt x="3930" y="2538"/>
                  </a:lnTo>
                  <a:lnTo>
                    <a:pt x="3984" y="2538"/>
                  </a:lnTo>
                  <a:lnTo>
                    <a:pt x="4032" y="2538"/>
                  </a:lnTo>
                  <a:lnTo>
                    <a:pt x="4086" y="2538"/>
                  </a:lnTo>
                  <a:lnTo>
                    <a:pt x="4134" y="2538"/>
                  </a:lnTo>
                  <a:lnTo>
                    <a:pt x="4188" y="2538"/>
                  </a:lnTo>
                  <a:lnTo>
                    <a:pt x="4236" y="2538"/>
                  </a:lnTo>
                  <a:lnTo>
                    <a:pt x="4290" y="2538"/>
                  </a:lnTo>
                  <a:lnTo>
                    <a:pt x="4338" y="2538"/>
                  </a:lnTo>
                  <a:lnTo>
                    <a:pt x="4392" y="2538"/>
                  </a:lnTo>
                  <a:lnTo>
                    <a:pt x="4440" y="253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403350" y="1711077"/>
            <a:ext cx="5616575" cy="3046413"/>
            <a:chOff x="884" y="1344"/>
            <a:chExt cx="3538" cy="1925"/>
          </a:xfrm>
        </p:grpSpPr>
        <p:sp>
          <p:nvSpPr>
            <p:cNvPr id="9269" name="AutoShape 59"/>
            <p:cNvSpPr>
              <a:spLocks noChangeArrowheads="1"/>
            </p:cNvSpPr>
            <p:nvPr/>
          </p:nvSpPr>
          <p:spPr bwMode="auto">
            <a:xfrm>
              <a:off x="884" y="2115"/>
              <a:ext cx="318" cy="293"/>
            </a:xfrm>
            <a:prstGeom prst="wedgeRoundRectCallout">
              <a:avLst>
                <a:gd name="adj1" fmla="val -110065"/>
                <a:gd name="adj2" fmla="val 175255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 dirty="0">
                  <a:solidFill>
                    <a:schemeClr val="accent2"/>
                  </a:solidFill>
                </a:rPr>
                <a:t>3</a:t>
              </a:r>
              <a:r>
                <a:rPr lang="en-US" altLang="ru-RU" dirty="0">
                  <a:solidFill>
                    <a:schemeClr val="accent2"/>
                  </a:solidFill>
                </a:rPr>
                <a:t>H</a:t>
              </a:r>
              <a:endParaRPr lang="ru-RU" alt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9270" name="AutoShape 60"/>
            <p:cNvSpPr>
              <a:spLocks noChangeArrowheads="1"/>
            </p:cNvSpPr>
            <p:nvPr/>
          </p:nvSpPr>
          <p:spPr bwMode="auto">
            <a:xfrm>
              <a:off x="1474" y="2432"/>
              <a:ext cx="363" cy="293"/>
            </a:xfrm>
            <a:prstGeom prst="wedgeRoundRectCallout">
              <a:avLst>
                <a:gd name="adj1" fmla="val -115014"/>
                <a:gd name="adj2" fmla="val 237370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339933"/>
                  </a:solidFill>
                </a:rPr>
                <a:t>14</a:t>
              </a:r>
              <a:r>
                <a:rPr lang="en-US" altLang="ru-RU">
                  <a:solidFill>
                    <a:srgbClr val="339933"/>
                  </a:solidFill>
                </a:rPr>
                <a:t>C</a:t>
              </a:r>
              <a:endParaRPr lang="ru-RU" altLang="ru-RU">
                <a:solidFill>
                  <a:srgbClr val="339933"/>
                </a:solidFill>
              </a:endParaRPr>
            </a:p>
          </p:txBody>
        </p:sp>
        <p:sp>
          <p:nvSpPr>
            <p:cNvPr id="9271" name="AutoShape 61"/>
            <p:cNvSpPr>
              <a:spLocks noChangeArrowheads="1"/>
            </p:cNvSpPr>
            <p:nvPr/>
          </p:nvSpPr>
          <p:spPr bwMode="auto">
            <a:xfrm>
              <a:off x="3923" y="2976"/>
              <a:ext cx="499" cy="293"/>
            </a:xfrm>
            <a:prstGeom prst="wedgeRoundRectCallout">
              <a:avLst>
                <a:gd name="adj1" fmla="val -97296"/>
                <a:gd name="adj2" fmla="val 237370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990000"/>
                  </a:solidFill>
                </a:rPr>
                <a:t>137</a:t>
              </a:r>
              <a:r>
                <a:rPr lang="en-US" altLang="ru-RU">
                  <a:solidFill>
                    <a:srgbClr val="990000"/>
                  </a:solidFill>
                </a:rPr>
                <a:t>Cs</a:t>
              </a:r>
              <a:endParaRPr lang="ru-RU" altLang="ru-RU">
                <a:solidFill>
                  <a:srgbClr val="990000"/>
                </a:solidFill>
              </a:endParaRPr>
            </a:p>
          </p:txBody>
        </p:sp>
        <p:sp>
          <p:nvSpPr>
            <p:cNvPr id="9272" name="AutoShape 62"/>
            <p:cNvSpPr>
              <a:spLocks noChangeArrowheads="1"/>
            </p:cNvSpPr>
            <p:nvPr/>
          </p:nvSpPr>
          <p:spPr bwMode="auto">
            <a:xfrm>
              <a:off x="3606" y="1344"/>
              <a:ext cx="589" cy="293"/>
            </a:xfrm>
            <a:prstGeom prst="wedgeRoundRectCallout">
              <a:avLst>
                <a:gd name="adj1" fmla="val -95162"/>
                <a:gd name="adj2" fmla="val 225083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800080"/>
                  </a:solidFill>
                </a:rPr>
                <a:t>241</a:t>
              </a:r>
              <a:r>
                <a:rPr lang="en-US" altLang="ru-RU">
                  <a:solidFill>
                    <a:srgbClr val="800080"/>
                  </a:solidFill>
                </a:rPr>
                <a:t>Am</a:t>
              </a:r>
              <a:endParaRPr lang="ru-RU" altLang="ru-RU">
                <a:solidFill>
                  <a:srgbClr val="800080"/>
                </a:solidFill>
              </a:endParaRPr>
            </a:p>
          </p:txBody>
        </p:sp>
        <p:sp>
          <p:nvSpPr>
            <p:cNvPr id="9273" name="AutoShape 63"/>
            <p:cNvSpPr>
              <a:spLocks noChangeArrowheads="1"/>
            </p:cNvSpPr>
            <p:nvPr/>
          </p:nvSpPr>
          <p:spPr bwMode="auto">
            <a:xfrm>
              <a:off x="2064" y="2750"/>
              <a:ext cx="817" cy="293"/>
            </a:xfrm>
            <a:prstGeom prst="wedgeRoundRectCallout">
              <a:avLst>
                <a:gd name="adj1" fmla="val -67870"/>
                <a:gd name="adj2" fmla="val 326449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008080"/>
                  </a:solidFill>
                </a:rPr>
                <a:t>90</a:t>
              </a:r>
              <a:r>
                <a:rPr lang="en-US" altLang="ru-RU">
                  <a:solidFill>
                    <a:srgbClr val="008080"/>
                  </a:solidFill>
                </a:rPr>
                <a:t>Sr+</a:t>
              </a:r>
              <a:r>
                <a:rPr lang="en-US" altLang="ru-RU" baseline="30000">
                  <a:solidFill>
                    <a:srgbClr val="008080"/>
                  </a:solidFill>
                </a:rPr>
                <a:t>90</a:t>
              </a:r>
              <a:r>
                <a:rPr lang="en-US" altLang="ru-RU">
                  <a:solidFill>
                    <a:srgbClr val="008080"/>
                  </a:solidFill>
                </a:rPr>
                <a:t>Y</a:t>
              </a:r>
              <a:endParaRPr lang="ru-RU" altLang="ru-RU">
                <a:solidFill>
                  <a:srgbClr val="008080"/>
                </a:solidFill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15391" y="386072"/>
            <a:ext cx="8713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ru-RU" altLang="ru-RU" sz="1800" dirty="0">
                <a:cs typeface="Times New Roman" panose="02020603050405020304" pitchFamily="18" charset="0"/>
              </a:rPr>
              <a:t>Для получения радионуклидного состава нужен алгоритм, использующий </a:t>
            </a:r>
            <a:r>
              <a:rPr lang="ru-RU" altLang="ru-RU" sz="1800" i="1" dirty="0">
                <a:cs typeface="Times New Roman" panose="02020603050405020304" pitchFamily="18" charset="0"/>
              </a:rPr>
              <a:t>моделирование аппаратного спектра пробы спектрами отдельных радионуклидов, полученными из предварительно созданной </a:t>
            </a:r>
            <a:r>
              <a:rPr lang="ru-RU" altLang="ru-RU" sz="1800" i="1" dirty="0" err="1">
                <a:cs typeface="Times New Roman" panose="02020603050405020304" pitchFamily="18" charset="0"/>
              </a:rPr>
              <a:t>нуклидной</a:t>
            </a:r>
            <a:r>
              <a:rPr lang="ru-RU" altLang="ru-RU" sz="1800" i="1" dirty="0">
                <a:cs typeface="Times New Roman" panose="02020603050405020304" pitchFamily="18" charset="0"/>
              </a:rPr>
              <a:t> библиотеки</a:t>
            </a:r>
            <a:endParaRPr lang="ru-RU" sz="18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903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9644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Задача относится к классу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«некорректно поставленных задач».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ru-RU" sz="1600" u="sng" dirty="0">
                <a:latin typeface="+mj-lt"/>
                <a:cs typeface="+mn-cs"/>
              </a:rPr>
              <a:t>Цель</a:t>
            </a:r>
            <a:r>
              <a:rPr lang="ru-RU" sz="1600" dirty="0">
                <a:latin typeface="+mj-lt"/>
                <a:cs typeface="+mn-cs"/>
              </a:rPr>
              <a:t> – сформулировать задачу так, чтобы добиться максимально приемлемого решения, т.е. максимальной устойчивости и сходимости  решения</a:t>
            </a:r>
            <a:r>
              <a:rPr lang="en-US" sz="1600" dirty="0">
                <a:latin typeface="+mj-lt"/>
                <a:cs typeface="+mn-cs"/>
              </a:rPr>
              <a:t> </a:t>
            </a:r>
            <a:r>
              <a:rPr lang="ru-RU" sz="1600" dirty="0">
                <a:latin typeface="+mj-lt"/>
                <a:cs typeface="+mn-cs"/>
              </a:rPr>
              <a:t>при его поиске.</a:t>
            </a:r>
            <a:endParaRPr lang="ru-RU" sz="1800" dirty="0">
              <a:latin typeface="+mj-lt"/>
              <a:cs typeface="+mn-cs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23528" y="5730002"/>
            <a:ext cx="8064896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1" dirty="0" err="1">
                <a:cs typeface="Times New Roman" pitchFamily="18" charset="0"/>
              </a:rPr>
              <a:t>f</a:t>
            </a:r>
            <a:r>
              <a:rPr lang="en-US" sz="1400" i="1" baseline="-30000" dirty="0" err="1">
                <a:cs typeface="Times New Roman" pitchFamily="18" charset="0"/>
              </a:rPr>
              <a:t>pen</a:t>
            </a:r>
            <a:r>
              <a:rPr lang="en-US" sz="1400" i="1" dirty="0">
                <a:cs typeface="Times New Roman" pitchFamily="18" charset="0"/>
              </a:rPr>
              <a:t>(c</a:t>
            </a:r>
            <a:r>
              <a:rPr lang="en-US" sz="1400" i="1" baseline="-30000" dirty="0">
                <a:cs typeface="Times New Roman" pitchFamily="18" charset="0"/>
              </a:rPr>
              <a:t>1</a:t>
            </a:r>
            <a:r>
              <a:rPr lang="en-US" sz="1400" i="1" dirty="0">
                <a:cs typeface="Times New Roman" pitchFamily="18" charset="0"/>
              </a:rPr>
              <a:t>,c</a:t>
            </a:r>
            <a:r>
              <a:rPr lang="en-US" sz="1400" i="1" baseline="-30000" dirty="0">
                <a:cs typeface="Times New Roman" pitchFamily="18" charset="0"/>
              </a:rPr>
              <a:t>2</a:t>
            </a:r>
            <a:r>
              <a:rPr lang="en-US" sz="1400" i="1" dirty="0">
                <a:cs typeface="Times New Roman" pitchFamily="18" charset="0"/>
              </a:rPr>
              <a:t>,…</a:t>
            </a:r>
            <a:r>
              <a:rPr lang="en-US" sz="1400" i="1" dirty="0" err="1">
                <a:cs typeface="Times New Roman" pitchFamily="18" charset="0"/>
              </a:rPr>
              <a:t>c</a:t>
            </a:r>
            <a:r>
              <a:rPr lang="en-US" sz="1400" i="1" baseline="-30000" dirty="0" err="1">
                <a:cs typeface="Times New Roman" pitchFamily="18" charset="0"/>
              </a:rPr>
              <a:t>J</a:t>
            </a:r>
            <a:r>
              <a:rPr lang="en-US" sz="1400" i="1" dirty="0">
                <a:cs typeface="Times New Roman" pitchFamily="18" charset="0"/>
              </a:rPr>
              <a:t>) </a:t>
            </a:r>
            <a:r>
              <a:rPr lang="en-US" sz="1400" dirty="0">
                <a:cs typeface="Times New Roman" pitchFamily="18" charset="0"/>
              </a:rPr>
              <a:t>– </a:t>
            </a:r>
            <a:r>
              <a:rPr lang="ru-RU" sz="1400" dirty="0"/>
              <a:t>штрафная функция</a:t>
            </a:r>
            <a:r>
              <a:rPr lang="en-US" sz="1400" dirty="0">
                <a:cs typeface="Times New Roman" pitchFamily="18" charset="0"/>
              </a:rPr>
              <a:t>,</a:t>
            </a:r>
            <a:r>
              <a:rPr lang="ru-RU" sz="1400" dirty="0">
                <a:cs typeface="Times New Roman" pitchFamily="18" charset="0"/>
              </a:rPr>
              <a:t>   	</a:t>
            </a:r>
            <a:r>
              <a:rPr lang="en-US" sz="1400" i="1" dirty="0" err="1">
                <a:cs typeface="Times New Roman" pitchFamily="18" charset="0"/>
              </a:rPr>
              <a:t>i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номер канала анализатора</a:t>
            </a:r>
            <a:r>
              <a:rPr lang="en-US" sz="1400" dirty="0">
                <a:cs typeface="Times New Roman" pitchFamily="18" charset="0"/>
              </a:rPr>
              <a:t>,</a:t>
            </a:r>
            <a:endParaRPr lang="ru-RU" sz="14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400" i="1" dirty="0">
                <a:cs typeface="Times New Roman" pitchFamily="18" charset="0"/>
              </a:rPr>
              <a:t>N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число каналов анализатора</a:t>
            </a:r>
            <a:r>
              <a:rPr lang="en-US" sz="1400" dirty="0">
                <a:cs typeface="Times New Roman" pitchFamily="18" charset="0"/>
              </a:rPr>
              <a:t>,</a:t>
            </a:r>
            <a:r>
              <a:rPr lang="ru-RU" sz="1400" dirty="0">
                <a:cs typeface="Times New Roman" pitchFamily="18" charset="0"/>
              </a:rPr>
              <a:t>         	</a:t>
            </a:r>
            <a:r>
              <a:rPr lang="en-US" sz="1400" i="1" dirty="0">
                <a:cs typeface="Times New Roman" pitchFamily="18" charset="0"/>
              </a:rPr>
              <a:t>j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индекс радионуклида</a:t>
            </a:r>
            <a:r>
              <a:rPr lang="en-US" sz="1400" dirty="0">
                <a:cs typeface="Times New Roman" pitchFamily="18" charset="0"/>
              </a:rPr>
              <a:t>,</a:t>
            </a:r>
            <a:endParaRPr lang="ru-RU" sz="14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400" i="1" dirty="0">
                <a:cs typeface="Times New Roman" pitchFamily="18" charset="0"/>
              </a:rPr>
              <a:t>J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число анализируемых радионуклидов</a:t>
            </a:r>
            <a:r>
              <a:rPr lang="en-US" sz="1400" dirty="0">
                <a:cs typeface="Times New Roman" pitchFamily="18" charset="0"/>
              </a:rPr>
              <a:t>,</a:t>
            </a:r>
            <a:r>
              <a:rPr lang="ru-RU" sz="1400" dirty="0">
                <a:cs typeface="Times New Roman" pitchFamily="18" charset="0"/>
              </a:rPr>
              <a:t>	</a:t>
            </a:r>
            <a:r>
              <a:rPr lang="el-GR" sz="1400" i="1" dirty="0">
                <a:cs typeface="Times New Roman" pitchFamily="18" charset="0"/>
              </a:rPr>
              <a:t>δ</a:t>
            </a:r>
            <a:r>
              <a:rPr lang="ru-RU" sz="14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– </a:t>
            </a:r>
            <a:r>
              <a:rPr lang="ru-RU" sz="1400" dirty="0"/>
              <a:t>коэффициент устойчивости</a:t>
            </a:r>
            <a:r>
              <a:rPr lang="en-US" sz="1400" dirty="0">
                <a:cs typeface="Times New Roman" pitchFamily="18" charset="0"/>
              </a:rPr>
              <a:t>, </a:t>
            </a:r>
            <a:endParaRPr lang="ru-RU" sz="14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400" i="1" dirty="0">
                <a:cs typeface="Times New Roman" pitchFamily="18" charset="0"/>
              </a:rPr>
              <a:t>w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>
                <a:cs typeface="Times New Roman" pitchFamily="18" charset="0"/>
              </a:rPr>
              <a:t>коэффициент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веса номера канала.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282698" y="2103222"/>
          <a:ext cx="4505326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3" imgW="3301920" imgH="863280" progId="Equation.3">
                  <p:embed/>
                </p:oleObj>
              </mc:Choice>
              <mc:Fallback>
                <p:oleObj name="Формула" r:id="rId3" imgW="3301920" imgH="863280" progId="Equation.3">
                  <p:embed/>
                  <p:pic>
                    <p:nvPicPr>
                      <p:cNvPr id="256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98" y="2103222"/>
                        <a:ext cx="4505326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79512" y="3728874"/>
            <a:ext cx="8496944" cy="1785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latin typeface="+mj-lt"/>
                <a:ea typeface="+mj-ea"/>
                <a:cs typeface="+mj-cs"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нормировка спектров:</a:t>
            </a:r>
            <a:r>
              <a:rPr kumimoji="0" lang="ru-RU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сворачивание спектров в группы по алгоритму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квазиарифметической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прогрессии: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т.д.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 bwMode="auto">
          <a:xfrm>
            <a:off x="2915816" y="1791628"/>
            <a:ext cx="3456384" cy="253086"/>
          </a:xfrm>
          <a:prstGeom prst="wedgeRoundRectCallout">
            <a:avLst>
              <a:gd name="adj1" fmla="val -58122"/>
              <a:gd name="adj2" fmla="val 1183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400" dirty="0"/>
              <a:t>- взвешенный метод наименьших квадратов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179512" y="3272448"/>
            <a:ext cx="4032448" cy="290354"/>
          </a:xfrm>
          <a:prstGeom prst="wedgeRoundRectCallout">
            <a:avLst>
              <a:gd name="adj1" fmla="val -13941"/>
              <a:gd name="adj2" fmla="val -1300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400" kern="0" dirty="0"/>
              <a:t>- введение в веса МНК коэффициента устойчивости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5148064" y="2792770"/>
            <a:ext cx="2952328" cy="720080"/>
          </a:xfrm>
          <a:prstGeom prst="wedgeRoundRectCallout">
            <a:avLst>
              <a:gd name="adj1" fmla="val -84299"/>
              <a:gd name="adj2" fmla="val -5175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r>
              <a:rPr lang="ru-RU" sz="1400" kern="0" dirty="0"/>
              <a:t>- штрафная функция, позволяющая накладывать всевозможные ограничения на область решения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3321" y="1403484"/>
            <a:ext cx="633658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Средства повышения «корректности» задачи: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27584" y="4016906"/>
          <a:ext cx="1461591" cy="47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5" imgW="1320227" imgH="431613" progId="Equation.3">
                  <p:embed/>
                </p:oleObj>
              </mc:Choice>
              <mc:Fallback>
                <p:oleObj r:id="rId5" imgW="1320227" imgH="431613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16906"/>
                        <a:ext cx="1461591" cy="473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403648" y="4721443"/>
          <a:ext cx="665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7" imgW="5689440" imgH="469800" progId="Equation.3">
                  <p:embed/>
                </p:oleObj>
              </mc:Choice>
              <mc:Fallback>
                <p:oleObj name="Формула" r:id="rId7" imgW="5689440" imgH="4698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21443"/>
                        <a:ext cx="6654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1004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" grpId="0" animBg="1"/>
      <p:bldP spid="10" grpId="0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EB4A24-27ED-8B55-126F-54C20EBF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640960" cy="5832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2706D1-D7CF-2DFD-83EA-AF4B0C921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13" y="734641"/>
            <a:ext cx="4785259" cy="3096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DDC62B-9332-6353-9715-8F951B5D8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14" y="734641"/>
            <a:ext cx="4785258" cy="30963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47EFF-E47D-8132-100A-F9647585D105}"/>
              </a:ext>
            </a:extLst>
          </p:cNvPr>
          <p:cNvSpPr txBox="1"/>
          <p:nvPr/>
        </p:nvSpPr>
        <p:spPr>
          <a:xfrm>
            <a:off x="5076057" y="2354921"/>
            <a:ext cx="72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Sr-90</a:t>
            </a:r>
            <a:endParaRPr lang="ru-RU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ACA56-CF8C-3438-59E7-3C35FD86DA93}"/>
              </a:ext>
            </a:extLst>
          </p:cNvPr>
          <p:cNvSpPr txBox="1"/>
          <p:nvPr/>
        </p:nvSpPr>
        <p:spPr>
          <a:xfrm>
            <a:off x="6156177" y="2678857"/>
            <a:ext cx="72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Y-90</a:t>
            </a:r>
            <a:endParaRPr lang="ru-RU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773F5-C07E-3313-343A-698CA4764AB6}"/>
              </a:ext>
            </a:extLst>
          </p:cNvPr>
          <p:cNvSpPr txBox="1"/>
          <p:nvPr/>
        </p:nvSpPr>
        <p:spPr>
          <a:xfrm>
            <a:off x="4716017" y="1186635"/>
            <a:ext cx="72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Sr-85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962060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2D44A-322E-43CA-BCC7-B66537C39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2D793E-74DD-4B1D-896E-70F17F9A3447}"/>
              </a:ext>
            </a:extLst>
          </p:cNvPr>
          <p:cNvSpPr/>
          <p:nvPr/>
        </p:nvSpPr>
        <p:spPr>
          <a:xfrm>
            <a:off x="324137" y="301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ПРОТОКОЛ</a:t>
            </a:r>
            <a:endParaRPr lang="ru-RU" dirty="0"/>
          </a:p>
          <a:p>
            <a:r>
              <a:rPr lang="ru-RU" sz="1000" b="1" dirty="0"/>
              <a:t>обработки спектра</a:t>
            </a:r>
            <a:endParaRPr lang="ru-RU" dirty="0"/>
          </a:p>
          <a:p>
            <a:r>
              <a:rPr lang="ru-RU" sz="1000" b="1" dirty="0"/>
              <a:t>от </a:t>
            </a:r>
            <a:r>
              <a:rPr lang="ru-RU" sz="1000" b="1" dirty="0">
                <a:solidFill>
                  <a:srgbClr val="004060"/>
                </a:solidFill>
              </a:rPr>
              <a:t>12.11.2022</a:t>
            </a:r>
            <a:endParaRPr lang="ru-RU" dirty="0"/>
          </a:p>
          <a:p>
            <a:r>
              <a:rPr lang="ru-RU" sz="1000" dirty="0"/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</a:rPr>
              <a:t>TriCarb-4810 2</a:t>
            </a:r>
            <a:endParaRPr lang="ru-RU" dirty="0"/>
          </a:p>
          <a:p>
            <a:r>
              <a:rPr lang="ru-RU" sz="1000" dirty="0"/>
              <a:t>Дата измерения: </a:t>
            </a:r>
            <a:endParaRPr lang="ru-RU" dirty="0"/>
          </a:p>
          <a:p>
            <a:r>
              <a:rPr lang="ru-RU" sz="1000" dirty="0"/>
              <a:t>Время измерения: </a:t>
            </a:r>
            <a:r>
              <a:rPr lang="ru-RU" sz="1000" b="1" dirty="0">
                <a:solidFill>
                  <a:srgbClr val="004060"/>
                </a:solidFill>
              </a:rPr>
              <a:t>72000 сек</a:t>
            </a:r>
            <a:endParaRPr lang="ru-RU" dirty="0"/>
          </a:p>
          <a:p>
            <a:r>
              <a:rPr lang="ru-RU" sz="1000" dirty="0"/>
              <a:t>Тушение: </a:t>
            </a:r>
            <a:r>
              <a:rPr lang="ru-RU" sz="1000" b="1" dirty="0">
                <a:solidFill>
                  <a:srgbClr val="004060"/>
                </a:solidFill>
              </a:rPr>
              <a:t>444</a:t>
            </a:r>
            <a:endParaRPr lang="ru-RU" dirty="0"/>
          </a:p>
          <a:p>
            <a:r>
              <a:rPr lang="ru-RU" sz="1000" dirty="0"/>
              <a:t>Масса (объём) пробы: </a:t>
            </a:r>
            <a:r>
              <a:rPr lang="ru-RU" sz="1000" b="1" dirty="0">
                <a:solidFill>
                  <a:srgbClr val="004060"/>
                </a:solidFill>
              </a:rPr>
              <a:t>2 cм³</a:t>
            </a:r>
            <a:endParaRPr lang="ru-RU" dirty="0"/>
          </a:p>
          <a:p>
            <a:r>
              <a:rPr lang="ru-RU" sz="1000" dirty="0"/>
              <a:t>Информация об образце:</a:t>
            </a:r>
            <a:r>
              <a:rPr lang="en-US" sz="1000" dirty="0"/>
              <a:t> MSI</a:t>
            </a:r>
            <a:r>
              <a:rPr lang="ru-RU" sz="1000" b="1" dirty="0">
                <a:solidFill>
                  <a:srgbClr val="004060"/>
                </a:solidFill>
              </a:rPr>
              <a:t> ОК 676-2 </a:t>
            </a:r>
            <a:r>
              <a:rPr lang="ru-RU" sz="1000" b="1" dirty="0" err="1">
                <a:solidFill>
                  <a:srgbClr val="004060"/>
                </a:solidFill>
              </a:rPr>
              <a:t>мл.Spectrum</a:t>
            </a:r>
            <a:r>
              <a:rPr lang="ru-RU" sz="1000" b="1" dirty="0">
                <a:solidFill>
                  <a:srgbClr val="00406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01C195B-DAAE-4C97-A91D-6E54223E7C6A}"/>
              </a:ext>
            </a:extLst>
          </p:cNvPr>
          <p:cNvGraphicFramePr>
            <a:graphicFrameLocks noGrp="1"/>
          </p:cNvGraphicFramePr>
          <p:nvPr/>
        </p:nvGraphicFramePr>
        <p:xfrm>
          <a:off x="4212123" y="689216"/>
          <a:ext cx="4572000" cy="1036320"/>
        </p:xfrm>
        <a:graphic>
          <a:graphicData uri="http://schemas.openxmlformats.org/drawingml/2006/table">
            <a:tbl>
              <a:tblPr/>
              <a:tblGrid>
                <a:gridCol w="266700">
                  <a:extLst>
                    <a:ext uri="{9D8B030D-6E8A-4147-A177-3AD203B41FA5}">
                      <a16:colId xmlns:a16="http://schemas.microsoft.com/office/drawing/2014/main" val="240504876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167175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336349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370779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4627779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2779748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864240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Нуклиды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имп.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 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Бк/дм³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824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U-234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15861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0.206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103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38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U-238eq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47738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0.225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0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Сумма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63599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0.431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215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85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584622"/>
      </p:ext>
    </p:extLst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5F0742-0FB8-4551-B0F8-C00F488E7644}"/>
              </a:ext>
            </a:extLst>
          </p:cNvPr>
          <p:cNvGraphicFramePr>
            <a:graphicFrameLocks noGrp="1"/>
          </p:cNvGraphicFramePr>
          <p:nvPr/>
        </p:nvGraphicFramePr>
        <p:xfrm>
          <a:off x="3844706" y="105544"/>
          <a:ext cx="4572000" cy="2819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6899242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178322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747378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7037176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0945378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8948617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877557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74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&lt;0.040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&lt;132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5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327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&lt;0.44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&lt;1.5e+03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5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59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Cl-36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&lt;0.068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&lt;225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349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89421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9.39e+04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15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25189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8.46e+03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9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047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&lt;0.085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&lt;283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501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Tc-99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612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14577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4.04e+03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3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8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Pb-210gic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&lt;576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16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137134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1.09e+05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607607"/>
                  </a:ext>
                </a:extLst>
              </a:tr>
            </a:tbl>
          </a:graphicData>
        </a:graphic>
      </p:graphicFrame>
      <p:pic>
        <p:nvPicPr>
          <p:cNvPr id="1026" name="Рисунок 60">
            <a:extLst>
              <a:ext uri="{FF2B5EF4-FFF2-40B4-BE49-F238E27FC236}">
                <a16:creationId xmlns:a16="http://schemas.microsoft.com/office/drawing/2014/main" id="{2C09A4FA-329F-4E58-A135-CF9D5DCF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857750" cy="117545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" name="Рисунок 61">
            <a:extLst>
              <a:ext uri="{FF2B5EF4-FFF2-40B4-BE49-F238E27FC236}">
                <a16:creationId xmlns:a16="http://schemas.microsoft.com/office/drawing/2014/main" id="{F92E1B3B-60B3-4151-B321-3FFAE096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1734"/>
            <a:ext cx="4857750" cy="240030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4E798D8-3F55-4718-8B20-C1EC63B3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94" y="805709"/>
            <a:ext cx="21885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01.02.2022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10800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341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0.3 cм³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образце:</a:t>
            </a:r>
            <a:r>
              <a:rPr lang="ru-RU" altLang="ru-RU" sz="1000" b="1" dirty="0" err="1">
                <a:solidFill>
                  <a:srgbClr val="00406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трубка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613B3-69B1-4834-AF7B-9616E213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C01CB2-FE69-486C-9C16-9CCB981A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20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49972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75ABE4-FE97-46E3-8077-9567B615E0CE}"/>
              </a:ext>
            </a:extLst>
          </p:cNvPr>
          <p:cNvGraphicFramePr>
            <a:graphicFrameLocks noGrp="1"/>
          </p:cNvGraphicFramePr>
          <p:nvPr/>
        </p:nvGraphicFramePr>
        <p:xfrm>
          <a:off x="3851920" y="265360"/>
          <a:ext cx="457200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12890487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534358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49158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8245502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33915865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9683736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710696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756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&lt;0.026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&lt;52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42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19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&lt;301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78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0.068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71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&lt;348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72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&lt;0.074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93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1.04e+03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5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7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Tc-99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&lt;0.062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&lt;124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90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4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2.68e+03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91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03196F-48BF-46A6-AC99-624C02F9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653592"/>
            <a:ext cx="23042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24.12.2021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7200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326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.5 cм³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образце: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металл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049" name="Рисунок 67">
            <a:extLst>
              <a:ext uri="{FF2B5EF4-FFF2-40B4-BE49-F238E27FC236}">
                <a16:creationId xmlns:a16="http://schemas.microsoft.com/office/drawing/2014/main" id="{769E886C-6B7C-405B-9D84-696EC28AA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55456"/>
            <a:ext cx="4857750" cy="31432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C63202-ACEA-40B5-85B2-E02A9466F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68534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4642" y="476672"/>
            <a:ext cx="8784976" cy="21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ts val="1200"/>
              </a:spcBef>
            </a:pPr>
            <a:r>
              <a:rPr lang="ru-RU" sz="1800" b="1" u="sng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Характеристики ЖС-</a:t>
            </a:r>
            <a:r>
              <a:rPr lang="ru-RU" sz="1800" b="1" u="sng" kern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прибров</a:t>
            </a:r>
            <a:r>
              <a:rPr lang="ru-RU" sz="1800" b="1" u="sng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lvl="0" eaLnBrk="0" hangingPunct="0">
              <a:lnSpc>
                <a:spcPct val="80000"/>
              </a:lnSpc>
              <a:spcBef>
                <a:spcPts val="1200"/>
              </a:spcBef>
            </a:pPr>
            <a:endParaRPr lang="ru-RU" sz="1800" b="1" u="sng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360000" lvl="0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Э</a:t>
            </a:r>
            <a:r>
              <a:rPr lang="ru-RU" sz="1600" dirty="0">
                <a:latin typeface="+mj-lt"/>
                <a:ea typeface="+mj-ea"/>
                <a:cs typeface="+mj-cs"/>
              </a:rPr>
              <a:t>нергетически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й</a:t>
            </a:r>
            <a:r>
              <a:rPr 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порог регистрации </a:t>
            </a:r>
            <a:r>
              <a:rPr lang="el-GR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β</a:t>
            </a:r>
            <a:r>
              <a:rPr lang="ru-RU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kumimoji="0" lang="ru-RU" sz="16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±</a:t>
            </a:r>
            <a:r>
              <a:rPr lang="ru-RU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излучений  			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 1 кэВ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ru-RU" sz="900" dirty="0">
              <a:cs typeface="Arial" pitchFamily="34" charset="0"/>
            </a:endParaRPr>
          </a:p>
          <a:p>
            <a:pPr marL="360000" lvl="0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Высокая эффективность регистрации практически всех видов излучения:</a:t>
            </a:r>
            <a:b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	             	- </a:t>
            </a:r>
            <a:r>
              <a:rPr lang="el-GR" sz="1600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α</a:t>
            </a:r>
            <a:r>
              <a:rPr lang="ru-RU" sz="1600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излучения 					</a:t>
            </a:r>
            <a:r>
              <a:rPr lang="ru-RU" sz="16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~ 100%;</a:t>
            </a:r>
            <a:b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	             	- высокоэнергетического (&gt; 50 кэВ)</a:t>
            </a:r>
            <a:r>
              <a:rPr lang="ru-RU" sz="1600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l-GR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β</a:t>
            </a:r>
            <a:r>
              <a:rPr lang="ru-RU" sz="16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излучения		</a:t>
            </a:r>
            <a:r>
              <a:rPr lang="ru-RU" sz="16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~ 100%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;</a:t>
            </a:r>
            <a:endParaRPr lang="ru-RU" sz="900" dirty="0">
              <a:cs typeface="Arial" pitchFamily="34" charset="0"/>
            </a:endParaRPr>
          </a:p>
          <a:p>
            <a:pPr marL="360000" lvl="0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Низкие нижние пределы измерения активности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86803C-BC45-4D26-8D48-DC22C7996534}"/>
              </a:ext>
            </a:extLst>
          </p:cNvPr>
          <p:cNvSpPr/>
          <p:nvPr/>
        </p:nvSpPr>
        <p:spPr>
          <a:xfrm>
            <a:off x="234642" y="3140968"/>
            <a:ext cx="750571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eaLnBrk="0" hangingPunct="0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ru-RU" sz="18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Возможность использования в качестве спектрометров для определения радионуклидного состава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890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EF31EBC-855A-4E50-8823-5D18CC700AC5}"/>
              </a:ext>
            </a:extLst>
          </p:cNvPr>
          <p:cNvGraphicFramePr>
            <a:graphicFrameLocks noGrp="1"/>
          </p:cNvGraphicFramePr>
          <p:nvPr/>
        </p:nvGraphicFramePr>
        <p:xfrm>
          <a:off x="3563888" y="283587"/>
          <a:ext cx="457200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428414743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977034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522496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6662012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8132734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3986684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459989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0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6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&lt;0.039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&lt;79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22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&lt;249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8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&lt;96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44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03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71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&lt;0.061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&lt;121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265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3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Tc-99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&lt;0.078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&lt;157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5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4231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1.06e+03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44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2.43e+03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852511"/>
                  </a:ext>
                </a:extLst>
              </a:tr>
            </a:tbl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B6CB8E67-8D19-475D-8D5E-BB1C97C0E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64123"/>
            <a:ext cx="23762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24.12.2021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7200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315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.5 cм³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076" name="Рисунок 84">
            <a:extLst>
              <a:ext uri="{FF2B5EF4-FFF2-40B4-BE49-F238E27FC236}">
                <a16:creationId xmlns:a16="http://schemas.microsoft.com/office/drawing/2014/main" id="{B7F77576-F714-4722-935F-6A6C30AA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88770"/>
            <a:ext cx="4857750" cy="31432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866EF809-BAD0-4373-B94E-711B850A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81192"/>
      </p:ext>
    </p:extLst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641756A-CAF5-4DFC-8F69-E89EC668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764123"/>
            <a:ext cx="33123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ПРОТОКОЛ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обработки спектра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12.11.2022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TRIEL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20.08.2021 22:24:10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1646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sec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513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Информация об образце: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Ra-226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B481A933-79BD-480C-8F04-B7CB023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98814"/>
            <a:ext cx="4857750" cy="314325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5D1A3A1-508F-400C-BB7C-E7F5BFAA0BA9}"/>
              </a:ext>
            </a:extLst>
          </p:cNvPr>
          <p:cNvGraphicFramePr>
            <a:graphicFrameLocks noGrp="1"/>
          </p:cNvGraphicFramePr>
          <p:nvPr/>
        </p:nvGraphicFramePr>
        <p:xfrm>
          <a:off x="4644009" y="260648"/>
          <a:ext cx="4320480" cy="2217420"/>
        </p:xfrm>
        <a:graphic>
          <a:graphicData uri="http://schemas.openxmlformats.org/drawingml/2006/table">
            <a:tbl>
              <a:tblPr/>
              <a:tblGrid>
                <a:gridCol w="252028">
                  <a:extLst>
                    <a:ext uri="{9D8B030D-6E8A-4147-A177-3AD203B41FA5}">
                      <a16:colId xmlns:a16="http://schemas.microsoft.com/office/drawing/2014/main" val="36162738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418138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986015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58236295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4279369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49773642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904829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Нуклиды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имп.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 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Бк/дм³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37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Po-210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28660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17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897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Bi-210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50395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31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5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Pb-210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73672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13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Rn-222eq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464626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749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Ra-226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139882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85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12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08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757236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238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57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20153"/>
      </p:ext>
    </p:extLst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5" descr="17+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2600"/>
            <a:ext cx="4319588" cy="23050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768975" y="6308725"/>
            <a:ext cx="9969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76" tIns="40888" rIns="81776" bIns="40888">
            <a:spAutoFit/>
          </a:bodyPr>
          <a:lstStyle/>
          <a:p>
            <a:pPr defTabSz="815975">
              <a:spcBef>
                <a:spcPct val="50000"/>
              </a:spcBef>
            </a:pPr>
            <a:endParaRPr lang="ru-RU" altLang="ru-RU" sz="160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768975" y="6308725"/>
            <a:ext cx="9302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76" tIns="40888" rIns="81776" bIns="40888">
            <a:spAutoFit/>
          </a:bodyPr>
          <a:lstStyle/>
          <a:p>
            <a:pPr defTabSz="815975">
              <a:spcBef>
                <a:spcPct val="50000"/>
              </a:spcBef>
            </a:pPr>
            <a:endParaRPr lang="ru-RU" altLang="ru-RU" sz="1600"/>
          </a:p>
        </p:txBody>
      </p:sp>
      <p:sp>
        <p:nvSpPr>
          <p:cNvPr id="1036" name="Text Box 20"/>
          <p:cNvSpPr txBox="1">
            <a:spLocks noChangeArrowheads="1"/>
          </p:cNvSpPr>
          <p:nvPr/>
        </p:nvSpPr>
        <p:spPr bwMode="auto">
          <a:xfrm>
            <a:off x="250825" y="620713"/>
            <a:ext cx="8640763" cy="2016125"/>
          </a:xfrm>
          <a:prstGeom prst="rect">
            <a:avLst/>
          </a:prstGeom>
          <a:solidFill>
            <a:schemeClr val="accent3"/>
          </a:solidFill>
          <a:ln w="22225">
            <a:solidFill>
              <a:schemeClr val="accent2"/>
            </a:solidFill>
            <a:miter lim="800000"/>
            <a:headEnd/>
            <a:tailEnd/>
          </a:ln>
        </p:spPr>
        <p:txBody>
          <a:bodyPr lIns="81776" tIns="40888" rIns="81776" bIns="40888" anchor="ctr" anchorCtr="1"/>
          <a:lstStyle/>
          <a:p>
            <a:pPr algn="ctr" defTabSz="818135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6600"/>
                </a:solidFill>
                <a:latin typeface="Arial" charset="0"/>
              </a:rPr>
              <a:t>Спектры проб, отобранных на разных стадиях</a:t>
            </a:r>
          </a:p>
          <a:p>
            <a:pPr algn="ctr" defTabSz="818135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6600"/>
                </a:solidFill>
                <a:latin typeface="Arial" charset="0"/>
              </a:rPr>
              <a:t>анализа долгоживущих радионуклидов</a:t>
            </a:r>
            <a:r>
              <a:rPr lang="en-US" sz="1600" b="1" dirty="0">
                <a:solidFill>
                  <a:srgbClr val="006600"/>
                </a:solidFill>
                <a:latin typeface="Arial" charset="0"/>
              </a:rPr>
              <a:t> </a:t>
            </a:r>
            <a:endParaRPr lang="ru-RU" sz="1600" b="1" dirty="0">
              <a:solidFill>
                <a:srgbClr val="006600"/>
              </a:solidFill>
              <a:latin typeface="Arial" charset="0"/>
            </a:endParaRPr>
          </a:p>
          <a:p>
            <a:pPr algn="ctr" defTabSz="818135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6600"/>
                </a:solidFill>
                <a:latin typeface="Arial" charset="0"/>
              </a:rPr>
              <a:t>при исследовании методов утилизации графитовой кладки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  <a:p>
            <a:pPr algn="ctr" defTabSz="818135">
              <a:lnSpc>
                <a:spcPct val="90000"/>
              </a:lnSpc>
              <a:defRPr/>
            </a:pPr>
            <a:endParaRPr lang="ru-RU" sz="1300" b="1" dirty="0">
              <a:solidFill>
                <a:srgbClr val="CC0099"/>
              </a:solidFill>
              <a:cs typeface="+mn-cs"/>
            </a:endParaRPr>
          </a:p>
          <a:p>
            <a:pPr defTabSz="818135">
              <a:lnSpc>
                <a:spcPct val="110000"/>
              </a:lnSpc>
              <a:spcBef>
                <a:spcPts val="562"/>
              </a:spcBef>
              <a:defRPr/>
            </a:pPr>
            <a:r>
              <a:rPr lang="ru-RU" sz="1300" b="1" dirty="0">
                <a:solidFill>
                  <a:srgbClr val="660033"/>
                </a:solidFill>
                <a:cs typeface="+mn-cs"/>
              </a:rPr>
              <a:t> Найденная активность</a:t>
            </a:r>
            <a:r>
              <a:rPr lang="en-US" sz="1300" b="1" dirty="0">
                <a:solidFill>
                  <a:srgbClr val="660033"/>
                </a:solidFill>
                <a:cs typeface="+mn-cs"/>
              </a:rPr>
              <a:t> (</a:t>
            </a:r>
            <a:r>
              <a:rPr lang="ru-RU" sz="1300" b="1" dirty="0">
                <a:solidFill>
                  <a:srgbClr val="660033"/>
                </a:solidFill>
                <a:cs typeface="+mn-cs"/>
              </a:rPr>
              <a:t>Бк</a:t>
            </a:r>
            <a:r>
              <a:rPr lang="en-US" sz="1300" b="1" dirty="0">
                <a:solidFill>
                  <a:srgbClr val="660033"/>
                </a:solidFill>
                <a:cs typeface="+mn-cs"/>
              </a:rPr>
              <a:t>/</a:t>
            </a:r>
            <a:r>
              <a:rPr lang="ru-RU" sz="1300" b="1" dirty="0">
                <a:solidFill>
                  <a:srgbClr val="660033"/>
                </a:solidFill>
                <a:cs typeface="+mn-cs"/>
              </a:rPr>
              <a:t>пробу</a:t>
            </a:r>
            <a:r>
              <a:rPr lang="en-US" sz="1300" b="1" dirty="0">
                <a:solidFill>
                  <a:srgbClr val="660033"/>
                </a:solidFill>
                <a:cs typeface="+mn-cs"/>
              </a:rPr>
              <a:t>) :		</a:t>
            </a:r>
            <a:r>
              <a:rPr lang="ru-RU" sz="1300" b="1" dirty="0">
                <a:solidFill>
                  <a:srgbClr val="660033"/>
                </a:solidFill>
                <a:cs typeface="+mn-cs"/>
              </a:rPr>
              <a:t>    Найденная активность</a:t>
            </a:r>
            <a:r>
              <a:rPr lang="en-US" sz="1300" b="1" dirty="0">
                <a:solidFill>
                  <a:srgbClr val="660033"/>
                </a:solidFill>
                <a:cs typeface="+mn-cs"/>
              </a:rPr>
              <a:t> (</a:t>
            </a:r>
            <a:r>
              <a:rPr lang="ru-RU" sz="1300" b="1" dirty="0">
                <a:solidFill>
                  <a:srgbClr val="660033"/>
                </a:solidFill>
                <a:cs typeface="+mn-cs"/>
              </a:rPr>
              <a:t>Бк</a:t>
            </a:r>
            <a:r>
              <a:rPr lang="en-US" sz="1300" b="1" dirty="0">
                <a:solidFill>
                  <a:srgbClr val="660033"/>
                </a:solidFill>
                <a:cs typeface="+mn-cs"/>
              </a:rPr>
              <a:t>/</a:t>
            </a:r>
            <a:r>
              <a:rPr lang="ru-RU" sz="1300" b="1" dirty="0">
                <a:solidFill>
                  <a:srgbClr val="660033"/>
                </a:solidFill>
                <a:cs typeface="+mn-cs"/>
              </a:rPr>
              <a:t>пробу</a:t>
            </a:r>
            <a:r>
              <a:rPr lang="en-US" sz="1300" b="1" dirty="0">
                <a:solidFill>
                  <a:srgbClr val="660033"/>
                </a:solidFill>
                <a:cs typeface="+mn-cs"/>
              </a:rPr>
              <a:t>) :</a:t>
            </a:r>
          </a:p>
          <a:p>
            <a:pPr defTabSz="818135">
              <a:lnSpc>
                <a:spcPct val="90000"/>
              </a:lnSpc>
              <a:spcBef>
                <a:spcPts val="562"/>
              </a:spcBef>
              <a:defRPr/>
            </a:pPr>
            <a:r>
              <a:rPr lang="en-US" sz="1300" b="1" baseline="30000" dirty="0">
                <a:cs typeface="+mn-cs"/>
              </a:rPr>
              <a:t>3</a:t>
            </a:r>
            <a:r>
              <a:rPr lang="en-US" sz="1300" b="1" dirty="0">
                <a:cs typeface="+mn-cs"/>
              </a:rPr>
              <a:t>H</a:t>
            </a:r>
            <a:r>
              <a:rPr lang="ru-RU" sz="1300" b="1" dirty="0">
                <a:cs typeface="+mn-cs"/>
              </a:rPr>
              <a:t> </a:t>
            </a:r>
            <a:r>
              <a:rPr lang="en-US" sz="1300" b="1" dirty="0">
                <a:cs typeface="+mn-cs"/>
              </a:rPr>
              <a:t>–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1.6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±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0.1;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baseline="30000" dirty="0">
                <a:cs typeface="+mn-cs"/>
              </a:rPr>
              <a:t>14</a:t>
            </a:r>
            <a:r>
              <a:rPr lang="en-US" sz="1300" b="1" dirty="0">
                <a:cs typeface="+mn-cs"/>
              </a:rPr>
              <a:t>C</a:t>
            </a:r>
            <a:r>
              <a:rPr lang="ru-RU" sz="1300" b="1" dirty="0">
                <a:cs typeface="+mn-cs"/>
              </a:rPr>
              <a:t> </a:t>
            </a:r>
            <a:r>
              <a:rPr lang="en-US" sz="1300" b="1" dirty="0">
                <a:cs typeface="+mn-cs"/>
              </a:rPr>
              <a:t>–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1.5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±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0.1 ;			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  </a:t>
            </a:r>
            <a:r>
              <a:rPr lang="en-US" sz="1300" b="1" baseline="30000" dirty="0">
                <a:cs typeface="+mn-cs"/>
              </a:rPr>
              <a:t>14</a:t>
            </a:r>
            <a:r>
              <a:rPr lang="en-US" sz="1300" b="1" dirty="0">
                <a:cs typeface="+mn-cs"/>
              </a:rPr>
              <a:t>C</a:t>
            </a:r>
            <a:r>
              <a:rPr lang="ru-RU" sz="1300" b="1" dirty="0">
                <a:cs typeface="+mn-cs"/>
              </a:rPr>
              <a:t> </a:t>
            </a:r>
            <a:r>
              <a:rPr lang="en-US" sz="1300" b="1" dirty="0">
                <a:cs typeface="+mn-cs"/>
              </a:rPr>
              <a:t>–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62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±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1 ;   </a:t>
            </a:r>
            <a:r>
              <a:rPr lang="en-US" sz="1300" b="1" baseline="30000" dirty="0">
                <a:cs typeface="+mn-cs"/>
              </a:rPr>
              <a:t>36</a:t>
            </a:r>
            <a:r>
              <a:rPr lang="en-US" sz="1300" b="1" dirty="0">
                <a:cs typeface="+mn-cs"/>
              </a:rPr>
              <a:t>Cl –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0.70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±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0.05 ;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endParaRPr lang="en-US" sz="1300" b="1" dirty="0">
              <a:solidFill>
                <a:schemeClr val="accent2"/>
              </a:solidFill>
              <a:cs typeface="+mn-cs"/>
            </a:endParaRPr>
          </a:p>
          <a:p>
            <a:pPr defTabSz="818135">
              <a:spcBef>
                <a:spcPts val="0"/>
              </a:spcBef>
              <a:defRPr/>
            </a:pPr>
            <a:r>
              <a:rPr lang="en-US" sz="1300" b="1" baseline="30000" dirty="0">
                <a:cs typeface="+mn-cs"/>
              </a:rPr>
              <a:t>36</a:t>
            </a:r>
            <a:r>
              <a:rPr lang="en-US" sz="1300" b="1" dirty="0">
                <a:cs typeface="+mn-cs"/>
              </a:rPr>
              <a:t>Cl –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2.7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±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0.1 ;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700" b="1" dirty="0">
                <a:cs typeface="+mn-cs"/>
              </a:rPr>
              <a:t>∑</a:t>
            </a:r>
            <a:r>
              <a:rPr lang="el-GR" sz="1700" b="1" dirty="0">
                <a:cs typeface="+mn-cs"/>
              </a:rPr>
              <a:t>α</a:t>
            </a:r>
            <a:r>
              <a:rPr lang="en-US" sz="1300" b="1" dirty="0">
                <a:cs typeface="+mn-cs"/>
              </a:rPr>
              <a:t> –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0.30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±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0.05  		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  </a:t>
            </a:r>
            <a:r>
              <a:rPr lang="en-US" sz="1300" b="1" baseline="30000" dirty="0">
                <a:cs typeface="+mn-cs"/>
              </a:rPr>
              <a:t>63</a:t>
            </a:r>
            <a:r>
              <a:rPr lang="en-US" sz="1300" b="1" dirty="0">
                <a:cs typeface="+mn-cs"/>
              </a:rPr>
              <a:t>Ni</a:t>
            </a:r>
            <a:r>
              <a:rPr lang="ru-RU" sz="1300" b="1" dirty="0">
                <a:cs typeface="+mn-cs"/>
              </a:rPr>
              <a:t> </a:t>
            </a:r>
            <a:r>
              <a:rPr lang="en-US" sz="1300" b="1" dirty="0">
                <a:cs typeface="+mn-cs"/>
              </a:rPr>
              <a:t>–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3.2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±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0.2</a:t>
            </a:r>
          </a:p>
          <a:p>
            <a:pPr defTabSz="818135">
              <a:lnSpc>
                <a:spcPct val="90000"/>
              </a:lnSpc>
              <a:spcBef>
                <a:spcPts val="562"/>
              </a:spcBef>
              <a:defRPr/>
            </a:pPr>
            <a:r>
              <a:rPr lang="ru-RU" sz="1300" b="1" dirty="0">
                <a:solidFill>
                  <a:srgbClr val="660033"/>
                </a:solidFill>
                <a:cs typeface="+mn-cs"/>
              </a:rPr>
              <a:t>Продолжительность измерения: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  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2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час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	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   	</a:t>
            </a:r>
            <a:r>
              <a:rPr lang="ru-RU" sz="1300" b="1" dirty="0">
                <a:solidFill>
                  <a:srgbClr val="660033"/>
                </a:solidFill>
                <a:cs typeface="+mn-cs"/>
              </a:rPr>
              <a:t>Продолжительность измерения: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  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2</a:t>
            </a:r>
            <a:r>
              <a:rPr lang="en-US" sz="13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ru-RU" sz="1300" b="1" dirty="0">
                <a:solidFill>
                  <a:schemeClr val="accent2"/>
                </a:solidFill>
                <a:cs typeface="+mn-cs"/>
              </a:rPr>
              <a:t>час</a:t>
            </a:r>
          </a:p>
        </p:txBody>
      </p:sp>
      <p:pic>
        <p:nvPicPr>
          <p:cNvPr id="21510" name="Рисунок 18" descr="N2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708275"/>
            <a:ext cx="4252912" cy="388937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" name="Скругленная прямоугольная выноска 23"/>
          <p:cNvSpPr/>
          <p:nvPr/>
        </p:nvSpPr>
        <p:spPr bwMode="auto">
          <a:xfrm>
            <a:off x="1781175" y="3357563"/>
            <a:ext cx="396875" cy="503237"/>
          </a:xfrm>
          <a:prstGeom prst="wedgeRoundRectCallout">
            <a:avLst>
              <a:gd name="adj1" fmla="val -188385"/>
              <a:gd name="adj2" fmla="val 136198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en-US" sz="1600" b="1" baseline="30000" dirty="0">
                <a:cs typeface="+mn-cs"/>
              </a:rPr>
              <a:t>3</a:t>
            </a:r>
            <a:r>
              <a:rPr lang="en-US" sz="1600" b="1" dirty="0">
                <a:cs typeface="+mn-cs"/>
              </a:rPr>
              <a:t>H</a:t>
            </a:r>
            <a:endParaRPr lang="ru-RU" sz="1600" b="1" dirty="0">
              <a:cs typeface="+mn-cs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 bwMode="auto">
          <a:xfrm>
            <a:off x="2311400" y="4076700"/>
            <a:ext cx="400050" cy="504825"/>
          </a:xfrm>
          <a:prstGeom prst="wedgeRoundRectCallout">
            <a:avLst>
              <a:gd name="adj1" fmla="val -194999"/>
              <a:gd name="adj2" fmla="val 128640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en-US" sz="1600" b="1" baseline="30000" dirty="0">
                <a:cs typeface="+mn-cs"/>
              </a:rPr>
              <a:t>14</a:t>
            </a:r>
            <a:r>
              <a:rPr lang="en-US" sz="1600" b="1" dirty="0">
                <a:cs typeface="+mn-cs"/>
              </a:rPr>
              <a:t>C</a:t>
            </a:r>
            <a:endParaRPr lang="ru-RU" sz="1600" b="1" dirty="0">
              <a:cs typeface="+mn-cs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3775075" y="4005263"/>
            <a:ext cx="531813" cy="504825"/>
          </a:xfrm>
          <a:prstGeom prst="wedgeRoundRectCallout">
            <a:avLst>
              <a:gd name="adj1" fmla="val -160827"/>
              <a:gd name="adj2" fmla="val 153205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en-US" sz="1600" b="1" baseline="30000" dirty="0">
                <a:cs typeface="+mn-cs"/>
              </a:rPr>
              <a:t>36</a:t>
            </a:r>
            <a:r>
              <a:rPr lang="en-US" sz="1600" b="1" dirty="0">
                <a:cs typeface="+mn-cs"/>
              </a:rPr>
              <a:t>Cl</a:t>
            </a:r>
            <a:endParaRPr lang="ru-RU" sz="1600" b="1" dirty="0">
              <a:cs typeface="+mn-cs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 bwMode="auto">
          <a:xfrm>
            <a:off x="3833813" y="4940300"/>
            <a:ext cx="473075" cy="504825"/>
          </a:xfrm>
          <a:prstGeom prst="wedgeRoundRectCallout">
            <a:avLst>
              <a:gd name="adj1" fmla="val -177813"/>
              <a:gd name="adj2" fmla="val 98415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defTabSz="932675">
              <a:defRPr/>
            </a:pPr>
            <a:r>
              <a:rPr lang="en-US" sz="1800" b="1" baseline="30000" dirty="0">
                <a:cs typeface="+mn-cs"/>
              </a:rPr>
              <a:t>∑</a:t>
            </a:r>
            <a:r>
              <a:rPr lang="el-GR" sz="1800" b="1" baseline="30000" dirty="0">
                <a:cs typeface="+mn-cs"/>
              </a:rPr>
              <a:t>α</a:t>
            </a:r>
            <a:endParaRPr lang="ru-RU" sz="1800" b="1" dirty="0">
              <a:cs typeface="+mn-cs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384175" y="115888"/>
            <a:ext cx="85074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776" tIns="40888" rIns="81776" bIns="40888">
            <a:spAutoFit/>
          </a:bodyPr>
          <a:lstStyle/>
          <a:p>
            <a:pPr algn="ctr" defTabSz="818135">
              <a:lnSpc>
                <a:spcPct val="90000"/>
              </a:lnSpc>
              <a:defRPr/>
            </a:pPr>
            <a:r>
              <a:rPr lang="ru-RU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Анализ </a:t>
            </a:r>
            <a:r>
              <a:rPr lang="ru-RU" sz="2100" b="1" u="sng" dirty="0">
                <a:solidFill>
                  <a:srgbClr val="CC3300"/>
                </a:solidFill>
                <a:cs typeface="+mn-cs"/>
              </a:rPr>
              <a:t>облучённого графита</a:t>
            </a:r>
          </a:p>
        </p:txBody>
      </p:sp>
      <p:pic>
        <p:nvPicPr>
          <p:cNvPr id="21516" name="Рисунок 30" descr="17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275"/>
            <a:ext cx="4319588" cy="18732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" name="Скругленная прямоугольная выноска 32"/>
          <p:cNvSpPr/>
          <p:nvPr/>
        </p:nvSpPr>
        <p:spPr bwMode="auto">
          <a:xfrm>
            <a:off x="6299200" y="3357563"/>
            <a:ext cx="466725" cy="503237"/>
          </a:xfrm>
          <a:prstGeom prst="wedgeRoundRectCallout">
            <a:avLst>
              <a:gd name="adj1" fmla="val -186495"/>
              <a:gd name="adj2" fmla="val 130529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ru-RU" sz="1600" b="1" baseline="30000" dirty="0">
                <a:cs typeface="+mn-cs"/>
              </a:rPr>
              <a:t>63</a:t>
            </a:r>
            <a:r>
              <a:rPr lang="en-US" sz="1600" b="1" dirty="0">
                <a:cs typeface="+mn-cs"/>
              </a:rPr>
              <a:t>Ni</a:t>
            </a:r>
            <a:endParaRPr lang="ru-RU" sz="1600" b="1" dirty="0">
              <a:cs typeface="+mn-cs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 bwMode="auto">
          <a:xfrm>
            <a:off x="7099300" y="3430588"/>
            <a:ext cx="396875" cy="503237"/>
          </a:xfrm>
          <a:prstGeom prst="wedgeRoundRectCallout">
            <a:avLst>
              <a:gd name="adj1" fmla="val -208227"/>
              <a:gd name="adj2" fmla="val 109743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en-US" sz="1600" b="1" baseline="30000" dirty="0">
                <a:cs typeface="+mn-cs"/>
              </a:rPr>
              <a:t>14</a:t>
            </a:r>
            <a:r>
              <a:rPr lang="en-US" sz="1600" b="1" dirty="0">
                <a:cs typeface="+mn-cs"/>
              </a:rPr>
              <a:t>C</a:t>
            </a:r>
            <a:endParaRPr lang="ru-RU" sz="1600" b="1" dirty="0">
              <a:cs typeface="+mn-cs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 bwMode="auto">
          <a:xfrm>
            <a:off x="7961313" y="5229225"/>
            <a:ext cx="531812" cy="503238"/>
          </a:xfrm>
          <a:prstGeom prst="wedgeRoundRectCallout">
            <a:avLst>
              <a:gd name="adj1" fmla="val -116184"/>
              <a:gd name="adj2" fmla="val 102184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en-US" sz="1600" b="1" baseline="30000" dirty="0">
                <a:cs typeface="+mn-cs"/>
              </a:rPr>
              <a:t>36</a:t>
            </a:r>
            <a:r>
              <a:rPr lang="en-US" sz="1600" b="1" dirty="0">
                <a:cs typeface="+mn-cs"/>
              </a:rPr>
              <a:t>Cl</a:t>
            </a:r>
            <a:endParaRPr lang="ru-RU" sz="1600" b="1" dirty="0">
              <a:cs typeface="+mn-cs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 bwMode="auto">
          <a:xfrm>
            <a:off x="6299200" y="3357563"/>
            <a:ext cx="466725" cy="503237"/>
          </a:xfrm>
          <a:prstGeom prst="wedgeRoundRectCallout">
            <a:avLst>
              <a:gd name="adj1" fmla="val -127916"/>
              <a:gd name="adj2" fmla="val 291151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ru-RU" sz="1600" b="1" baseline="30000" dirty="0">
                <a:cs typeface="+mn-cs"/>
              </a:rPr>
              <a:t>63</a:t>
            </a:r>
            <a:r>
              <a:rPr lang="en-US" sz="1600" b="1" dirty="0">
                <a:cs typeface="+mn-cs"/>
              </a:rPr>
              <a:t>Ni</a:t>
            </a:r>
            <a:endParaRPr lang="ru-RU" sz="1600" b="1" dirty="0">
              <a:cs typeface="+mn-cs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 bwMode="auto">
          <a:xfrm>
            <a:off x="7099300" y="3430588"/>
            <a:ext cx="396875" cy="503237"/>
          </a:xfrm>
          <a:prstGeom prst="wedgeRoundRectCallout">
            <a:avLst>
              <a:gd name="adj1" fmla="val -175157"/>
              <a:gd name="adj2" fmla="val 385636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732" tIns="33732" rIns="33732" bIns="33732" anchor="ctr" anchorCtr="1"/>
          <a:lstStyle/>
          <a:p>
            <a:pPr defTabSz="932675">
              <a:defRPr/>
            </a:pPr>
            <a:r>
              <a:rPr lang="en-US" sz="1600" b="1" baseline="30000" dirty="0">
                <a:cs typeface="+mn-cs"/>
              </a:rPr>
              <a:t>14</a:t>
            </a:r>
            <a:r>
              <a:rPr lang="en-US" sz="1600" b="1" dirty="0">
                <a:cs typeface="+mn-cs"/>
              </a:rPr>
              <a:t>C</a:t>
            </a:r>
            <a:endParaRPr lang="ru-RU" sz="1600" b="1" dirty="0">
              <a:cs typeface="+mn-cs"/>
            </a:endParaRPr>
          </a:p>
        </p:txBody>
      </p:sp>
      <p:cxnSp>
        <p:nvCxnSpPr>
          <p:cNvPr id="21522" name="Прямая соединительная линия 39"/>
          <p:cNvCxnSpPr>
            <a:cxnSpLocks noChangeShapeType="1"/>
          </p:cNvCxnSpPr>
          <p:nvPr/>
        </p:nvCxnSpPr>
        <p:spPr bwMode="auto">
          <a:xfrm rot="5400000">
            <a:off x="3968750" y="2097088"/>
            <a:ext cx="1079500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47313919"/>
      </p:ext>
    </p:extLst>
  </p:cSld>
  <p:clrMapOvr>
    <a:masterClrMapping/>
  </p:clrMapOvr>
  <p:transition spd="med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4"/>
          <p:cNvSpPr>
            <a:spLocks noChangeArrowheads="1"/>
          </p:cNvSpPr>
          <p:nvPr/>
        </p:nvSpPr>
        <p:spPr bwMode="auto">
          <a:xfrm>
            <a:off x="827088" y="1268413"/>
            <a:ext cx="7777162" cy="3889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defTabSz="873125">
              <a:lnSpc>
                <a:spcPct val="80000"/>
              </a:lnSpc>
              <a:defRPr/>
            </a:pPr>
            <a:r>
              <a:rPr lang="ru-RU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Экспресс-анализ </a:t>
            </a:r>
            <a:r>
              <a:rPr lang="ru-RU" sz="2100" b="1" u="sng" dirty="0">
                <a:solidFill>
                  <a:srgbClr val="CC3300"/>
                </a:solidFill>
                <a:cs typeface="+mn-cs"/>
              </a:rPr>
              <a:t>технологической пробы</a:t>
            </a:r>
            <a:r>
              <a:rPr lang="en-US" sz="2100" b="1" u="sng" dirty="0">
                <a:solidFill>
                  <a:srgbClr val="CC3300"/>
                </a:solidFill>
                <a:cs typeface="+mn-cs"/>
              </a:rPr>
              <a:t> </a:t>
            </a:r>
            <a:endParaRPr lang="ru-RU" sz="2100" b="1" u="sng" dirty="0">
              <a:solidFill>
                <a:srgbClr val="CC3300"/>
              </a:solidFill>
              <a:cs typeface="+mn-cs"/>
            </a:endParaRPr>
          </a:p>
          <a:p>
            <a:pPr algn="ctr" defTabSz="873125">
              <a:lnSpc>
                <a:spcPct val="80000"/>
              </a:lnSpc>
              <a:defRPr/>
            </a:pPr>
            <a:r>
              <a:rPr lang="en-US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</a:t>
            </a:r>
            <a:r>
              <a:rPr lang="ru-RU" sz="2100" b="1" dirty="0" err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смыв с диска</a:t>
            </a:r>
            <a:r>
              <a:rPr lang="en-US" sz="2100" b="1" dirty="0" err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“U-1”, </a:t>
            </a:r>
            <a:r>
              <a:rPr lang="ru-RU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ИРМ</a:t>
            </a:r>
            <a:r>
              <a:rPr lang="en-US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ru-RU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г. </a:t>
            </a:r>
            <a:r>
              <a:rPr lang="ru-RU" sz="2100" b="1" dirty="0" err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Заречный</a:t>
            </a:r>
            <a:r>
              <a:rPr lang="en-US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)</a:t>
            </a:r>
            <a:r>
              <a:rPr lang="ru-RU" sz="21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042988" y="5373688"/>
            <a:ext cx="7318375" cy="12366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defTabSz="873125"/>
            <a:r>
              <a:rPr lang="ru-RU" altLang="ru-RU" sz="1800" b="1">
                <a:solidFill>
                  <a:schemeClr val="accent2"/>
                </a:solidFill>
              </a:rPr>
              <a:t>А-суммарный ЖС спектр; </a:t>
            </a:r>
            <a:r>
              <a:rPr lang="en-US" altLang="ru-RU" sz="1800" b="1">
                <a:solidFill>
                  <a:schemeClr val="accent2"/>
                </a:solidFill>
              </a:rPr>
              <a:t>B</a:t>
            </a:r>
            <a:r>
              <a:rPr lang="ru-RU" altLang="ru-RU" sz="1800" b="1">
                <a:solidFill>
                  <a:schemeClr val="accent2"/>
                </a:solidFill>
              </a:rPr>
              <a:t>-«ALPHAEX»-экстракция;</a:t>
            </a:r>
            <a:r>
              <a:rPr lang="ru-RU" altLang="ru-RU" sz="1500" b="1">
                <a:solidFill>
                  <a:srgbClr val="FF00FF"/>
                </a:solidFill>
              </a:rPr>
              <a:t> </a:t>
            </a:r>
            <a:endParaRPr lang="en-US" altLang="ru-RU" sz="1500" b="1">
              <a:solidFill>
                <a:srgbClr val="FF00FF"/>
              </a:solidFill>
            </a:endParaRPr>
          </a:p>
          <a:p>
            <a:pPr defTabSz="873125"/>
            <a:r>
              <a:rPr lang="en-US" altLang="ru-RU" sz="1400" b="1">
                <a:solidFill>
                  <a:srgbClr val="CC0066"/>
                </a:solidFill>
              </a:rPr>
              <a:t>(</a:t>
            </a:r>
            <a:r>
              <a:rPr lang="en-US" altLang="ru-RU" sz="1400" b="1" baseline="30000">
                <a:solidFill>
                  <a:srgbClr val="CC0066"/>
                </a:solidFill>
              </a:rPr>
              <a:t>147</a:t>
            </a:r>
            <a:r>
              <a:rPr lang="en-US" altLang="ru-RU" sz="1400" b="1">
                <a:solidFill>
                  <a:srgbClr val="CC0066"/>
                </a:solidFill>
              </a:rPr>
              <a:t>Sm </a:t>
            </a:r>
            <a:r>
              <a:rPr lang="ru-RU" altLang="ru-RU" sz="1400" b="1">
                <a:solidFill>
                  <a:srgbClr val="CC0066"/>
                </a:solidFill>
              </a:rPr>
              <a:t>использован для</a:t>
            </a:r>
            <a:r>
              <a:rPr lang="en-US" altLang="ru-RU" sz="1400" b="1">
                <a:solidFill>
                  <a:srgbClr val="CC0066"/>
                </a:solidFill>
              </a:rPr>
              <a:t> </a:t>
            </a:r>
            <a:r>
              <a:rPr lang="ru-RU" altLang="ru-RU" sz="1400" b="1">
                <a:solidFill>
                  <a:srgbClr val="CC0066"/>
                </a:solidFill>
              </a:rPr>
              <a:t>корректировки спектрального сдвига </a:t>
            </a:r>
            <a:r>
              <a:rPr lang="en-US" altLang="ru-RU" sz="1400" b="1">
                <a:solidFill>
                  <a:srgbClr val="CC0066"/>
                </a:solidFill>
              </a:rPr>
              <a:t> </a:t>
            </a:r>
            <a:r>
              <a:rPr lang="ru-RU" altLang="ru-RU" sz="1400" b="1">
                <a:solidFill>
                  <a:srgbClr val="CC0066"/>
                </a:solidFill>
              </a:rPr>
              <a:t>и величины тушения</a:t>
            </a:r>
            <a:r>
              <a:rPr lang="en-US" altLang="ru-RU" sz="1400" b="1">
                <a:solidFill>
                  <a:srgbClr val="CC0066"/>
                </a:solidFill>
              </a:rPr>
              <a:t>) </a:t>
            </a:r>
          </a:p>
          <a:p>
            <a:pPr defTabSz="873125"/>
            <a:r>
              <a:rPr lang="ru-RU" altLang="ru-RU" sz="1400" b="1" u="sng">
                <a:solidFill>
                  <a:srgbClr val="009900"/>
                </a:solidFill>
              </a:rPr>
              <a:t>Найденная активность</a:t>
            </a:r>
            <a:r>
              <a:rPr lang="en-US" altLang="ru-RU" sz="1400" b="1">
                <a:solidFill>
                  <a:srgbClr val="009900"/>
                </a:solidFill>
              </a:rPr>
              <a:t>   (</a:t>
            </a:r>
            <a:r>
              <a:rPr lang="ru-RU" altLang="ru-RU" sz="1400" b="1">
                <a:solidFill>
                  <a:srgbClr val="009900"/>
                </a:solidFill>
              </a:rPr>
              <a:t>Бк</a:t>
            </a:r>
            <a:r>
              <a:rPr lang="en-US" altLang="ru-RU" sz="1400" b="1">
                <a:solidFill>
                  <a:srgbClr val="009900"/>
                </a:solidFill>
              </a:rPr>
              <a:t>/</a:t>
            </a:r>
            <a:r>
              <a:rPr lang="ru-RU" altLang="ru-RU" sz="1400" b="1">
                <a:solidFill>
                  <a:srgbClr val="009900"/>
                </a:solidFill>
              </a:rPr>
              <a:t>проба</a:t>
            </a:r>
            <a:r>
              <a:rPr lang="en-US" altLang="ru-RU" sz="1400" b="1">
                <a:solidFill>
                  <a:srgbClr val="009900"/>
                </a:solidFill>
              </a:rPr>
              <a:t>) :</a:t>
            </a:r>
            <a:r>
              <a:rPr lang="ru-RU" altLang="ru-RU" sz="1400" b="1" baseline="30000"/>
              <a:t>234</a:t>
            </a:r>
            <a:r>
              <a:rPr lang="ru-RU" altLang="ru-RU" sz="1400" b="1"/>
              <a:t>U-0.19±0.04; </a:t>
            </a:r>
            <a:r>
              <a:rPr lang="ru-RU" altLang="ru-RU" sz="1400" b="1" baseline="30000"/>
              <a:t>238</a:t>
            </a:r>
            <a:r>
              <a:rPr lang="ru-RU" altLang="ru-RU" sz="1400" b="1"/>
              <a:t>Pu-0.25±0.05; </a:t>
            </a:r>
            <a:r>
              <a:rPr lang="ru-RU" altLang="ru-RU" sz="1400" b="1" baseline="30000"/>
              <a:t>239</a:t>
            </a:r>
            <a:r>
              <a:rPr lang="ru-RU" altLang="ru-RU" sz="1400" b="1"/>
              <a:t>Pu-0.18±0.04;</a:t>
            </a:r>
          </a:p>
          <a:p>
            <a:pPr defTabSz="873125"/>
            <a:r>
              <a:rPr lang="ru-RU" altLang="ru-RU" sz="1400" b="1"/>
              <a:t> </a:t>
            </a:r>
            <a:r>
              <a:rPr lang="ru-RU" altLang="ru-RU" sz="1400" b="1" baseline="30000"/>
              <a:t>241</a:t>
            </a:r>
            <a:r>
              <a:rPr lang="ru-RU" altLang="ru-RU" sz="1400" b="1"/>
              <a:t>Pu-3.0±0.3; </a:t>
            </a:r>
            <a:r>
              <a:rPr lang="ru-RU" altLang="ru-RU" sz="1400" b="1" baseline="30000"/>
              <a:t>60</a:t>
            </a:r>
            <a:r>
              <a:rPr lang="ru-RU" altLang="ru-RU" sz="1400" b="1"/>
              <a:t>Со-98±5; </a:t>
            </a:r>
            <a:r>
              <a:rPr lang="ru-RU" altLang="ru-RU" sz="1400" b="1" baseline="30000"/>
              <a:t>63</a:t>
            </a:r>
            <a:r>
              <a:rPr lang="en-US" altLang="ru-RU" sz="1400" b="1"/>
              <a:t>Ni</a:t>
            </a:r>
            <a:r>
              <a:rPr lang="ru-RU" altLang="ru-RU" sz="1400" b="1"/>
              <a:t>-36±4</a:t>
            </a:r>
            <a:endParaRPr lang="en-US" altLang="ru-RU" sz="1400" b="1"/>
          </a:p>
          <a:p>
            <a:pPr defTabSz="873125"/>
            <a:r>
              <a:rPr lang="ru-RU" altLang="ru-RU" sz="1400" b="1" u="sng">
                <a:solidFill>
                  <a:srgbClr val="CC0066"/>
                </a:solidFill>
              </a:rPr>
              <a:t>Продолжительность анализа</a:t>
            </a:r>
            <a:r>
              <a:rPr lang="en-US" altLang="ru-RU" sz="1400" b="1" u="sng">
                <a:solidFill>
                  <a:srgbClr val="CC0066"/>
                </a:solidFill>
                <a:cs typeface="Times New Roman" pitchFamily="18" charset="0"/>
              </a:rPr>
              <a:t>~</a:t>
            </a:r>
            <a:r>
              <a:rPr lang="ru-RU" altLang="ru-RU" sz="1400" b="1" u="sng">
                <a:solidFill>
                  <a:srgbClr val="CC0066"/>
                </a:solidFill>
                <a:cs typeface="Times New Roman" pitchFamily="18" charset="0"/>
              </a:rPr>
              <a:t>5</a:t>
            </a:r>
            <a:r>
              <a:rPr lang="en-US" altLang="ru-RU" sz="1400" b="1" u="sng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ru-RU" altLang="ru-RU" sz="1400" b="1" u="sng">
                <a:solidFill>
                  <a:srgbClr val="CC0066"/>
                </a:solidFill>
                <a:cs typeface="Times New Roman" pitchFamily="18" charset="0"/>
              </a:rPr>
              <a:t>час</a:t>
            </a:r>
            <a:endParaRPr lang="en-US" altLang="ru-RU" sz="1400" b="1" u="sng">
              <a:solidFill>
                <a:srgbClr val="CC0066"/>
              </a:solidFill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9450" y="1052513"/>
            <a:ext cx="7947025" cy="4105275"/>
            <a:chOff x="1515" y="1962"/>
            <a:chExt cx="9726" cy="59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381" y="1962"/>
              <a:ext cx="4860" cy="5940"/>
              <a:chOff x="1521" y="8154"/>
              <a:chExt cx="4860" cy="5580"/>
            </a:xfrm>
          </p:grpSpPr>
          <p:pic>
            <p:nvPicPr>
              <p:cNvPr id="24592" name="Picture 6" descr="Рис_алфаэкс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1" y="8154"/>
                <a:ext cx="4860" cy="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93" name="Text Box 7"/>
              <p:cNvSpPr txBox="1">
                <a:spLocks noChangeArrowheads="1"/>
              </p:cNvSpPr>
              <p:nvPr/>
            </p:nvSpPr>
            <p:spPr bwMode="auto">
              <a:xfrm>
                <a:off x="2961" y="13374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/>
                  <a:t>каналы</a:t>
                </a:r>
              </a:p>
              <a:p>
                <a:pPr defTabSz="873125"/>
                <a:endParaRPr lang="ru-RU" altLang="ru-RU" sz="2300"/>
              </a:p>
            </p:txBody>
          </p:sp>
          <p:sp>
            <p:nvSpPr>
              <p:cNvPr id="24594" name="Text Box 8"/>
              <p:cNvSpPr txBox="1">
                <a:spLocks noChangeArrowheads="1"/>
              </p:cNvSpPr>
              <p:nvPr/>
            </p:nvSpPr>
            <p:spPr bwMode="auto">
              <a:xfrm>
                <a:off x="5301" y="8694"/>
                <a:ext cx="540" cy="5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en-US" altLang="ru-RU" sz="1100" b="1">
                    <a:solidFill>
                      <a:srgbClr val="FF00FF"/>
                    </a:solidFill>
                  </a:rPr>
                  <a:t>B</a:t>
                </a:r>
                <a:endParaRPr lang="ru-RU" altLang="ru-RU" sz="2300"/>
              </a:p>
            </p:txBody>
          </p:sp>
          <p:sp>
            <p:nvSpPr>
              <p:cNvPr id="24595" name="AutoShape 9"/>
              <p:cNvSpPr>
                <a:spLocks noChangeArrowheads="1"/>
              </p:cNvSpPr>
              <p:nvPr/>
            </p:nvSpPr>
            <p:spPr bwMode="auto">
              <a:xfrm>
                <a:off x="2961" y="8694"/>
                <a:ext cx="1080" cy="540"/>
              </a:xfrm>
              <a:prstGeom prst="wedgeRoundRectCallout">
                <a:avLst>
                  <a:gd name="adj1" fmla="val -77778"/>
                  <a:gd name="adj2" fmla="val 6611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241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Pu</a:t>
                </a:r>
                <a:endParaRPr lang="ru-RU" altLang="ru-RU" sz="2300"/>
              </a:p>
            </p:txBody>
          </p:sp>
          <p:sp>
            <p:nvSpPr>
              <p:cNvPr id="24596" name="AutoShape 10"/>
              <p:cNvSpPr>
                <a:spLocks noChangeArrowheads="1"/>
              </p:cNvSpPr>
              <p:nvPr/>
            </p:nvSpPr>
            <p:spPr bwMode="auto">
              <a:xfrm>
                <a:off x="2781" y="9774"/>
                <a:ext cx="1080" cy="540"/>
              </a:xfrm>
              <a:prstGeom prst="wedgeRoundRectCallout">
                <a:avLst>
                  <a:gd name="adj1" fmla="val 2778"/>
                  <a:gd name="adj2" fmla="val 39111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147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Sm</a:t>
                </a:r>
                <a:endParaRPr lang="ru-RU" altLang="ru-RU" sz="2300"/>
              </a:p>
            </p:txBody>
          </p:sp>
          <p:sp>
            <p:nvSpPr>
              <p:cNvPr id="24597" name="AutoShape 11"/>
              <p:cNvSpPr>
                <a:spLocks noChangeArrowheads="1"/>
              </p:cNvSpPr>
              <p:nvPr/>
            </p:nvSpPr>
            <p:spPr bwMode="auto">
              <a:xfrm>
                <a:off x="3681" y="11034"/>
                <a:ext cx="1080" cy="540"/>
              </a:xfrm>
              <a:prstGeom prst="wedgeRoundRectCallout">
                <a:avLst>
                  <a:gd name="adj1" fmla="val 37500"/>
                  <a:gd name="adj2" fmla="val 18000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234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U</a:t>
                </a:r>
                <a:endParaRPr lang="ru-RU" altLang="ru-RU" sz="2300"/>
              </a:p>
            </p:txBody>
          </p:sp>
          <p:sp>
            <p:nvSpPr>
              <p:cNvPr id="24598" name="AutoShape 12"/>
              <p:cNvSpPr>
                <a:spLocks noChangeArrowheads="1"/>
              </p:cNvSpPr>
              <p:nvPr/>
            </p:nvSpPr>
            <p:spPr bwMode="auto">
              <a:xfrm>
                <a:off x="4041" y="9414"/>
                <a:ext cx="1080" cy="540"/>
              </a:xfrm>
              <a:prstGeom prst="wedgeRoundRectCallout">
                <a:avLst>
                  <a:gd name="adj1" fmla="val 27778"/>
                  <a:gd name="adj2" fmla="val 45500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239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Pu</a:t>
                </a:r>
                <a:endParaRPr lang="ru-RU" altLang="ru-RU" sz="2300"/>
              </a:p>
            </p:txBody>
          </p:sp>
          <p:sp>
            <p:nvSpPr>
              <p:cNvPr id="24599" name="AutoShape 13"/>
              <p:cNvSpPr>
                <a:spLocks noChangeArrowheads="1"/>
              </p:cNvSpPr>
              <p:nvPr/>
            </p:nvSpPr>
            <p:spPr bwMode="auto">
              <a:xfrm>
                <a:off x="4941" y="10314"/>
                <a:ext cx="1080" cy="540"/>
              </a:xfrm>
              <a:prstGeom prst="wedgeRoundRectCallout">
                <a:avLst>
                  <a:gd name="adj1" fmla="val -31944"/>
                  <a:gd name="adj2" fmla="val 24944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238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Pu</a:t>
                </a:r>
                <a:endParaRPr lang="ru-RU" altLang="ru-RU" sz="2300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515" y="1968"/>
              <a:ext cx="5046" cy="5934"/>
              <a:chOff x="1521" y="1140"/>
              <a:chExt cx="5046" cy="5934"/>
            </a:xfrm>
          </p:grpSpPr>
          <p:pic>
            <p:nvPicPr>
              <p:cNvPr id="24584" name="Picture 15" descr="рис_сумспектр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1" y="1140"/>
                <a:ext cx="5046" cy="5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5" name="Text Box 16"/>
              <p:cNvSpPr txBox="1">
                <a:spLocks noChangeArrowheads="1"/>
              </p:cNvSpPr>
              <p:nvPr/>
            </p:nvSpPr>
            <p:spPr bwMode="auto">
              <a:xfrm>
                <a:off x="3439" y="6714"/>
                <a:ext cx="1139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/>
                  <a:t>каналы</a:t>
                </a:r>
                <a:endParaRPr lang="ru-RU" altLang="ru-RU" sz="2300"/>
              </a:p>
            </p:txBody>
          </p:sp>
          <p:sp>
            <p:nvSpPr>
              <p:cNvPr id="24586" name="AutoShape 17"/>
              <p:cNvSpPr>
                <a:spLocks noChangeArrowheads="1"/>
              </p:cNvSpPr>
              <p:nvPr/>
            </p:nvSpPr>
            <p:spPr bwMode="auto">
              <a:xfrm>
                <a:off x="3004" y="1674"/>
                <a:ext cx="857" cy="540"/>
              </a:xfrm>
              <a:prstGeom prst="wedgeRoundRectCallout">
                <a:avLst>
                  <a:gd name="adj1" fmla="val -104144"/>
                  <a:gd name="adj2" fmla="val 23277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63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Ni</a:t>
                </a:r>
                <a:endParaRPr lang="ru-RU" altLang="ru-RU" sz="2300"/>
              </a:p>
            </p:txBody>
          </p:sp>
          <p:sp>
            <p:nvSpPr>
              <p:cNvPr id="24587" name="AutoShape 18"/>
              <p:cNvSpPr>
                <a:spLocks noChangeArrowheads="1"/>
              </p:cNvSpPr>
              <p:nvPr/>
            </p:nvSpPr>
            <p:spPr bwMode="auto">
              <a:xfrm>
                <a:off x="3222" y="2394"/>
                <a:ext cx="999" cy="540"/>
              </a:xfrm>
              <a:prstGeom prst="wedgeRoundRectCallout">
                <a:avLst>
                  <a:gd name="adj1" fmla="val -129778"/>
                  <a:gd name="adj2" fmla="val 41611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241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Pu</a:t>
                </a:r>
                <a:endParaRPr lang="ru-RU" altLang="ru-RU" sz="2300"/>
              </a:p>
            </p:txBody>
          </p:sp>
          <p:sp>
            <p:nvSpPr>
              <p:cNvPr id="24588" name="AutoShape 19"/>
              <p:cNvSpPr>
                <a:spLocks noChangeArrowheads="1"/>
              </p:cNvSpPr>
              <p:nvPr/>
            </p:nvSpPr>
            <p:spPr bwMode="auto">
              <a:xfrm>
                <a:off x="4401" y="2754"/>
                <a:ext cx="900" cy="540"/>
              </a:xfrm>
              <a:prstGeom prst="wedgeRoundRectCallout">
                <a:avLst>
                  <a:gd name="adj1" fmla="val -202111"/>
                  <a:gd name="adj2" fmla="val 24666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 baseline="30000">
                    <a:solidFill>
                      <a:srgbClr val="FF00FF"/>
                    </a:solidFill>
                  </a:rPr>
                  <a:t>60</a:t>
                </a:r>
                <a:r>
                  <a:rPr lang="ru-RU" altLang="ru-RU" sz="1100" b="1">
                    <a:solidFill>
                      <a:srgbClr val="FF00FF"/>
                    </a:solidFill>
                  </a:rPr>
                  <a:t>Co</a:t>
                </a:r>
                <a:endParaRPr lang="ru-RU" altLang="ru-RU" sz="2300"/>
              </a:p>
            </p:txBody>
          </p:sp>
          <p:sp>
            <p:nvSpPr>
              <p:cNvPr id="24589" name="AutoShape 20"/>
              <p:cNvSpPr>
                <a:spLocks noChangeArrowheads="1"/>
              </p:cNvSpPr>
              <p:nvPr/>
            </p:nvSpPr>
            <p:spPr bwMode="auto">
              <a:xfrm>
                <a:off x="3501" y="4554"/>
                <a:ext cx="1175" cy="540"/>
              </a:xfrm>
              <a:prstGeom prst="wedgeRoundRectCallout">
                <a:avLst>
                  <a:gd name="adj1" fmla="val -22426"/>
                  <a:gd name="adj2" fmla="val 26888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>
                    <a:solidFill>
                      <a:srgbClr val="FF00FF"/>
                    </a:solidFill>
                  </a:rPr>
                  <a:t>∑α-пик</a:t>
                </a:r>
                <a:endParaRPr lang="ru-RU" altLang="ru-RU" sz="2300"/>
              </a:p>
            </p:txBody>
          </p:sp>
          <p:sp>
            <p:nvSpPr>
              <p:cNvPr id="24590" name="Line 21"/>
              <p:cNvSpPr>
                <a:spLocks noChangeShapeType="1"/>
              </p:cNvSpPr>
              <p:nvPr/>
            </p:nvSpPr>
            <p:spPr bwMode="auto">
              <a:xfrm>
                <a:off x="4761" y="3294"/>
                <a:ext cx="360" cy="3060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1" name="Text Box 22"/>
              <p:cNvSpPr txBox="1">
                <a:spLocks noChangeArrowheads="1"/>
              </p:cNvSpPr>
              <p:nvPr/>
            </p:nvSpPr>
            <p:spPr bwMode="auto">
              <a:xfrm>
                <a:off x="5301" y="1674"/>
                <a:ext cx="540" cy="5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7272" tIns="43637" rIns="87272" bIns="43637"/>
              <a:lstStyle/>
              <a:p>
                <a:pPr defTabSz="873125"/>
                <a:r>
                  <a:rPr lang="ru-RU" altLang="ru-RU" sz="1100" b="1">
                    <a:solidFill>
                      <a:srgbClr val="FF00FF"/>
                    </a:solidFill>
                  </a:rPr>
                  <a:t>А</a:t>
                </a:r>
                <a:endParaRPr lang="ru-RU" altLang="ru-RU" sz="23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333406"/>
      </p:ext>
    </p:extLst>
  </p:cSld>
  <p:clrMapOvr>
    <a:masterClrMapping/>
  </p:clrMapOvr>
  <p:transition spd="med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A96FB82-93C5-47D3-94DE-21197D8A51F9}"/>
              </a:ext>
            </a:extLst>
          </p:cNvPr>
          <p:cNvGraphicFramePr>
            <a:graphicFrameLocks noGrp="1"/>
          </p:cNvGraphicFramePr>
          <p:nvPr/>
        </p:nvGraphicFramePr>
        <p:xfrm>
          <a:off x="3995936" y="980728"/>
          <a:ext cx="4572000" cy="9677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363737548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503079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658744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7519978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952021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8789885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67104071"/>
                    </a:ext>
                  </a:extLst>
                </a:gridCol>
              </a:tblGrid>
              <a:tr h="306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Нуклиды</a:t>
                      </a:r>
                      <a:endParaRPr lang="ru-RU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имп.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 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Бк/кг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69"/>
                  </a:ext>
                </a:extLst>
              </a:tr>
              <a:tr h="27896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Rn-222eq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468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0.078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277684"/>
                  </a:ext>
                </a:extLst>
              </a:tr>
              <a:tr h="278960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Сумма</a:t>
                      </a:r>
                      <a:endParaRPr lang="ru-RU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468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0.078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766983"/>
                  </a:ext>
                </a:extLst>
              </a:tr>
            </a:tbl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559F82BE-1F64-469C-A360-5B6CC42B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00" y="681516"/>
            <a:ext cx="30243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ПРОТОКОЛ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обработки спектра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12.11.2022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TriCarb-4810 2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 измерения: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1200 сек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427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Информация об образце: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 11683.Spectrum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876ADF0A-B567-4A1A-A444-579CD8AA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857750" cy="31432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53364"/>
      </p:ext>
    </p:extLst>
  </p:cSld>
  <p:clrMapOvr>
    <a:masterClrMapping/>
  </p:clrMapOvr>
  <p:transition spd="med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effectLst/>
          <a:scene3d>
            <a:camera prst="orthographicFront"/>
            <a:lightRig rig="contrasting" dir="t">
              <a:rot lat="0" lon="0" rev="4500000"/>
            </a:lightRig>
          </a:scene3d>
          <a:sp3d/>
        </p:spPr>
        <p:txBody>
          <a:bodyPr anchor="ctr" anchorCtr="1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373606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406347"/>
            <a:ext cx="8713663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Методики </a:t>
            </a:r>
            <a:r>
              <a:rPr lang="ru-RU" sz="1800" b="1" dirty="0">
                <a:solidFill>
                  <a:srgbClr val="002060"/>
                </a:solidFill>
              </a:rPr>
              <a:t>с ускоренной радиохимической подготовкой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и окончанием измерением на ЖСС и обработкой программой </a:t>
            </a:r>
            <a:r>
              <a:rPr lang="en-US" sz="1800" b="1" i="1" dirty="0">
                <a:solidFill>
                  <a:srgbClr val="FF0000"/>
                </a:solidFill>
              </a:rPr>
              <a:t>Spectra</a:t>
            </a:r>
            <a:r>
              <a:rPr lang="en-US" sz="1800" b="1" i="1" dirty="0">
                <a:solidFill>
                  <a:srgbClr val="002060"/>
                </a:solidFill>
              </a:rPr>
              <a:t>Dec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для анализа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β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- и </a:t>
            </a:r>
            <a:r>
              <a:rPr lang="el-GR" sz="1800" b="1" dirty="0">
                <a:solidFill>
                  <a:srgbClr val="FF0000"/>
                </a:solidFill>
                <a:latin typeface="+mj-lt"/>
              </a:rPr>
              <a:t>α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- излучающих радионуклидов.</a:t>
            </a:r>
          </a:p>
        </p:txBody>
      </p:sp>
      <p:grpSp>
        <p:nvGrpSpPr>
          <p:cNvPr id="2" name="Группа 83"/>
          <p:cNvGrpSpPr/>
          <p:nvPr/>
        </p:nvGrpSpPr>
        <p:grpSpPr>
          <a:xfrm>
            <a:off x="179512" y="2492896"/>
            <a:ext cx="4427984" cy="3600400"/>
            <a:chOff x="179512" y="2780928"/>
            <a:chExt cx="4427984" cy="3600400"/>
          </a:xfrm>
        </p:grpSpPr>
        <p:pic>
          <p:nvPicPr>
            <p:cNvPr id="5" name="Рисунок 4" descr="Sample2_1_Sr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780928"/>
              <a:ext cx="4427984" cy="3600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5" name="Скругленная прямоугольная выноска 74"/>
            <p:cNvSpPr/>
            <p:nvPr/>
          </p:nvSpPr>
          <p:spPr bwMode="auto">
            <a:xfrm>
              <a:off x="1691680" y="3212976"/>
              <a:ext cx="466725" cy="503237"/>
            </a:xfrm>
            <a:prstGeom prst="wedgeRoundRectCallout">
              <a:avLst>
                <a:gd name="adj1" fmla="val -140805"/>
                <a:gd name="adj2" fmla="val 159655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ru-RU" sz="1600" b="1" baseline="30000" dirty="0">
                  <a:cs typeface="+mn-cs"/>
                </a:rPr>
                <a:t>85</a:t>
              </a:r>
              <a:r>
                <a:rPr lang="en-US" sz="1600" b="1" dirty="0" err="1"/>
                <a:t>Sr</a:t>
              </a:r>
              <a:endParaRPr lang="ru-RU" sz="1600" b="1" dirty="0">
                <a:cs typeface="+mn-cs"/>
              </a:endParaRPr>
            </a:p>
          </p:txBody>
        </p:sp>
        <p:sp>
          <p:nvSpPr>
            <p:cNvPr id="76" name="Скругленная прямоугольная выноска 75"/>
            <p:cNvSpPr/>
            <p:nvPr/>
          </p:nvSpPr>
          <p:spPr bwMode="auto">
            <a:xfrm>
              <a:off x="2195736" y="4797971"/>
              <a:ext cx="466725" cy="503237"/>
            </a:xfrm>
            <a:prstGeom prst="wedgeRoundRectCallout">
              <a:avLst>
                <a:gd name="adj1" fmla="val -76394"/>
                <a:gd name="adj2" fmla="val 114852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en-US" sz="1600" b="1" baseline="30000" dirty="0">
                  <a:cs typeface="+mn-cs"/>
                </a:rPr>
                <a:t>90</a:t>
              </a:r>
              <a:r>
                <a:rPr lang="en-US" sz="1600" b="1" dirty="0"/>
                <a:t>Sr</a:t>
              </a:r>
              <a:endParaRPr lang="ru-RU" sz="1600" b="1" dirty="0">
                <a:cs typeface="+mn-cs"/>
              </a:endParaRPr>
            </a:p>
          </p:txBody>
        </p:sp>
        <p:sp>
          <p:nvSpPr>
            <p:cNvPr id="77" name="Скругленная прямоугольная выноска 76"/>
            <p:cNvSpPr/>
            <p:nvPr/>
          </p:nvSpPr>
          <p:spPr bwMode="auto">
            <a:xfrm>
              <a:off x="3419872" y="3789859"/>
              <a:ext cx="466725" cy="503237"/>
            </a:xfrm>
            <a:prstGeom prst="wedgeRoundRectCallout">
              <a:avLst>
                <a:gd name="adj1" fmla="val -140805"/>
                <a:gd name="adj2" fmla="val 159655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ru-RU" sz="1600" b="1" baseline="30000" dirty="0">
                  <a:cs typeface="+mn-cs"/>
                </a:rPr>
                <a:t>8</a:t>
              </a:r>
              <a:r>
                <a:rPr lang="en-US" sz="1600" b="1" baseline="30000" dirty="0">
                  <a:cs typeface="+mn-cs"/>
                </a:rPr>
                <a:t>9</a:t>
              </a:r>
              <a:r>
                <a:rPr lang="en-US" sz="1600" b="1" dirty="0"/>
                <a:t>Sr</a:t>
              </a:r>
              <a:endParaRPr lang="ru-RU" sz="1600" b="1" dirty="0">
                <a:cs typeface="+mn-cs"/>
              </a:endParaRPr>
            </a:p>
          </p:txBody>
        </p:sp>
        <p:sp>
          <p:nvSpPr>
            <p:cNvPr id="78" name="Скругленная прямоугольная выноска 77"/>
            <p:cNvSpPr/>
            <p:nvPr/>
          </p:nvSpPr>
          <p:spPr bwMode="auto">
            <a:xfrm>
              <a:off x="3563888" y="4581128"/>
              <a:ext cx="466725" cy="503237"/>
            </a:xfrm>
            <a:prstGeom prst="wedgeRoundRectCallout">
              <a:avLst>
                <a:gd name="adj1" fmla="val -140805"/>
                <a:gd name="adj2" fmla="val 159655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en-US" sz="1600" b="1" baseline="30000" dirty="0">
                  <a:cs typeface="+mn-cs"/>
                </a:rPr>
                <a:t>90</a:t>
              </a:r>
              <a:r>
                <a:rPr lang="en-US" sz="1600" b="1" dirty="0"/>
                <a:t>Y</a:t>
              </a:r>
              <a:endParaRPr lang="ru-RU" sz="1600" b="1" dirty="0">
                <a:cs typeface="+mn-cs"/>
              </a:endParaRPr>
            </a:p>
          </p:txBody>
        </p:sp>
      </p:grpSp>
      <p:grpSp>
        <p:nvGrpSpPr>
          <p:cNvPr id="3" name="Группа 82"/>
          <p:cNvGrpSpPr/>
          <p:nvPr/>
        </p:nvGrpSpPr>
        <p:grpSpPr>
          <a:xfrm>
            <a:off x="4644008" y="2492896"/>
            <a:ext cx="5904656" cy="3600400"/>
            <a:chOff x="4644008" y="2564904"/>
            <a:chExt cx="5904656" cy="3600400"/>
          </a:xfrm>
        </p:grpSpPr>
        <p:sp>
          <p:nvSpPr>
            <p:cNvPr id="69" name="Прямоугольник 68"/>
            <p:cNvSpPr/>
            <p:nvPr/>
          </p:nvSpPr>
          <p:spPr bwMode="auto">
            <a:xfrm>
              <a:off x="4644008" y="2564904"/>
              <a:ext cx="4320480" cy="3600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4809200" y="2636912"/>
              <a:ext cx="5633542" cy="3439296"/>
              <a:chOff x="1099" y="700"/>
              <a:chExt cx="5484" cy="3348"/>
            </a:xfrm>
            <a:solidFill>
              <a:schemeClr val="bg2">
                <a:lumMod val="60000"/>
                <a:lumOff val="40000"/>
              </a:schemeClr>
            </a:solidFill>
          </p:grpSpPr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1099" y="700"/>
                <a:ext cx="5484" cy="3348"/>
                <a:chOff x="1099" y="700"/>
                <a:chExt cx="5484" cy="3348"/>
              </a:xfrm>
              <a:grpFill/>
            </p:grpSpPr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306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auto">
                <a:xfrm>
                  <a:off x="4718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>
                  <a:off x="1306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1306" y="3939"/>
                  <a:ext cx="95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>
                  <a:off x="1647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Rectangle 12"/>
                <p:cNvSpPr>
                  <a:spLocks noChangeArrowheads="1"/>
                </p:cNvSpPr>
                <p:nvPr/>
              </p:nvSpPr>
              <p:spPr bwMode="auto">
                <a:xfrm>
                  <a:off x="1647" y="3939"/>
                  <a:ext cx="95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8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>
                  <a:off x="1988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Rectangle 14"/>
                <p:cNvSpPr>
                  <a:spLocks noChangeArrowheads="1"/>
                </p:cNvSpPr>
                <p:nvPr/>
              </p:nvSpPr>
              <p:spPr bwMode="auto">
                <a:xfrm>
                  <a:off x="1988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16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15"/>
                <p:cNvSpPr>
                  <a:spLocks noChangeShapeType="1"/>
                </p:cNvSpPr>
                <p:nvPr/>
              </p:nvSpPr>
              <p:spPr bwMode="auto">
                <a:xfrm>
                  <a:off x="2330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Rectangle 16"/>
                <p:cNvSpPr>
                  <a:spLocks noChangeArrowheads="1"/>
                </p:cNvSpPr>
                <p:nvPr/>
              </p:nvSpPr>
              <p:spPr bwMode="auto">
                <a:xfrm>
                  <a:off x="2330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24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17"/>
                <p:cNvSpPr>
                  <a:spLocks noChangeShapeType="1"/>
                </p:cNvSpPr>
                <p:nvPr/>
              </p:nvSpPr>
              <p:spPr bwMode="auto">
                <a:xfrm>
                  <a:off x="2671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Rectangle 18"/>
                <p:cNvSpPr>
                  <a:spLocks noChangeArrowheads="1"/>
                </p:cNvSpPr>
                <p:nvPr/>
              </p:nvSpPr>
              <p:spPr bwMode="auto">
                <a:xfrm>
                  <a:off x="2671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32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8" name="Line 19"/>
                <p:cNvSpPr>
                  <a:spLocks noChangeShapeType="1"/>
                </p:cNvSpPr>
                <p:nvPr/>
              </p:nvSpPr>
              <p:spPr bwMode="auto">
                <a:xfrm>
                  <a:off x="3012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3012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40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0" name="Line 21"/>
                <p:cNvSpPr>
                  <a:spLocks noChangeShapeType="1"/>
                </p:cNvSpPr>
                <p:nvPr/>
              </p:nvSpPr>
              <p:spPr bwMode="auto">
                <a:xfrm>
                  <a:off x="3353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Rectangle 22"/>
                <p:cNvSpPr>
                  <a:spLocks noChangeArrowheads="1"/>
                </p:cNvSpPr>
                <p:nvPr/>
              </p:nvSpPr>
              <p:spPr bwMode="auto">
                <a:xfrm>
                  <a:off x="3353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48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2" name="Line 23"/>
                <p:cNvSpPr>
                  <a:spLocks noChangeShapeType="1"/>
                </p:cNvSpPr>
                <p:nvPr/>
              </p:nvSpPr>
              <p:spPr bwMode="auto">
                <a:xfrm>
                  <a:off x="3694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Rectangle 24"/>
                <p:cNvSpPr>
                  <a:spLocks noChangeArrowheads="1"/>
                </p:cNvSpPr>
                <p:nvPr/>
              </p:nvSpPr>
              <p:spPr bwMode="auto">
                <a:xfrm>
                  <a:off x="3694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56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25"/>
                <p:cNvSpPr>
                  <a:spLocks noChangeShapeType="1"/>
                </p:cNvSpPr>
                <p:nvPr/>
              </p:nvSpPr>
              <p:spPr bwMode="auto">
                <a:xfrm>
                  <a:off x="4036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4036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64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27"/>
                <p:cNvSpPr>
                  <a:spLocks noChangeShapeType="1"/>
                </p:cNvSpPr>
                <p:nvPr/>
              </p:nvSpPr>
              <p:spPr bwMode="auto">
                <a:xfrm>
                  <a:off x="4377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Rectangle 28"/>
                <p:cNvSpPr>
                  <a:spLocks noChangeArrowheads="1"/>
                </p:cNvSpPr>
                <p:nvPr/>
              </p:nvSpPr>
              <p:spPr bwMode="auto">
                <a:xfrm>
                  <a:off x="4377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72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29"/>
                <p:cNvSpPr>
                  <a:spLocks noChangeShapeType="1"/>
                </p:cNvSpPr>
                <p:nvPr/>
              </p:nvSpPr>
              <p:spPr bwMode="auto">
                <a:xfrm>
                  <a:off x="4718" y="700"/>
                  <a:ext cx="1" cy="3215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Rectangle 30"/>
                <p:cNvSpPr>
                  <a:spLocks noChangeArrowheads="1"/>
                </p:cNvSpPr>
                <p:nvPr/>
              </p:nvSpPr>
              <p:spPr bwMode="auto">
                <a:xfrm>
                  <a:off x="4718" y="3939"/>
                  <a:ext cx="151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80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1"/>
                <p:cNvSpPr>
                  <a:spLocks noChangeShapeType="1"/>
                </p:cNvSpPr>
                <p:nvPr/>
              </p:nvSpPr>
              <p:spPr bwMode="auto">
                <a:xfrm>
                  <a:off x="1306" y="3915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Rectangle 32"/>
                <p:cNvSpPr>
                  <a:spLocks noChangeArrowheads="1"/>
                </p:cNvSpPr>
                <p:nvPr/>
              </p:nvSpPr>
              <p:spPr bwMode="auto">
                <a:xfrm>
                  <a:off x="1155" y="3915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33"/>
                <p:cNvSpPr>
                  <a:spLocks noChangeShapeType="1"/>
                </p:cNvSpPr>
                <p:nvPr/>
              </p:nvSpPr>
              <p:spPr bwMode="auto">
                <a:xfrm>
                  <a:off x="1306" y="3594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Rectangle 34"/>
                <p:cNvSpPr>
                  <a:spLocks noChangeArrowheads="1"/>
                </p:cNvSpPr>
                <p:nvPr/>
              </p:nvSpPr>
              <p:spPr bwMode="auto">
                <a:xfrm>
                  <a:off x="1155" y="3594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5"/>
                <p:cNvSpPr>
                  <a:spLocks noChangeShapeType="1"/>
                </p:cNvSpPr>
                <p:nvPr/>
              </p:nvSpPr>
              <p:spPr bwMode="auto">
                <a:xfrm>
                  <a:off x="1306" y="3272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Rectangle 36"/>
                <p:cNvSpPr>
                  <a:spLocks noChangeArrowheads="1"/>
                </p:cNvSpPr>
                <p:nvPr/>
              </p:nvSpPr>
              <p:spPr bwMode="auto">
                <a:xfrm>
                  <a:off x="1155" y="3272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37"/>
                <p:cNvSpPr>
                  <a:spLocks noChangeShapeType="1"/>
                </p:cNvSpPr>
                <p:nvPr/>
              </p:nvSpPr>
              <p:spPr bwMode="auto">
                <a:xfrm>
                  <a:off x="1306" y="2951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Rectangle 38"/>
                <p:cNvSpPr>
                  <a:spLocks noChangeArrowheads="1"/>
                </p:cNvSpPr>
                <p:nvPr/>
              </p:nvSpPr>
              <p:spPr bwMode="auto">
                <a:xfrm>
                  <a:off x="1155" y="2951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39"/>
                <p:cNvSpPr>
                  <a:spLocks noChangeShapeType="1"/>
                </p:cNvSpPr>
                <p:nvPr/>
              </p:nvSpPr>
              <p:spPr bwMode="auto">
                <a:xfrm>
                  <a:off x="1306" y="2629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Rectangle 40"/>
                <p:cNvSpPr>
                  <a:spLocks noChangeArrowheads="1"/>
                </p:cNvSpPr>
                <p:nvPr/>
              </p:nvSpPr>
              <p:spPr bwMode="auto">
                <a:xfrm>
                  <a:off x="1155" y="2629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41"/>
                <p:cNvSpPr>
                  <a:spLocks noChangeShapeType="1"/>
                </p:cNvSpPr>
                <p:nvPr/>
              </p:nvSpPr>
              <p:spPr bwMode="auto">
                <a:xfrm>
                  <a:off x="1306" y="2308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Rectangle 42"/>
                <p:cNvSpPr>
                  <a:spLocks noChangeArrowheads="1"/>
                </p:cNvSpPr>
                <p:nvPr/>
              </p:nvSpPr>
              <p:spPr bwMode="auto">
                <a:xfrm>
                  <a:off x="1155" y="2308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5.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auto">
                <a:xfrm>
                  <a:off x="1306" y="1986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Rectangle 44"/>
                <p:cNvSpPr>
                  <a:spLocks noChangeArrowheads="1"/>
                </p:cNvSpPr>
                <p:nvPr/>
              </p:nvSpPr>
              <p:spPr bwMode="auto">
                <a:xfrm>
                  <a:off x="1155" y="1986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4" name="Line 45"/>
                <p:cNvSpPr>
                  <a:spLocks noChangeShapeType="1"/>
                </p:cNvSpPr>
                <p:nvPr/>
              </p:nvSpPr>
              <p:spPr bwMode="auto">
                <a:xfrm>
                  <a:off x="1306" y="1665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Rectangle 46"/>
                <p:cNvSpPr>
                  <a:spLocks noChangeArrowheads="1"/>
                </p:cNvSpPr>
                <p:nvPr/>
              </p:nvSpPr>
              <p:spPr bwMode="auto">
                <a:xfrm>
                  <a:off x="1155" y="1665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auto">
                <a:xfrm>
                  <a:off x="1306" y="1343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Rectangle 48"/>
                <p:cNvSpPr>
                  <a:spLocks noChangeArrowheads="1"/>
                </p:cNvSpPr>
                <p:nvPr/>
              </p:nvSpPr>
              <p:spPr bwMode="auto">
                <a:xfrm>
                  <a:off x="1155" y="1343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8.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8" name="Line 49"/>
                <p:cNvSpPr>
                  <a:spLocks noChangeShapeType="1"/>
                </p:cNvSpPr>
                <p:nvPr/>
              </p:nvSpPr>
              <p:spPr bwMode="auto">
                <a:xfrm>
                  <a:off x="1306" y="1022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Rectangle 50"/>
                <p:cNvSpPr>
                  <a:spLocks noChangeArrowheads="1"/>
                </p:cNvSpPr>
                <p:nvPr/>
              </p:nvSpPr>
              <p:spPr bwMode="auto">
                <a:xfrm>
                  <a:off x="1155" y="1022"/>
                  <a:ext cx="119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9.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0" name="Line 51"/>
                <p:cNvSpPr>
                  <a:spLocks noChangeShapeType="1"/>
                </p:cNvSpPr>
                <p:nvPr/>
              </p:nvSpPr>
              <p:spPr bwMode="auto">
                <a:xfrm>
                  <a:off x="1306" y="700"/>
                  <a:ext cx="3412" cy="1"/>
                </a:xfrm>
                <a:prstGeom prst="line">
                  <a:avLst/>
                </a:prstGeom>
                <a:grpFill/>
                <a:ln w="127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Rectangle 52"/>
                <p:cNvSpPr>
                  <a:spLocks noChangeArrowheads="1"/>
                </p:cNvSpPr>
                <p:nvPr/>
              </p:nvSpPr>
              <p:spPr bwMode="auto">
                <a:xfrm>
                  <a:off x="1099" y="700"/>
                  <a:ext cx="175" cy="1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10.</a:t>
                  </a: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53"/>
                <p:cNvSpPr>
                  <a:spLocks/>
                </p:cNvSpPr>
                <p:nvPr/>
              </p:nvSpPr>
              <p:spPr bwMode="auto">
                <a:xfrm>
                  <a:off x="1306" y="2993"/>
                  <a:ext cx="5277" cy="922"/>
                </a:xfrm>
                <a:custGeom>
                  <a:avLst/>
                  <a:gdLst/>
                  <a:ahLst/>
                  <a:cxnLst>
                    <a:cxn ang="0">
                      <a:pos x="40" y="922"/>
                    </a:cxn>
                    <a:cxn ang="0">
                      <a:pos x="127" y="916"/>
                    </a:cxn>
                    <a:cxn ang="0">
                      <a:pos x="214" y="916"/>
                    </a:cxn>
                    <a:cxn ang="0">
                      <a:pos x="293" y="922"/>
                    </a:cxn>
                    <a:cxn ang="0">
                      <a:pos x="381" y="922"/>
                    </a:cxn>
                    <a:cxn ang="0">
                      <a:pos x="468" y="922"/>
                    </a:cxn>
                    <a:cxn ang="0">
                      <a:pos x="555" y="922"/>
                    </a:cxn>
                    <a:cxn ang="0">
                      <a:pos x="643" y="922"/>
                    </a:cxn>
                    <a:cxn ang="0">
                      <a:pos x="722" y="922"/>
                    </a:cxn>
                    <a:cxn ang="0">
                      <a:pos x="809" y="922"/>
                    </a:cxn>
                    <a:cxn ang="0">
                      <a:pos x="897" y="922"/>
                    </a:cxn>
                    <a:cxn ang="0">
                      <a:pos x="984" y="922"/>
                    </a:cxn>
                    <a:cxn ang="0">
                      <a:pos x="1071" y="922"/>
                    </a:cxn>
                    <a:cxn ang="0">
                      <a:pos x="1158" y="922"/>
                    </a:cxn>
                    <a:cxn ang="0">
                      <a:pos x="1238" y="922"/>
                    </a:cxn>
                    <a:cxn ang="0">
                      <a:pos x="1325" y="922"/>
                    </a:cxn>
                    <a:cxn ang="0">
                      <a:pos x="1412" y="916"/>
                    </a:cxn>
                    <a:cxn ang="0">
                      <a:pos x="1500" y="916"/>
                    </a:cxn>
                    <a:cxn ang="0">
                      <a:pos x="1587" y="922"/>
                    </a:cxn>
                    <a:cxn ang="0">
                      <a:pos x="1666" y="922"/>
                    </a:cxn>
                    <a:cxn ang="0">
                      <a:pos x="1754" y="922"/>
                    </a:cxn>
                    <a:cxn ang="0">
                      <a:pos x="1841" y="922"/>
                    </a:cxn>
                    <a:cxn ang="0">
                      <a:pos x="1928" y="922"/>
                    </a:cxn>
                    <a:cxn ang="0">
                      <a:pos x="2016" y="922"/>
                    </a:cxn>
                    <a:cxn ang="0">
                      <a:pos x="2095" y="916"/>
                    </a:cxn>
                    <a:cxn ang="0">
                      <a:pos x="2182" y="892"/>
                    </a:cxn>
                    <a:cxn ang="0">
                      <a:pos x="2269" y="813"/>
                    </a:cxn>
                    <a:cxn ang="0">
                      <a:pos x="2357" y="661"/>
                    </a:cxn>
                    <a:cxn ang="0">
                      <a:pos x="2444" y="407"/>
                    </a:cxn>
                    <a:cxn ang="0">
                      <a:pos x="2531" y="0"/>
                    </a:cxn>
                    <a:cxn ang="0">
                      <a:pos x="2611" y="243"/>
                    </a:cxn>
                    <a:cxn ang="0">
                      <a:pos x="2698" y="771"/>
                    </a:cxn>
                    <a:cxn ang="0">
                      <a:pos x="2785" y="916"/>
                    </a:cxn>
                    <a:cxn ang="0">
                      <a:pos x="2873" y="922"/>
                    </a:cxn>
                    <a:cxn ang="0">
                      <a:pos x="2960" y="922"/>
                    </a:cxn>
                    <a:cxn ang="0">
                      <a:pos x="3039" y="922"/>
                    </a:cxn>
                    <a:cxn ang="0">
                      <a:pos x="3126" y="922"/>
                    </a:cxn>
                    <a:cxn ang="0">
                      <a:pos x="3214" y="922"/>
                    </a:cxn>
                    <a:cxn ang="0">
                      <a:pos x="3301" y="922"/>
                    </a:cxn>
                    <a:cxn ang="0">
                      <a:pos x="3388" y="922"/>
                    </a:cxn>
                    <a:cxn ang="0">
                      <a:pos x="3476" y="922"/>
                    </a:cxn>
                    <a:cxn ang="0">
                      <a:pos x="3555" y="922"/>
                    </a:cxn>
                    <a:cxn ang="0">
                      <a:pos x="3642" y="922"/>
                    </a:cxn>
                    <a:cxn ang="0">
                      <a:pos x="3730" y="922"/>
                    </a:cxn>
                    <a:cxn ang="0">
                      <a:pos x="3817" y="922"/>
                    </a:cxn>
                    <a:cxn ang="0">
                      <a:pos x="3904" y="922"/>
                    </a:cxn>
                    <a:cxn ang="0">
                      <a:pos x="3984" y="922"/>
                    </a:cxn>
                    <a:cxn ang="0">
                      <a:pos x="4071" y="922"/>
                    </a:cxn>
                    <a:cxn ang="0">
                      <a:pos x="4158" y="922"/>
                    </a:cxn>
                    <a:cxn ang="0">
                      <a:pos x="4245" y="922"/>
                    </a:cxn>
                    <a:cxn ang="0">
                      <a:pos x="4333" y="922"/>
                    </a:cxn>
                    <a:cxn ang="0">
                      <a:pos x="4412" y="922"/>
                    </a:cxn>
                    <a:cxn ang="0">
                      <a:pos x="4499" y="922"/>
                    </a:cxn>
                    <a:cxn ang="0">
                      <a:pos x="4587" y="922"/>
                    </a:cxn>
                    <a:cxn ang="0">
                      <a:pos x="4674" y="922"/>
                    </a:cxn>
                    <a:cxn ang="0">
                      <a:pos x="4761" y="922"/>
                    </a:cxn>
                    <a:cxn ang="0">
                      <a:pos x="4848" y="922"/>
                    </a:cxn>
                    <a:cxn ang="0">
                      <a:pos x="4928" y="922"/>
                    </a:cxn>
                    <a:cxn ang="0">
                      <a:pos x="5015" y="922"/>
                    </a:cxn>
                    <a:cxn ang="0">
                      <a:pos x="5102" y="922"/>
                    </a:cxn>
                    <a:cxn ang="0">
                      <a:pos x="5190" y="922"/>
                    </a:cxn>
                    <a:cxn ang="0">
                      <a:pos x="5277" y="922"/>
                    </a:cxn>
                  </a:cxnLst>
                  <a:rect l="0" t="0" r="r" b="b"/>
                  <a:pathLst>
                    <a:path w="5277" h="922">
                      <a:moveTo>
                        <a:pt x="0" y="922"/>
                      </a:moveTo>
                      <a:lnTo>
                        <a:pt x="40" y="922"/>
                      </a:lnTo>
                      <a:lnTo>
                        <a:pt x="79" y="916"/>
                      </a:lnTo>
                      <a:lnTo>
                        <a:pt x="127" y="916"/>
                      </a:lnTo>
                      <a:lnTo>
                        <a:pt x="167" y="916"/>
                      </a:lnTo>
                      <a:lnTo>
                        <a:pt x="214" y="916"/>
                      </a:lnTo>
                      <a:lnTo>
                        <a:pt x="254" y="922"/>
                      </a:lnTo>
                      <a:lnTo>
                        <a:pt x="293" y="922"/>
                      </a:lnTo>
                      <a:lnTo>
                        <a:pt x="341" y="922"/>
                      </a:lnTo>
                      <a:lnTo>
                        <a:pt x="381" y="922"/>
                      </a:lnTo>
                      <a:lnTo>
                        <a:pt x="428" y="922"/>
                      </a:lnTo>
                      <a:lnTo>
                        <a:pt x="468" y="922"/>
                      </a:lnTo>
                      <a:lnTo>
                        <a:pt x="508" y="922"/>
                      </a:lnTo>
                      <a:lnTo>
                        <a:pt x="555" y="922"/>
                      </a:lnTo>
                      <a:lnTo>
                        <a:pt x="595" y="922"/>
                      </a:lnTo>
                      <a:lnTo>
                        <a:pt x="643" y="922"/>
                      </a:lnTo>
                      <a:lnTo>
                        <a:pt x="682" y="922"/>
                      </a:lnTo>
                      <a:lnTo>
                        <a:pt x="722" y="922"/>
                      </a:lnTo>
                      <a:lnTo>
                        <a:pt x="770" y="922"/>
                      </a:lnTo>
                      <a:lnTo>
                        <a:pt x="809" y="922"/>
                      </a:lnTo>
                      <a:lnTo>
                        <a:pt x="857" y="922"/>
                      </a:lnTo>
                      <a:lnTo>
                        <a:pt x="897" y="922"/>
                      </a:lnTo>
                      <a:lnTo>
                        <a:pt x="936" y="922"/>
                      </a:lnTo>
                      <a:lnTo>
                        <a:pt x="984" y="922"/>
                      </a:lnTo>
                      <a:lnTo>
                        <a:pt x="1024" y="922"/>
                      </a:lnTo>
                      <a:lnTo>
                        <a:pt x="1071" y="922"/>
                      </a:lnTo>
                      <a:lnTo>
                        <a:pt x="1111" y="922"/>
                      </a:lnTo>
                      <a:lnTo>
                        <a:pt x="1158" y="922"/>
                      </a:lnTo>
                      <a:lnTo>
                        <a:pt x="1198" y="922"/>
                      </a:lnTo>
                      <a:lnTo>
                        <a:pt x="1238" y="922"/>
                      </a:lnTo>
                      <a:lnTo>
                        <a:pt x="1285" y="922"/>
                      </a:lnTo>
                      <a:lnTo>
                        <a:pt x="1325" y="922"/>
                      </a:lnTo>
                      <a:lnTo>
                        <a:pt x="1373" y="922"/>
                      </a:lnTo>
                      <a:lnTo>
                        <a:pt x="1412" y="916"/>
                      </a:lnTo>
                      <a:lnTo>
                        <a:pt x="1452" y="916"/>
                      </a:lnTo>
                      <a:lnTo>
                        <a:pt x="1500" y="916"/>
                      </a:lnTo>
                      <a:lnTo>
                        <a:pt x="1539" y="916"/>
                      </a:lnTo>
                      <a:lnTo>
                        <a:pt x="1587" y="922"/>
                      </a:lnTo>
                      <a:lnTo>
                        <a:pt x="1627" y="922"/>
                      </a:lnTo>
                      <a:lnTo>
                        <a:pt x="1666" y="922"/>
                      </a:lnTo>
                      <a:lnTo>
                        <a:pt x="1714" y="922"/>
                      </a:lnTo>
                      <a:lnTo>
                        <a:pt x="1754" y="922"/>
                      </a:lnTo>
                      <a:lnTo>
                        <a:pt x="1801" y="922"/>
                      </a:lnTo>
                      <a:lnTo>
                        <a:pt x="1841" y="922"/>
                      </a:lnTo>
                      <a:lnTo>
                        <a:pt x="1881" y="922"/>
                      </a:lnTo>
                      <a:lnTo>
                        <a:pt x="1928" y="922"/>
                      </a:lnTo>
                      <a:lnTo>
                        <a:pt x="1968" y="922"/>
                      </a:lnTo>
                      <a:lnTo>
                        <a:pt x="2016" y="922"/>
                      </a:lnTo>
                      <a:lnTo>
                        <a:pt x="2055" y="922"/>
                      </a:lnTo>
                      <a:lnTo>
                        <a:pt x="2095" y="916"/>
                      </a:lnTo>
                      <a:lnTo>
                        <a:pt x="2142" y="910"/>
                      </a:lnTo>
                      <a:lnTo>
                        <a:pt x="2182" y="892"/>
                      </a:lnTo>
                      <a:lnTo>
                        <a:pt x="2230" y="862"/>
                      </a:lnTo>
                      <a:lnTo>
                        <a:pt x="2269" y="813"/>
                      </a:lnTo>
                      <a:lnTo>
                        <a:pt x="2317" y="740"/>
                      </a:lnTo>
                      <a:lnTo>
                        <a:pt x="2357" y="661"/>
                      </a:lnTo>
                      <a:lnTo>
                        <a:pt x="2396" y="558"/>
                      </a:lnTo>
                      <a:lnTo>
                        <a:pt x="2444" y="407"/>
                      </a:lnTo>
                      <a:lnTo>
                        <a:pt x="2484" y="188"/>
                      </a:lnTo>
                      <a:lnTo>
                        <a:pt x="2531" y="0"/>
                      </a:lnTo>
                      <a:lnTo>
                        <a:pt x="2571" y="18"/>
                      </a:lnTo>
                      <a:lnTo>
                        <a:pt x="2611" y="243"/>
                      </a:lnTo>
                      <a:lnTo>
                        <a:pt x="2658" y="546"/>
                      </a:lnTo>
                      <a:lnTo>
                        <a:pt x="2698" y="771"/>
                      </a:lnTo>
                      <a:lnTo>
                        <a:pt x="2746" y="886"/>
                      </a:lnTo>
                      <a:lnTo>
                        <a:pt x="2785" y="916"/>
                      </a:lnTo>
                      <a:lnTo>
                        <a:pt x="2825" y="922"/>
                      </a:lnTo>
                      <a:lnTo>
                        <a:pt x="2873" y="922"/>
                      </a:lnTo>
                      <a:lnTo>
                        <a:pt x="2912" y="922"/>
                      </a:lnTo>
                      <a:lnTo>
                        <a:pt x="2960" y="922"/>
                      </a:lnTo>
                      <a:lnTo>
                        <a:pt x="3000" y="922"/>
                      </a:lnTo>
                      <a:lnTo>
                        <a:pt x="3039" y="922"/>
                      </a:lnTo>
                      <a:lnTo>
                        <a:pt x="3087" y="922"/>
                      </a:lnTo>
                      <a:lnTo>
                        <a:pt x="3126" y="922"/>
                      </a:lnTo>
                      <a:lnTo>
                        <a:pt x="3174" y="922"/>
                      </a:lnTo>
                      <a:lnTo>
                        <a:pt x="3214" y="922"/>
                      </a:lnTo>
                      <a:lnTo>
                        <a:pt x="3253" y="922"/>
                      </a:lnTo>
                      <a:lnTo>
                        <a:pt x="3301" y="922"/>
                      </a:lnTo>
                      <a:lnTo>
                        <a:pt x="3341" y="922"/>
                      </a:lnTo>
                      <a:lnTo>
                        <a:pt x="3388" y="922"/>
                      </a:lnTo>
                      <a:lnTo>
                        <a:pt x="3428" y="922"/>
                      </a:lnTo>
                      <a:lnTo>
                        <a:pt x="3476" y="922"/>
                      </a:lnTo>
                      <a:lnTo>
                        <a:pt x="3515" y="922"/>
                      </a:lnTo>
                      <a:lnTo>
                        <a:pt x="3555" y="922"/>
                      </a:lnTo>
                      <a:lnTo>
                        <a:pt x="3603" y="922"/>
                      </a:lnTo>
                      <a:lnTo>
                        <a:pt x="3642" y="922"/>
                      </a:lnTo>
                      <a:lnTo>
                        <a:pt x="3690" y="922"/>
                      </a:lnTo>
                      <a:lnTo>
                        <a:pt x="3730" y="922"/>
                      </a:lnTo>
                      <a:lnTo>
                        <a:pt x="3769" y="922"/>
                      </a:lnTo>
                      <a:lnTo>
                        <a:pt x="3817" y="922"/>
                      </a:lnTo>
                      <a:lnTo>
                        <a:pt x="3857" y="922"/>
                      </a:lnTo>
                      <a:lnTo>
                        <a:pt x="3904" y="922"/>
                      </a:lnTo>
                      <a:lnTo>
                        <a:pt x="3944" y="922"/>
                      </a:lnTo>
                      <a:lnTo>
                        <a:pt x="3984" y="922"/>
                      </a:lnTo>
                      <a:lnTo>
                        <a:pt x="4031" y="922"/>
                      </a:lnTo>
                      <a:lnTo>
                        <a:pt x="4071" y="922"/>
                      </a:lnTo>
                      <a:lnTo>
                        <a:pt x="4118" y="922"/>
                      </a:lnTo>
                      <a:lnTo>
                        <a:pt x="4158" y="922"/>
                      </a:lnTo>
                      <a:lnTo>
                        <a:pt x="4198" y="922"/>
                      </a:lnTo>
                      <a:lnTo>
                        <a:pt x="4245" y="922"/>
                      </a:lnTo>
                      <a:lnTo>
                        <a:pt x="4285" y="922"/>
                      </a:lnTo>
                      <a:lnTo>
                        <a:pt x="4333" y="922"/>
                      </a:lnTo>
                      <a:lnTo>
                        <a:pt x="4372" y="922"/>
                      </a:lnTo>
                      <a:lnTo>
                        <a:pt x="4412" y="922"/>
                      </a:lnTo>
                      <a:lnTo>
                        <a:pt x="4460" y="922"/>
                      </a:lnTo>
                      <a:lnTo>
                        <a:pt x="4499" y="922"/>
                      </a:lnTo>
                      <a:lnTo>
                        <a:pt x="4547" y="922"/>
                      </a:lnTo>
                      <a:lnTo>
                        <a:pt x="4587" y="922"/>
                      </a:lnTo>
                      <a:lnTo>
                        <a:pt x="4634" y="922"/>
                      </a:lnTo>
                      <a:lnTo>
                        <a:pt x="4674" y="922"/>
                      </a:lnTo>
                      <a:lnTo>
                        <a:pt x="4714" y="922"/>
                      </a:lnTo>
                      <a:lnTo>
                        <a:pt x="4761" y="922"/>
                      </a:lnTo>
                      <a:lnTo>
                        <a:pt x="4801" y="922"/>
                      </a:lnTo>
                      <a:lnTo>
                        <a:pt x="4848" y="922"/>
                      </a:lnTo>
                      <a:lnTo>
                        <a:pt x="4888" y="922"/>
                      </a:lnTo>
                      <a:lnTo>
                        <a:pt x="4928" y="922"/>
                      </a:lnTo>
                      <a:lnTo>
                        <a:pt x="4975" y="922"/>
                      </a:lnTo>
                      <a:lnTo>
                        <a:pt x="5015" y="922"/>
                      </a:lnTo>
                      <a:lnTo>
                        <a:pt x="5063" y="922"/>
                      </a:lnTo>
                      <a:lnTo>
                        <a:pt x="5102" y="922"/>
                      </a:lnTo>
                      <a:lnTo>
                        <a:pt x="5142" y="922"/>
                      </a:lnTo>
                      <a:lnTo>
                        <a:pt x="5190" y="922"/>
                      </a:lnTo>
                      <a:lnTo>
                        <a:pt x="5229" y="922"/>
                      </a:lnTo>
                      <a:lnTo>
                        <a:pt x="5277" y="922"/>
                      </a:lnTo>
                    </a:path>
                  </a:pathLst>
                </a:custGeom>
                <a:grpFill/>
                <a:ln w="1270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" name="Freeform 54"/>
                <p:cNvSpPr>
                  <a:spLocks/>
                </p:cNvSpPr>
                <p:nvPr/>
              </p:nvSpPr>
              <p:spPr bwMode="auto">
                <a:xfrm>
                  <a:off x="1306" y="3121"/>
                  <a:ext cx="5277" cy="794"/>
                </a:xfrm>
                <a:custGeom>
                  <a:avLst/>
                  <a:gdLst/>
                  <a:ahLst/>
                  <a:cxnLst>
                    <a:cxn ang="0">
                      <a:pos x="40" y="794"/>
                    </a:cxn>
                    <a:cxn ang="0">
                      <a:pos x="127" y="794"/>
                    </a:cxn>
                    <a:cxn ang="0">
                      <a:pos x="214" y="794"/>
                    </a:cxn>
                    <a:cxn ang="0">
                      <a:pos x="293" y="794"/>
                    </a:cxn>
                    <a:cxn ang="0">
                      <a:pos x="381" y="794"/>
                    </a:cxn>
                    <a:cxn ang="0">
                      <a:pos x="468" y="794"/>
                    </a:cxn>
                    <a:cxn ang="0">
                      <a:pos x="555" y="794"/>
                    </a:cxn>
                    <a:cxn ang="0">
                      <a:pos x="643" y="794"/>
                    </a:cxn>
                    <a:cxn ang="0">
                      <a:pos x="722" y="794"/>
                    </a:cxn>
                    <a:cxn ang="0">
                      <a:pos x="809" y="794"/>
                    </a:cxn>
                    <a:cxn ang="0">
                      <a:pos x="897" y="794"/>
                    </a:cxn>
                    <a:cxn ang="0">
                      <a:pos x="984" y="794"/>
                    </a:cxn>
                    <a:cxn ang="0">
                      <a:pos x="1071" y="794"/>
                    </a:cxn>
                    <a:cxn ang="0">
                      <a:pos x="1158" y="794"/>
                    </a:cxn>
                    <a:cxn ang="0">
                      <a:pos x="1238" y="794"/>
                    </a:cxn>
                    <a:cxn ang="0">
                      <a:pos x="1325" y="794"/>
                    </a:cxn>
                    <a:cxn ang="0">
                      <a:pos x="1412" y="794"/>
                    </a:cxn>
                    <a:cxn ang="0">
                      <a:pos x="1500" y="794"/>
                    </a:cxn>
                    <a:cxn ang="0">
                      <a:pos x="1587" y="794"/>
                    </a:cxn>
                    <a:cxn ang="0">
                      <a:pos x="1666" y="794"/>
                    </a:cxn>
                    <a:cxn ang="0">
                      <a:pos x="1754" y="794"/>
                    </a:cxn>
                    <a:cxn ang="0">
                      <a:pos x="1841" y="794"/>
                    </a:cxn>
                    <a:cxn ang="0">
                      <a:pos x="1928" y="794"/>
                    </a:cxn>
                    <a:cxn ang="0">
                      <a:pos x="2016" y="776"/>
                    </a:cxn>
                    <a:cxn ang="0">
                      <a:pos x="2095" y="715"/>
                    </a:cxn>
                    <a:cxn ang="0">
                      <a:pos x="2182" y="600"/>
                    </a:cxn>
                    <a:cxn ang="0">
                      <a:pos x="2269" y="382"/>
                    </a:cxn>
                    <a:cxn ang="0">
                      <a:pos x="2357" y="6"/>
                    </a:cxn>
                    <a:cxn ang="0">
                      <a:pos x="2444" y="194"/>
                    </a:cxn>
                    <a:cxn ang="0">
                      <a:pos x="2531" y="643"/>
                    </a:cxn>
                    <a:cxn ang="0">
                      <a:pos x="2611" y="776"/>
                    </a:cxn>
                    <a:cxn ang="0">
                      <a:pos x="2698" y="794"/>
                    </a:cxn>
                    <a:cxn ang="0">
                      <a:pos x="2785" y="794"/>
                    </a:cxn>
                    <a:cxn ang="0">
                      <a:pos x="2873" y="794"/>
                    </a:cxn>
                    <a:cxn ang="0">
                      <a:pos x="2960" y="794"/>
                    </a:cxn>
                    <a:cxn ang="0">
                      <a:pos x="3039" y="794"/>
                    </a:cxn>
                    <a:cxn ang="0">
                      <a:pos x="3126" y="794"/>
                    </a:cxn>
                    <a:cxn ang="0">
                      <a:pos x="3214" y="794"/>
                    </a:cxn>
                    <a:cxn ang="0">
                      <a:pos x="3301" y="794"/>
                    </a:cxn>
                    <a:cxn ang="0">
                      <a:pos x="3388" y="794"/>
                    </a:cxn>
                    <a:cxn ang="0">
                      <a:pos x="3476" y="794"/>
                    </a:cxn>
                    <a:cxn ang="0">
                      <a:pos x="3555" y="794"/>
                    </a:cxn>
                    <a:cxn ang="0">
                      <a:pos x="3642" y="794"/>
                    </a:cxn>
                    <a:cxn ang="0">
                      <a:pos x="3730" y="794"/>
                    </a:cxn>
                    <a:cxn ang="0">
                      <a:pos x="3817" y="794"/>
                    </a:cxn>
                    <a:cxn ang="0">
                      <a:pos x="3904" y="794"/>
                    </a:cxn>
                    <a:cxn ang="0">
                      <a:pos x="3984" y="794"/>
                    </a:cxn>
                    <a:cxn ang="0">
                      <a:pos x="4071" y="794"/>
                    </a:cxn>
                    <a:cxn ang="0">
                      <a:pos x="4158" y="794"/>
                    </a:cxn>
                    <a:cxn ang="0">
                      <a:pos x="4245" y="794"/>
                    </a:cxn>
                    <a:cxn ang="0">
                      <a:pos x="4333" y="794"/>
                    </a:cxn>
                    <a:cxn ang="0">
                      <a:pos x="4412" y="794"/>
                    </a:cxn>
                    <a:cxn ang="0">
                      <a:pos x="4499" y="794"/>
                    </a:cxn>
                    <a:cxn ang="0">
                      <a:pos x="4587" y="794"/>
                    </a:cxn>
                    <a:cxn ang="0">
                      <a:pos x="4674" y="794"/>
                    </a:cxn>
                    <a:cxn ang="0">
                      <a:pos x="4761" y="794"/>
                    </a:cxn>
                    <a:cxn ang="0">
                      <a:pos x="4848" y="794"/>
                    </a:cxn>
                    <a:cxn ang="0">
                      <a:pos x="4928" y="794"/>
                    </a:cxn>
                    <a:cxn ang="0">
                      <a:pos x="5015" y="794"/>
                    </a:cxn>
                    <a:cxn ang="0">
                      <a:pos x="5102" y="794"/>
                    </a:cxn>
                    <a:cxn ang="0">
                      <a:pos x="5190" y="794"/>
                    </a:cxn>
                    <a:cxn ang="0">
                      <a:pos x="5277" y="740"/>
                    </a:cxn>
                  </a:cxnLst>
                  <a:rect l="0" t="0" r="r" b="b"/>
                  <a:pathLst>
                    <a:path w="5277" h="794">
                      <a:moveTo>
                        <a:pt x="0" y="794"/>
                      </a:moveTo>
                      <a:lnTo>
                        <a:pt x="40" y="794"/>
                      </a:lnTo>
                      <a:lnTo>
                        <a:pt x="79" y="794"/>
                      </a:lnTo>
                      <a:lnTo>
                        <a:pt x="127" y="794"/>
                      </a:lnTo>
                      <a:lnTo>
                        <a:pt x="167" y="794"/>
                      </a:lnTo>
                      <a:lnTo>
                        <a:pt x="214" y="794"/>
                      </a:lnTo>
                      <a:lnTo>
                        <a:pt x="254" y="794"/>
                      </a:lnTo>
                      <a:lnTo>
                        <a:pt x="293" y="794"/>
                      </a:lnTo>
                      <a:lnTo>
                        <a:pt x="341" y="794"/>
                      </a:lnTo>
                      <a:lnTo>
                        <a:pt x="381" y="794"/>
                      </a:lnTo>
                      <a:lnTo>
                        <a:pt x="428" y="794"/>
                      </a:lnTo>
                      <a:lnTo>
                        <a:pt x="468" y="794"/>
                      </a:lnTo>
                      <a:lnTo>
                        <a:pt x="508" y="794"/>
                      </a:lnTo>
                      <a:lnTo>
                        <a:pt x="555" y="794"/>
                      </a:lnTo>
                      <a:lnTo>
                        <a:pt x="595" y="794"/>
                      </a:lnTo>
                      <a:lnTo>
                        <a:pt x="643" y="794"/>
                      </a:lnTo>
                      <a:lnTo>
                        <a:pt x="682" y="794"/>
                      </a:lnTo>
                      <a:lnTo>
                        <a:pt x="722" y="794"/>
                      </a:lnTo>
                      <a:lnTo>
                        <a:pt x="770" y="794"/>
                      </a:lnTo>
                      <a:lnTo>
                        <a:pt x="809" y="794"/>
                      </a:lnTo>
                      <a:lnTo>
                        <a:pt x="857" y="794"/>
                      </a:lnTo>
                      <a:lnTo>
                        <a:pt x="897" y="794"/>
                      </a:lnTo>
                      <a:lnTo>
                        <a:pt x="936" y="794"/>
                      </a:lnTo>
                      <a:lnTo>
                        <a:pt x="984" y="794"/>
                      </a:lnTo>
                      <a:lnTo>
                        <a:pt x="1024" y="794"/>
                      </a:lnTo>
                      <a:lnTo>
                        <a:pt x="1071" y="794"/>
                      </a:lnTo>
                      <a:lnTo>
                        <a:pt x="1111" y="794"/>
                      </a:lnTo>
                      <a:lnTo>
                        <a:pt x="1158" y="794"/>
                      </a:lnTo>
                      <a:lnTo>
                        <a:pt x="1198" y="794"/>
                      </a:lnTo>
                      <a:lnTo>
                        <a:pt x="1238" y="794"/>
                      </a:lnTo>
                      <a:lnTo>
                        <a:pt x="1285" y="794"/>
                      </a:lnTo>
                      <a:lnTo>
                        <a:pt x="1325" y="794"/>
                      </a:lnTo>
                      <a:lnTo>
                        <a:pt x="1373" y="794"/>
                      </a:lnTo>
                      <a:lnTo>
                        <a:pt x="1412" y="794"/>
                      </a:lnTo>
                      <a:lnTo>
                        <a:pt x="1452" y="794"/>
                      </a:lnTo>
                      <a:lnTo>
                        <a:pt x="1500" y="794"/>
                      </a:lnTo>
                      <a:lnTo>
                        <a:pt x="1539" y="794"/>
                      </a:lnTo>
                      <a:lnTo>
                        <a:pt x="1587" y="794"/>
                      </a:lnTo>
                      <a:lnTo>
                        <a:pt x="1627" y="794"/>
                      </a:lnTo>
                      <a:lnTo>
                        <a:pt x="1666" y="794"/>
                      </a:lnTo>
                      <a:lnTo>
                        <a:pt x="1714" y="794"/>
                      </a:lnTo>
                      <a:lnTo>
                        <a:pt x="1754" y="794"/>
                      </a:lnTo>
                      <a:lnTo>
                        <a:pt x="1801" y="794"/>
                      </a:lnTo>
                      <a:lnTo>
                        <a:pt x="1841" y="794"/>
                      </a:lnTo>
                      <a:lnTo>
                        <a:pt x="1881" y="794"/>
                      </a:lnTo>
                      <a:lnTo>
                        <a:pt x="1928" y="794"/>
                      </a:lnTo>
                      <a:lnTo>
                        <a:pt x="1968" y="788"/>
                      </a:lnTo>
                      <a:lnTo>
                        <a:pt x="2016" y="776"/>
                      </a:lnTo>
                      <a:lnTo>
                        <a:pt x="2055" y="752"/>
                      </a:lnTo>
                      <a:lnTo>
                        <a:pt x="2095" y="715"/>
                      </a:lnTo>
                      <a:lnTo>
                        <a:pt x="2142" y="661"/>
                      </a:lnTo>
                      <a:lnTo>
                        <a:pt x="2182" y="600"/>
                      </a:lnTo>
                      <a:lnTo>
                        <a:pt x="2230" y="515"/>
                      </a:lnTo>
                      <a:lnTo>
                        <a:pt x="2269" y="382"/>
                      </a:lnTo>
                      <a:lnTo>
                        <a:pt x="2317" y="188"/>
                      </a:lnTo>
                      <a:lnTo>
                        <a:pt x="2357" y="6"/>
                      </a:lnTo>
                      <a:lnTo>
                        <a:pt x="2396" y="0"/>
                      </a:lnTo>
                      <a:lnTo>
                        <a:pt x="2444" y="194"/>
                      </a:lnTo>
                      <a:lnTo>
                        <a:pt x="2484" y="454"/>
                      </a:lnTo>
                      <a:lnTo>
                        <a:pt x="2531" y="643"/>
                      </a:lnTo>
                      <a:lnTo>
                        <a:pt x="2571" y="740"/>
                      </a:lnTo>
                      <a:lnTo>
                        <a:pt x="2611" y="776"/>
                      </a:lnTo>
                      <a:lnTo>
                        <a:pt x="2658" y="788"/>
                      </a:lnTo>
                      <a:lnTo>
                        <a:pt x="2698" y="794"/>
                      </a:lnTo>
                      <a:lnTo>
                        <a:pt x="2746" y="794"/>
                      </a:lnTo>
                      <a:lnTo>
                        <a:pt x="2785" y="794"/>
                      </a:lnTo>
                      <a:lnTo>
                        <a:pt x="2825" y="794"/>
                      </a:lnTo>
                      <a:lnTo>
                        <a:pt x="2873" y="794"/>
                      </a:lnTo>
                      <a:lnTo>
                        <a:pt x="2912" y="794"/>
                      </a:lnTo>
                      <a:lnTo>
                        <a:pt x="2960" y="794"/>
                      </a:lnTo>
                      <a:lnTo>
                        <a:pt x="3000" y="794"/>
                      </a:lnTo>
                      <a:lnTo>
                        <a:pt x="3039" y="794"/>
                      </a:lnTo>
                      <a:lnTo>
                        <a:pt x="3087" y="794"/>
                      </a:lnTo>
                      <a:lnTo>
                        <a:pt x="3126" y="794"/>
                      </a:lnTo>
                      <a:lnTo>
                        <a:pt x="3174" y="794"/>
                      </a:lnTo>
                      <a:lnTo>
                        <a:pt x="3214" y="794"/>
                      </a:lnTo>
                      <a:lnTo>
                        <a:pt x="3253" y="794"/>
                      </a:lnTo>
                      <a:lnTo>
                        <a:pt x="3301" y="794"/>
                      </a:lnTo>
                      <a:lnTo>
                        <a:pt x="3341" y="794"/>
                      </a:lnTo>
                      <a:lnTo>
                        <a:pt x="3388" y="794"/>
                      </a:lnTo>
                      <a:lnTo>
                        <a:pt x="3428" y="794"/>
                      </a:lnTo>
                      <a:lnTo>
                        <a:pt x="3476" y="794"/>
                      </a:lnTo>
                      <a:lnTo>
                        <a:pt x="3515" y="794"/>
                      </a:lnTo>
                      <a:lnTo>
                        <a:pt x="3555" y="794"/>
                      </a:lnTo>
                      <a:lnTo>
                        <a:pt x="3603" y="794"/>
                      </a:lnTo>
                      <a:lnTo>
                        <a:pt x="3642" y="794"/>
                      </a:lnTo>
                      <a:lnTo>
                        <a:pt x="3690" y="794"/>
                      </a:lnTo>
                      <a:lnTo>
                        <a:pt x="3730" y="794"/>
                      </a:lnTo>
                      <a:lnTo>
                        <a:pt x="3769" y="794"/>
                      </a:lnTo>
                      <a:lnTo>
                        <a:pt x="3817" y="794"/>
                      </a:lnTo>
                      <a:lnTo>
                        <a:pt x="3857" y="794"/>
                      </a:lnTo>
                      <a:lnTo>
                        <a:pt x="3904" y="794"/>
                      </a:lnTo>
                      <a:lnTo>
                        <a:pt x="3944" y="794"/>
                      </a:lnTo>
                      <a:lnTo>
                        <a:pt x="3984" y="794"/>
                      </a:lnTo>
                      <a:lnTo>
                        <a:pt x="4031" y="794"/>
                      </a:lnTo>
                      <a:lnTo>
                        <a:pt x="4071" y="794"/>
                      </a:lnTo>
                      <a:lnTo>
                        <a:pt x="4118" y="794"/>
                      </a:lnTo>
                      <a:lnTo>
                        <a:pt x="4158" y="794"/>
                      </a:lnTo>
                      <a:lnTo>
                        <a:pt x="4198" y="794"/>
                      </a:lnTo>
                      <a:lnTo>
                        <a:pt x="4245" y="794"/>
                      </a:lnTo>
                      <a:lnTo>
                        <a:pt x="4285" y="794"/>
                      </a:lnTo>
                      <a:lnTo>
                        <a:pt x="4333" y="794"/>
                      </a:lnTo>
                      <a:lnTo>
                        <a:pt x="4372" y="794"/>
                      </a:lnTo>
                      <a:lnTo>
                        <a:pt x="4412" y="794"/>
                      </a:lnTo>
                      <a:lnTo>
                        <a:pt x="4460" y="794"/>
                      </a:lnTo>
                      <a:lnTo>
                        <a:pt x="4499" y="794"/>
                      </a:lnTo>
                      <a:lnTo>
                        <a:pt x="4547" y="794"/>
                      </a:lnTo>
                      <a:lnTo>
                        <a:pt x="4587" y="794"/>
                      </a:lnTo>
                      <a:lnTo>
                        <a:pt x="4634" y="794"/>
                      </a:lnTo>
                      <a:lnTo>
                        <a:pt x="4674" y="794"/>
                      </a:lnTo>
                      <a:lnTo>
                        <a:pt x="4714" y="794"/>
                      </a:lnTo>
                      <a:lnTo>
                        <a:pt x="4761" y="794"/>
                      </a:lnTo>
                      <a:lnTo>
                        <a:pt x="4801" y="794"/>
                      </a:lnTo>
                      <a:lnTo>
                        <a:pt x="4848" y="794"/>
                      </a:lnTo>
                      <a:lnTo>
                        <a:pt x="4888" y="794"/>
                      </a:lnTo>
                      <a:lnTo>
                        <a:pt x="4928" y="794"/>
                      </a:lnTo>
                      <a:lnTo>
                        <a:pt x="4975" y="794"/>
                      </a:lnTo>
                      <a:lnTo>
                        <a:pt x="5015" y="794"/>
                      </a:lnTo>
                      <a:lnTo>
                        <a:pt x="5063" y="794"/>
                      </a:lnTo>
                      <a:lnTo>
                        <a:pt x="5102" y="794"/>
                      </a:lnTo>
                      <a:lnTo>
                        <a:pt x="5142" y="794"/>
                      </a:lnTo>
                      <a:lnTo>
                        <a:pt x="5190" y="794"/>
                      </a:lnTo>
                      <a:lnTo>
                        <a:pt x="5229" y="794"/>
                      </a:lnTo>
                      <a:lnTo>
                        <a:pt x="5277" y="740"/>
                      </a:lnTo>
                    </a:path>
                  </a:pathLst>
                </a:custGeom>
                <a:grpFill/>
                <a:ln w="381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Freeform 55"/>
                <p:cNvSpPr>
                  <a:spLocks/>
                </p:cNvSpPr>
                <p:nvPr/>
              </p:nvSpPr>
              <p:spPr bwMode="auto">
                <a:xfrm>
                  <a:off x="1306" y="1537"/>
                  <a:ext cx="5277" cy="2378"/>
                </a:xfrm>
                <a:custGeom>
                  <a:avLst/>
                  <a:gdLst/>
                  <a:ahLst/>
                  <a:cxnLst>
                    <a:cxn ang="0">
                      <a:pos x="40" y="1656"/>
                    </a:cxn>
                    <a:cxn ang="0">
                      <a:pos x="127" y="0"/>
                    </a:cxn>
                    <a:cxn ang="0">
                      <a:pos x="214" y="401"/>
                    </a:cxn>
                    <a:cxn ang="0">
                      <a:pos x="293" y="1353"/>
                    </a:cxn>
                    <a:cxn ang="0">
                      <a:pos x="381" y="2081"/>
                    </a:cxn>
                    <a:cxn ang="0">
                      <a:pos x="468" y="2342"/>
                    </a:cxn>
                    <a:cxn ang="0">
                      <a:pos x="555" y="2378"/>
                    </a:cxn>
                    <a:cxn ang="0">
                      <a:pos x="643" y="2378"/>
                    </a:cxn>
                    <a:cxn ang="0">
                      <a:pos x="722" y="2378"/>
                    </a:cxn>
                    <a:cxn ang="0">
                      <a:pos x="809" y="2378"/>
                    </a:cxn>
                    <a:cxn ang="0">
                      <a:pos x="897" y="2378"/>
                    </a:cxn>
                    <a:cxn ang="0">
                      <a:pos x="984" y="2378"/>
                    </a:cxn>
                    <a:cxn ang="0">
                      <a:pos x="1071" y="2378"/>
                    </a:cxn>
                    <a:cxn ang="0">
                      <a:pos x="1158" y="2378"/>
                    </a:cxn>
                    <a:cxn ang="0">
                      <a:pos x="1238" y="2378"/>
                    </a:cxn>
                    <a:cxn ang="0">
                      <a:pos x="1325" y="2378"/>
                    </a:cxn>
                    <a:cxn ang="0">
                      <a:pos x="1412" y="2378"/>
                    </a:cxn>
                    <a:cxn ang="0">
                      <a:pos x="1500" y="2378"/>
                    </a:cxn>
                    <a:cxn ang="0">
                      <a:pos x="1587" y="2378"/>
                    </a:cxn>
                    <a:cxn ang="0">
                      <a:pos x="1666" y="2378"/>
                    </a:cxn>
                    <a:cxn ang="0">
                      <a:pos x="1754" y="2378"/>
                    </a:cxn>
                    <a:cxn ang="0">
                      <a:pos x="1841" y="2378"/>
                    </a:cxn>
                    <a:cxn ang="0">
                      <a:pos x="1928" y="2378"/>
                    </a:cxn>
                    <a:cxn ang="0">
                      <a:pos x="2016" y="2378"/>
                    </a:cxn>
                    <a:cxn ang="0">
                      <a:pos x="2095" y="2378"/>
                    </a:cxn>
                    <a:cxn ang="0">
                      <a:pos x="2182" y="2378"/>
                    </a:cxn>
                    <a:cxn ang="0">
                      <a:pos x="2269" y="2378"/>
                    </a:cxn>
                    <a:cxn ang="0">
                      <a:pos x="2357" y="2378"/>
                    </a:cxn>
                    <a:cxn ang="0">
                      <a:pos x="2444" y="2378"/>
                    </a:cxn>
                    <a:cxn ang="0">
                      <a:pos x="2531" y="2378"/>
                    </a:cxn>
                    <a:cxn ang="0">
                      <a:pos x="2611" y="2378"/>
                    </a:cxn>
                    <a:cxn ang="0">
                      <a:pos x="2698" y="2378"/>
                    </a:cxn>
                    <a:cxn ang="0">
                      <a:pos x="2785" y="2378"/>
                    </a:cxn>
                    <a:cxn ang="0">
                      <a:pos x="2873" y="2378"/>
                    </a:cxn>
                    <a:cxn ang="0">
                      <a:pos x="2960" y="2378"/>
                    </a:cxn>
                    <a:cxn ang="0">
                      <a:pos x="3039" y="2378"/>
                    </a:cxn>
                    <a:cxn ang="0">
                      <a:pos x="3126" y="2378"/>
                    </a:cxn>
                    <a:cxn ang="0">
                      <a:pos x="3214" y="2378"/>
                    </a:cxn>
                    <a:cxn ang="0">
                      <a:pos x="3301" y="2378"/>
                    </a:cxn>
                    <a:cxn ang="0">
                      <a:pos x="3388" y="2378"/>
                    </a:cxn>
                    <a:cxn ang="0">
                      <a:pos x="3476" y="2378"/>
                    </a:cxn>
                    <a:cxn ang="0">
                      <a:pos x="3555" y="2378"/>
                    </a:cxn>
                    <a:cxn ang="0">
                      <a:pos x="3642" y="2378"/>
                    </a:cxn>
                    <a:cxn ang="0">
                      <a:pos x="3730" y="2378"/>
                    </a:cxn>
                    <a:cxn ang="0">
                      <a:pos x="3817" y="2378"/>
                    </a:cxn>
                    <a:cxn ang="0">
                      <a:pos x="3904" y="2378"/>
                    </a:cxn>
                    <a:cxn ang="0">
                      <a:pos x="3984" y="2378"/>
                    </a:cxn>
                    <a:cxn ang="0">
                      <a:pos x="4071" y="2378"/>
                    </a:cxn>
                    <a:cxn ang="0">
                      <a:pos x="4158" y="2378"/>
                    </a:cxn>
                    <a:cxn ang="0">
                      <a:pos x="4245" y="2378"/>
                    </a:cxn>
                    <a:cxn ang="0">
                      <a:pos x="4333" y="2378"/>
                    </a:cxn>
                    <a:cxn ang="0">
                      <a:pos x="4412" y="2378"/>
                    </a:cxn>
                    <a:cxn ang="0">
                      <a:pos x="4499" y="2378"/>
                    </a:cxn>
                    <a:cxn ang="0">
                      <a:pos x="4587" y="2378"/>
                    </a:cxn>
                    <a:cxn ang="0">
                      <a:pos x="4674" y="2378"/>
                    </a:cxn>
                    <a:cxn ang="0">
                      <a:pos x="4761" y="2378"/>
                    </a:cxn>
                    <a:cxn ang="0">
                      <a:pos x="4848" y="2378"/>
                    </a:cxn>
                    <a:cxn ang="0">
                      <a:pos x="4928" y="2378"/>
                    </a:cxn>
                    <a:cxn ang="0">
                      <a:pos x="5015" y="2378"/>
                    </a:cxn>
                    <a:cxn ang="0">
                      <a:pos x="5102" y="2378"/>
                    </a:cxn>
                    <a:cxn ang="0">
                      <a:pos x="5190" y="2378"/>
                    </a:cxn>
                    <a:cxn ang="0">
                      <a:pos x="5277" y="2378"/>
                    </a:cxn>
                  </a:cxnLst>
                  <a:rect l="0" t="0" r="r" b="b"/>
                  <a:pathLst>
                    <a:path w="5277" h="2378">
                      <a:moveTo>
                        <a:pt x="0" y="2342"/>
                      </a:moveTo>
                      <a:lnTo>
                        <a:pt x="40" y="1656"/>
                      </a:lnTo>
                      <a:lnTo>
                        <a:pt x="79" y="449"/>
                      </a:lnTo>
                      <a:lnTo>
                        <a:pt x="127" y="0"/>
                      </a:lnTo>
                      <a:lnTo>
                        <a:pt x="167" y="73"/>
                      </a:lnTo>
                      <a:lnTo>
                        <a:pt x="214" y="401"/>
                      </a:lnTo>
                      <a:lnTo>
                        <a:pt x="254" y="880"/>
                      </a:lnTo>
                      <a:lnTo>
                        <a:pt x="293" y="1353"/>
                      </a:lnTo>
                      <a:lnTo>
                        <a:pt x="341" y="1766"/>
                      </a:lnTo>
                      <a:lnTo>
                        <a:pt x="381" y="2081"/>
                      </a:lnTo>
                      <a:lnTo>
                        <a:pt x="428" y="2263"/>
                      </a:lnTo>
                      <a:lnTo>
                        <a:pt x="468" y="2342"/>
                      </a:lnTo>
                      <a:lnTo>
                        <a:pt x="508" y="2372"/>
                      </a:lnTo>
                      <a:lnTo>
                        <a:pt x="555" y="2378"/>
                      </a:lnTo>
                      <a:lnTo>
                        <a:pt x="595" y="2378"/>
                      </a:lnTo>
                      <a:lnTo>
                        <a:pt x="643" y="2378"/>
                      </a:lnTo>
                      <a:lnTo>
                        <a:pt x="682" y="2378"/>
                      </a:lnTo>
                      <a:lnTo>
                        <a:pt x="722" y="2378"/>
                      </a:lnTo>
                      <a:lnTo>
                        <a:pt x="770" y="2378"/>
                      </a:lnTo>
                      <a:lnTo>
                        <a:pt x="809" y="2378"/>
                      </a:lnTo>
                      <a:lnTo>
                        <a:pt x="857" y="2378"/>
                      </a:lnTo>
                      <a:lnTo>
                        <a:pt x="897" y="2378"/>
                      </a:lnTo>
                      <a:lnTo>
                        <a:pt x="936" y="2378"/>
                      </a:lnTo>
                      <a:lnTo>
                        <a:pt x="984" y="2378"/>
                      </a:lnTo>
                      <a:lnTo>
                        <a:pt x="1024" y="2378"/>
                      </a:lnTo>
                      <a:lnTo>
                        <a:pt x="1071" y="2378"/>
                      </a:lnTo>
                      <a:lnTo>
                        <a:pt x="1111" y="2378"/>
                      </a:lnTo>
                      <a:lnTo>
                        <a:pt x="1158" y="2378"/>
                      </a:lnTo>
                      <a:lnTo>
                        <a:pt x="1198" y="2378"/>
                      </a:lnTo>
                      <a:lnTo>
                        <a:pt x="1238" y="2378"/>
                      </a:lnTo>
                      <a:lnTo>
                        <a:pt x="1285" y="2378"/>
                      </a:lnTo>
                      <a:lnTo>
                        <a:pt x="1325" y="2378"/>
                      </a:lnTo>
                      <a:lnTo>
                        <a:pt x="1373" y="2378"/>
                      </a:lnTo>
                      <a:lnTo>
                        <a:pt x="1412" y="2378"/>
                      </a:lnTo>
                      <a:lnTo>
                        <a:pt x="1452" y="2378"/>
                      </a:lnTo>
                      <a:lnTo>
                        <a:pt x="1500" y="2378"/>
                      </a:lnTo>
                      <a:lnTo>
                        <a:pt x="1539" y="2378"/>
                      </a:lnTo>
                      <a:lnTo>
                        <a:pt x="1587" y="2378"/>
                      </a:lnTo>
                      <a:lnTo>
                        <a:pt x="1627" y="2378"/>
                      </a:lnTo>
                      <a:lnTo>
                        <a:pt x="1666" y="2378"/>
                      </a:lnTo>
                      <a:lnTo>
                        <a:pt x="1714" y="2378"/>
                      </a:lnTo>
                      <a:lnTo>
                        <a:pt x="1754" y="2378"/>
                      </a:lnTo>
                      <a:lnTo>
                        <a:pt x="1801" y="2378"/>
                      </a:lnTo>
                      <a:lnTo>
                        <a:pt x="1841" y="2378"/>
                      </a:lnTo>
                      <a:lnTo>
                        <a:pt x="1881" y="2378"/>
                      </a:lnTo>
                      <a:lnTo>
                        <a:pt x="1928" y="2378"/>
                      </a:lnTo>
                      <a:lnTo>
                        <a:pt x="1968" y="2378"/>
                      </a:lnTo>
                      <a:lnTo>
                        <a:pt x="2016" y="2378"/>
                      </a:lnTo>
                      <a:lnTo>
                        <a:pt x="2055" y="2378"/>
                      </a:lnTo>
                      <a:lnTo>
                        <a:pt x="2095" y="2378"/>
                      </a:lnTo>
                      <a:lnTo>
                        <a:pt x="2142" y="2378"/>
                      </a:lnTo>
                      <a:lnTo>
                        <a:pt x="2182" y="2378"/>
                      </a:lnTo>
                      <a:lnTo>
                        <a:pt x="2230" y="2378"/>
                      </a:lnTo>
                      <a:lnTo>
                        <a:pt x="2269" y="2378"/>
                      </a:lnTo>
                      <a:lnTo>
                        <a:pt x="2317" y="2378"/>
                      </a:lnTo>
                      <a:lnTo>
                        <a:pt x="2357" y="2378"/>
                      </a:lnTo>
                      <a:lnTo>
                        <a:pt x="2396" y="2378"/>
                      </a:lnTo>
                      <a:lnTo>
                        <a:pt x="2444" y="2378"/>
                      </a:lnTo>
                      <a:lnTo>
                        <a:pt x="2484" y="2378"/>
                      </a:lnTo>
                      <a:lnTo>
                        <a:pt x="2531" y="2378"/>
                      </a:lnTo>
                      <a:lnTo>
                        <a:pt x="2571" y="2378"/>
                      </a:lnTo>
                      <a:lnTo>
                        <a:pt x="2611" y="2378"/>
                      </a:lnTo>
                      <a:lnTo>
                        <a:pt x="2658" y="2378"/>
                      </a:lnTo>
                      <a:lnTo>
                        <a:pt x="2698" y="2378"/>
                      </a:lnTo>
                      <a:lnTo>
                        <a:pt x="2746" y="2378"/>
                      </a:lnTo>
                      <a:lnTo>
                        <a:pt x="2785" y="2378"/>
                      </a:lnTo>
                      <a:lnTo>
                        <a:pt x="2825" y="2378"/>
                      </a:lnTo>
                      <a:lnTo>
                        <a:pt x="2873" y="2378"/>
                      </a:lnTo>
                      <a:lnTo>
                        <a:pt x="2912" y="2378"/>
                      </a:lnTo>
                      <a:lnTo>
                        <a:pt x="2960" y="2378"/>
                      </a:lnTo>
                      <a:lnTo>
                        <a:pt x="3000" y="2378"/>
                      </a:lnTo>
                      <a:lnTo>
                        <a:pt x="3039" y="2378"/>
                      </a:lnTo>
                      <a:lnTo>
                        <a:pt x="3087" y="2378"/>
                      </a:lnTo>
                      <a:lnTo>
                        <a:pt x="3126" y="2378"/>
                      </a:lnTo>
                      <a:lnTo>
                        <a:pt x="3174" y="2378"/>
                      </a:lnTo>
                      <a:lnTo>
                        <a:pt x="3214" y="2378"/>
                      </a:lnTo>
                      <a:lnTo>
                        <a:pt x="3253" y="2378"/>
                      </a:lnTo>
                      <a:lnTo>
                        <a:pt x="3301" y="2378"/>
                      </a:lnTo>
                      <a:lnTo>
                        <a:pt x="3341" y="2378"/>
                      </a:lnTo>
                      <a:lnTo>
                        <a:pt x="3388" y="2378"/>
                      </a:lnTo>
                      <a:lnTo>
                        <a:pt x="3428" y="2378"/>
                      </a:lnTo>
                      <a:lnTo>
                        <a:pt x="3476" y="2378"/>
                      </a:lnTo>
                      <a:lnTo>
                        <a:pt x="3515" y="2378"/>
                      </a:lnTo>
                      <a:lnTo>
                        <a:pt x="3555" y="2378"/>
                      </a:lnTo>
                      <a:lnTo>
                        <a:pt x="3603" y="2378"/>
                      </a:lnTo>
                      <a:lnTo>
                        <a:pt x="3642" y="2378"/>
                      </a:lnTo>
                      <a:lnTo>
                        <a:pt x="3690" y="2378"/>
                      </a:lnTo>
                      <a:lnTo>
                        <a:pt x="3730" y="2378"/>
                      </a:lnTo>
                      <a:lnTo>
                        <a:pt x="3769" y="2378"/>
                      </a:lnTo>
                      <a:lnTo>
                        <a:pt x="3817" y="2378"/>
                      </a:lnTo>
                      <a:lnTo>
                        <a:pt x="3857" y="2378"/>
                      </a:lnTo>
                      <a:lnTo>
                        <a:pt x="3904" y="2378"/>
                      </a:lnTo>
                      <a:lnTo>
                        <a:pt x="3944" y="2378"/>
                      </a:lnTo>
                      <a:lnTo>
                        <a:pt x="3984" y="2378"/>
                      </a:lnTo>
                      <a:lnTo>
                        <a:pt x="4031" y="2378"/>
                      </a:lnTo>
                      <a:lnTo>
                        <a:pt x="4071" y="2378"/>
                      </a:lnTo>
                      <a:lnTo>
                        <a:pt x="4118" y="2378"/>
                      </a:lnTo>
                      <a:lnTo>
                        <a:pt x="4158" y="2378"/>
                      </a:lnTo>
                      <a:lnTo>
                        <a:pt x="4198" y="2378"/>
                      </a:lnTo>
                      <a:lnTo>
                        <a:pt x="4245" y="2378"/>
                      </a:lnTo>
                      <a:lnTo>
                        <a:pt x="4285" y="2378"/>
                      </a:lnTo>
                      <a:lnTo>
                        <a:pt x="4333" y="2378"/>
                      </a:lnTo>
                      <a:lnTo>
                        <a:pt x="4372" y="2378"/>
                      </a:lnTo>
                      <a:lnTo>
                        <a:pt x="4412" y="2378"/>
                      </a:lnTo>
                      <a:lnTo>
                        <a:pt x="4460" y="2378"/>
                      </a:lnTo>
                      <a:lnTo>
                        <a:pt x="4499" y="2378"/>
                      </a:lnTo>
                      <a:lnTo>
                        <a:pt x="4547" y="2378"/>
                      </a:lnTo>
                      <a:lnTo>
                        <a:pt x="4587" y="2378"/>
                      </a:lnTo>
                      <a:lnTo>
                        <a:pt x="4634" y="2378"/>
                      </a:lnTo>
                      <a:lnTo>
                        <a:pt x="4674" y="2378"/>
                      </a:lnTo>
                      <a:lnTo>
                        <a:pt x="4714" y="2378"/>
                      </a:lnTo>
                      <a:lnTo>
                        <a:pt x="4761" y="2378"/>
                      </a:lnTo>
                      <a:lnTo>
                        <a:pt x="4801" y="2378"/>
                      </a:lnTo>
                      <a:lnTo>
                        <a:pt x="4848" y="2378"/>
                      </a:lnTo>
                      <a:lnTo>
                        <a:pt x="4888" y="2378"/>
                      </a:lnTo>
                      <a:lnTo>
                        <a:pt x="4928" y="2378"/>
                      </a:lnTo>
                      <a:lnTo>
                        <a:pt x="4975" y="2378"/>
                      </a:lnTo>
                      <a:lnTo>
                        <a:pt x="5015" y="2378"/>
                      </a:lnTo>
                      <a:lnTo>
                        <a:pt x="5063" y="2378"/>
                      </a:lnTo>
                      <a:lnTo>
                        <a:pt x="5102" y="2378"/>
                      </a:lnTo>
                      <a:lnTo>
                        <a:pt x="5142" y="2378"/>
                      </a:lnTo>
                      <a:lnTo>
                        <a:pt x="5190" y="2378"/>
                      </a:lnTo>
                      <a:lnTo>
                        <a:pt x="5229" y="2378"/>
                      </a:lnTo>
                      <a:lnTo>
                        <a:pt x="5277" y="2378"/>
                      </a:lnTo>
                    </a:path>
                  </a:pathLst>
                </a:custGeom>
                <a:grpFill/>
                <a:ln w="12700">
                  <a:solidFill>
                    <a:srgbClr val="008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5" name="Freeform 56"/>
                <p:cNvSpPr>
                  <a:spLocks/>
                </p:cNvSpPr>
                <p:nvPr/>
              </p:nvSpPr>
              <p:spPr bwMode="auto">
                <a:xfrm>
                  <a:off x="1306" y="2435"/>
                  <a:ext cx="5277" cy="1480"/>
                </a:xfrm>
                <a:custGeom>
                  <a:avLst/>
                  <a:gdLst/>
                  <a:ahLst/>
                  <a:cxnLst>
                    <a:cxn ang="0">
                      <a:pos x="40" y="1480"/>
                    </a:cxn>
                    <a:cxn ang="0">
                      <a:pos x="127" y="1480"/>
                    </a:cxn>
                    <a:cxn ang="0">
                      <a:pos x="214" y="1480"/>
                    </a:cxn>
                    <a:cxn ang="0">
                      <a:pos x="293" y="1480"/>
                    </a:cxn>
                    <a:cxn ang="0">
                      <a:pos x="381" y="1480"/>
                    </a:cxn>
                    <a:cxn ang="0">
                      <a:pos x="468" y="1480"/>
                    </a:cxn>
                    <a:cxn ang="0">
                      <a:pos x="555" y="1480"/>
                    </a:cxn>
                    <a:cxn ang="0">
                      <a:pos x="643" y="1480"/>
                    </a:cxn>
                    <a:cxn ang="0">
                      <a:pos x="722" y="1480"/>
                    </a:cxn>
                    <a:cxn ang="0">
                      <a:pos x="809" y="1480"/>
                    </a:cxn>
                    <a:cxn ang="0">
                      <a:pos x="897" y="1480"/>
                    </a:cxn>
                    <a:cxn ang="0">
                      <a:pos x="984" y="1480"/>
                    </a:cxn>
                    <a:cxn ang="0">
                      <a:pos x="1071" y="1480"/>
                    </a:cxn>
                    <a:cxn ang="0">
                      <a:pos x="1158" y="1480"/>
                    </a:cxn>
                    <a:cxn ang="0">
                      <a:pos x="1238" y="1480"/>
                    </a:cxn>
                    <a:cxn ang="0">
                      <a:pos x="1325" y="1474"/>
                    </a:cxn>
                    <a:cxn ang="0">
                      <a:pos x="1412" y="1474"/>
                    </a:cxn>
                    <a:cxn ang="0">
                      <a:pos x="1500" y="1474"/>
                    </a:cxn>
                    <a:cxn ang="0">
                      <a:pos x="1587" y="1480"/>
                    </a:cxn>
                    <a:cxn ang="0">
                      <a:pos x="1666" y="1480"/>
                    </a:cxn>
                    <a:cxn ang="0">
                      <a:pos x="1754" y="1480"/>
                    </a:cxn>
                    <a:cxn ang="0">
                      <a:pos x="1841" y="1474"/>
                    </a:cxn>
                    <a:cxn ang="0">
                      <a:pos x="1928" y="1420"/>
                    </a:cxn>
                    <a:cxn ang="0">
                      <a:pos x="2016" y="1268"/>
                    </a:cxn>
                    <a:cxn ang="0">
                      <a:pos x="2095" y="977"/>
                    </a:cxn>
                    <a:cxn ang="0">
                      <a:pos x="2182" y="613"/>
                    </a:cxn>
                    <a:cxn ang="0">
                      <a:pos x="2269" y="18"/>
                    </a:cxn>
                    <a:cxn ang="0">
                      <a:pos x="2357" y="358"/>
                    </a:cxn>
                    <a:cxn ang="0">
                      <a:pos x="2444" y="1195"/>
                    </a:cxn>
                    <a:cxn ang="0">
                      <a:pos x="2531" y="1456"/>
                    </a:cxn>
                    <a:cxn ang="0">
                      <a:pos x="2611" y="1474"/>
                    </a:cxn>
                    <a:cxn ang="0">
                      <a:pos x="2698" y="1480"/>
                    </a:cxn>
                    <a:cxn ang="0">
                      <a:pos x="2785" y="1480"/>
                    </a:cxn>
                    <a:cxn ang="0">
                      <a:pos x="2873" y="1480"/>
                    </a:cxn>
                    <a:cxn ang="0">
                      <a:pos x="2960" y="1480"/>
                    </a:cxn>
                    <a:cxn ang="0">
                      <a:pos x="3039" y="1480"/>
                    </a:cxn>
                    <a:cxn ang="0">
                      <a:pos x="3126" y="1480"/>
                    </a:cxn>
                    <a:cxn ang="0">
                      <a:pos x="3214" y="1480"/>
                    </a:cxn>
                    <a:cxn ang="0">
                      <a:pos x="3301" y="1480"/>
                    </a:cxn>
                    <a:cxn ang="0">
                      <a:pos x="3388" y="1480"/>
                    </a:cxn>
                    <a:cxn ang="0">
                      <a:pos x="3476" y="1480"/>
                    </a:cxn>
                    <a:cxn ang="0">
                      <a:pos x="3555" y="1480"/>
                    </a:cxn>
                    <a:cxn ang="0">
                      <a:pos x="3642" y="1480"/>
                    </a:cxn>
                    <a:cxn ang="0">
                      <a:pos x="3730" y="1480"/>
                    </a:cxn>
                    <a:cxn ang="0">
                      <a:pos x="3817" y="1480"/>
                    </a:cxn>
                    <a:cxn ang="0">
                      <a:pos x="3904" y="1480"/>
                    </a:cxn>
                    <a:cxn ang="0">
                      <a:pos x="3984" y="1480"/>
                    </a:cxn>
                    <a:cxn ang="0">
                      <a:pos x="4071" y="1480"/>
                    </a:cxn>
                    <a:cxn ang="0">
                      <a:pos x="4158" y="1480"/>
                    </a:cxn>
                    <a:cxn ang="0">
                      <a:pos x="4245" y="1480"/>
                    </a:cxn>
                    <a:cxn ang="0">
                      <a:pos x="4333" y="1480"/>
                    </a:cxn>
                    <a:cxn ang="0">
                      <a:pos x="4412" y="1480"/>
                    </a:cxn>
                    <a:cxn ang="0">
                      <a:pos x="4499" y="1480"/>
                    </a:cxn>
                    <a:cxn ang="0">
                      <a:pos x="4587" y="1480"/>
                    </a:cxn>
                    <a:cxn ang="0">
                      <a:pos x="4674" y="1480"/>
                    </a:cxn>
                    <a:cxn ang="0">
                      <a:pos x="4761" y="1480"/>
                    </a:cxn>
                    <a:cxn ang="0">
                      <a:pos x="4848" y="1480"/>
                    </a:cxn>
                    <a:cxn ang="0">
                      <a:pos x="4928" y="1480"/>
                    </a:cxn>
                    <a:cxn ang="0">
                      <a:pos x="5015" y="1480"/>
                    </a:cxn>
                    <a:cxn ang="0">
                      <a:pos x="5102" y="1480"/>
                    </a:cxn>
                    <a:cxn ang="0">
                      <a:pos x="5190" y="1480"/>
                    </a:cxn>
                    <a:cxn ang="0">
                      <a:pos x="5277" y="1480"/>
                    </a:cxn>
                  </a:cxnLst>
                  <a:rect l="0" t="0" r="r" b="b"/>
                  <a:pathLst>
                    <a:path w="5277" h="1480">
                      <a:moveTo>
                        <a:pt x="0" y="1480"/>
                      </a:moveTo>
                      <a:lnTo>
                        <a:pt x="40" y="1480"/>
                      </a:lnTo>
                      <a:lnTo>
                        <a:pt x="79" y="1480"/>
                      </a:lnTo>
                      <a:lnTo>
                        <a:pt x="127" y="1480"/>
                      </a:lnTo>
                      <a:lnTo>
                        <a:pt x="167" y="1480"/>
                      </a:lnTo>
                      <a:lnTo>
                        <a:pt x="214" y="1480"/>
                      </a:lnTo>
                      <a:lnTo>
                        <a:pt x="254" y="1480"/>
                      </a:lnTo>
                      <a:lnTo>
                        <a:pt x="293" y="1480"/>
                      </a:lnTo>
                      <a:lnTo>
                        <a:pt x="341" y="1480"/>
                      </a:lnTo>
                      <a:lnTo>
                        <a:pt x="381" y="1480"/>
                      </a:lnTo>
                      <a:lnTo>
                        <a:pt x="428" y="1480"/>
                      </a:lnTo>
                      <a:lnTo>
                        <a:pt x="468" y="1480"/>
                      </a:lnTo>
                      <a:lnTo>
                        <a:pt x="508" y="1480"/>
                      </a:lnTo>
                      <a:lnTo>
                        <a:pt x="555" y="1480"/>
                      </a:lnTo>
                      <a:lnTo>
                        <a:pt x="595" y="1480"/>
                      </a:lnTo>
                      <a:lnTo>
                        <a:pt x="643" y="1480"/>
                      </a:lnTo>
                      <a:lnTo>
                        <a:pt x="682" y="1480"/>
                      </a:lnTo>
                      <a:lnTo>
                        <a:pt x="722" y="1480"/>
                      </a:lnTo>
                      <a:lnTo>
                        <a:pt x="770" y="1480"/>
                      </a:lnTo>
                      <a:lnTo>
                        <a:pt x="809" y="1480"/>
                      </a:lnTo>
                      <a:lnTo>
                        <a:pt x="857" y="1480"/>
                      </a:lnTo>
                      <a:lnTo>
                        <a:pt x="897" y="1480"/>
                      </a:lnTo>
                      <a:lnTo>
                        <a:pt x="936" y="1480"/>
                      </a:lnTo>
                      <a:lnTo>
                        <a:pt x="984" y="1480"/>
                      </a:lnTo>
                      <a:lnTo>
                        <a:pt x="1024" y="1480"/>
                      </a:lnTo>
                      <a:lnTo>
                        <a:pt x="1071" y="1480"/>
                      </a:lnTo>
                      <a:lnTo>
                        <a:pt x="1111" y="1480"/>
                      </a:lnTo>
                      <a:lnTo>
                        <a:pt x="1158" y="1480"/>
                      </a:lnTo>
                      <a:lnTo>
                        <a:pt x="1198" y="1480"/>
                      </a:lnTo>
                      <a:lnTo>
                        <a:pt x="1238" y="1480"/>
                      </a:lnTo>
                      <a:lnTo>
                        <a:pt x="1285" y="1480"/>
                      </a:lnTo>
                      <a:lnTo>
                        <a:pt x="1325" y="1474"/>
                      </a:lnTo>
                      <a:lnTo>
                        <a:pt x="1373" y="1474"/>
                      </a:lnTo>
                      <a:lnTo>
                        <a:pt x="1412" y="1474"/>
                      </a:lnTo>
                      <a:lnTo>
                        <a:pt x="1452" y="1474"/>
                      </a:lnTo>
                      <a:lnTo>
                        <a:pt x="1500" y="1474"/>
                      </a:lnTo>
                      <a:lnTo>
                        <a:pt x="1539" y="1474"/>
                      </a:lnTo>
                      <a:lnTo>
                        <a:pt x="1587" y="1480"/>
                      </a:lnTo>
                      <a:lnTo>
                        <a:pt x="1627" y="1480"/>
                      </a:lnTo>
                      <a:lnTo>
                        <a:pt x="1666" y="1480"/>
                      </a:lnTo>
                      <a:lnTo>
                        <a:pt x="1714" y="1480"/>
                      </a:lnTo>
                      <a:lnTo>
                        <a:pt x="1754" y="1480"/>
                      </a:lnTo>
                      <a:lnTo>
                        <a:pt x="1801" y="1480"/>
                      </a:lnTo>
                      <a:lnTo>
                        <a:pt x="1841" y="1474"/>
                      </a:lnTo>
                      <a:lnTo>
                        <a:pt x="1881" y="1456"/>
                      </a:lnTo>
                      <a:lnTo>
                        <a:pt x="1928" y="1420"/>
                      </a:lnTo>
                      <a:lnTo>
                        <a:pt x="1968" y="1365"/>
                      </a:lnTo>
                      <a:lnTo>
                        <a:pt x="2016" y="1268"/>
                      </a:lnTo>
                      <a:lnTo>
                        <a:pt x="2055" y="1128"/>
                      </a:lnTo>
                      <a:lnTo>
                        <a:pt x="2095" y="977"/>
                      </a:lnTo>
                      <a:lnTo>
                        <a:pt x="2142" y="819"/>
                      </a:lnTo>
                      <a:lnTo>
                        <a:pt x="2182" y="613"/>
                      </a:lnTo>
                      <a:lnTo>
                        <a:pt x="2230" y="322"/>
                      </a:lnTo>
                      <a:lnTo>
                        <a:pt x="2269" y="18"/>
                      </a:lnTo>
                      <a:lnTo>
                        <a:pt x="2317" y="0"/>
                      </a:lnTo>
                      <a:lnTo>
                        <a:pt x="2357" y="358"/>
                      </a:lnTo>
                      <a:lnTo>
                        <a:pt x="2396" y="825"/>
                      </a:lnTo>
                      <a:lnTo>
                        <a:pt x="2444" y="1195"/>
                      </a:lnTo>
                      <a:lnTo>
                        <a:pt x="2484" y="1383"/>
                      </a:lnTo>
                      <a:lnTo>
                        <a:pt x="2531" y="1456"/>
                      </a:lnTo>
                      <a:lnTo>
                        <a:pt x="2571" y="1474"/>
                      </a:lnTo>
                      <a:lnTo>
                        <a:pt x="2611" y="1474"/>
                      </a:lnTo>
                      <a:lnTo>
                        <a:pt x="2658" y="1480"/>
                      </a:lnTo>
                      <a:lnTo>
                        <a:pt x="2698" y="1480"/>
                      </a:lnTo>
                      <a:lnTo>
                        <a:pt x="2746" y="1480"/>
                      </a:lnTo>
                      <a:lnTo>
                        <a:pt x="2785" y="1480"/>
                      </a:lnTo>
                      <a:lnTo>
                        <a:pt x="2825" y="1480"/>
                      </a:lnTo>
                      <a:lnTo>
                        <a:pt x="2873" y="1480"/>
                      </a:lnTo>
                      <a:lnTo>
                        <a:pt x="2912" y="1480"/>
                      </a:lnTo>
                      <a:lnTo>
                        <a:pt x="2960" y="1480"/>
                      </a:lnTo>
                      <a:lnTo>
                        <a:pt x="3000" y="1480"/>
                      </a:lnTo>
                      <a:lnTo>
                        <a:pt x="3039" y="1480"/>
                      </a:lnTo>
                      <a:lnTo>
                        <a:pt x="3087" y="1480"/>
                      </a:lnTo>
                      <a:lnTo>
                        <a:pt x="3126" y="1480"/>
                      </a:lnTo>
                      <a:lnTo>
                        <a:pt x="3174" y="1480"/>
                      </a:lnTo>
                      <a:lnTo>
                        <a:pt x="3214" y="1480"/>
                      </a:lnTo>
                      <a:lnTo>
                        <a:pt x="3253" y="1480"/>
                      </a:lnTo>
                      <a:lnTo>
                        <a:pt x="3301" y="1480"/>
                      </a:lnTo>
                      <a:lnTo>
                        <a:pt x="3341" y="1480"/>
                      </a:lnTo>
                      <a:lnTo>
                        <a:pt x="3388" y="1480"/>
                      </a:lnTo>
                      <a:lnTo>
                        <a:pt x="3428" y="1480"/>
                      </a:lnTo>
                      <a:lnTo>
                        <a:pt x="3476" y="1480"/>
                      </a:lnTo>
                      <a:lnTo>
                        <a:pt x="3515" y="1480"/>
                      </a:lnTo>
                      <a:lnTo>
                        <a:pt x="3555" y="1480"/>
                      </a:lnTo>
                      <a:lnTo>
                        <a:pt x="3603" y="1480"/>
                      </a:lnTo>
                      <a:lnTo>
                        <a:pt x="3642" y="1480"/>
                      </a:lnTo>
                      <a:lnTo>
                        <a:pt x="3690" y="1480"/>
                      </a:lnTo>
                      <a:lnTo>
                        <a:pt x="3730" y="1480"/>
                      </a:lnTo>
                      <a:lnTo>
                        <a:pt x="3769" y="1480"/>
                      </a:lnTo>
                      <a:lnTo>
                        <a:pt x="3817" y="1480"/>
                      </a:lnTo>
                      <a:lnTo>
                        <a:pt x="3857" y="1480"/>
                      </a:lnTo>
                      <a:lnTo>
                        <a:pt x="3904" y="1480"/>
                      </a:lnTo>
                      <a:lnTo>
                        <a:pt x="3944" y="1480"/>
                      </a:lnTo>
                      <a:lnTo>
                        <a:pt x="3984" y="1480"/>
                      </a:lnTo>
                      <a:lnTo>
                        <a:pt x="4031" y="1480"/>
                      </a:lnTo>
                      <a:lnTo>
                        <a:pt x="4071" y="1480"/>
                      </a:lnTo>
                      <a:lnTo>
                        <a:pt x="4118" y="1480"/>
                      </a:lnTo>
                      <a:lnTo>
                        <a:pt x="4158" y="1480"/>
                      </a:lnTo>
                      <a:lnTo>
                        <a:pt x="4198" y="1480"/>
                      </a:lnTo>
                      <a:lnTo>
                        <a:pt x="4245" y="1480"/>
                      </a:lnTo>
                      <a:lnTo>
                        <a:pt x="4285" y="1480"/>
                      </a:lnTo>
                      <a:lnTo>
                        <a:pt x="4333" y="1480"/>
                      </a:lnTo>
                      <a:lnTo>
                        <a:pt x="4372" y="1480"/>
                      </a:lnTo>
                      <a:lnTo>
                        <a:pt x="4412" y="1480"/>
                      </a:lnTo>
                      <a:lnTo>
                        <a:pt x="4460" y="1480"/>
                      </a:lnTo>
                      <a:lnTo>
                        <a:pt x="4499" y="1480"/>
                      </a:lnTo>
                      <a:lnTo>
                        <a:pt x="4547" y="1480"/>
                      </a:lnTo>
                      <a:lnTo>
                        <a:pt x="4587" y="1480"/>
                      </a:lnTo>
                      <a:lnTo>
                        <a:pt x="4634" y="1480"/>
                      </a:lnTo>
                      <a:lnTo>
                        <a:pt x="4674" y="1480"/>
                      </a:lnTo>
                      <a:lnTo>
                        <a:pt x="4714" y="1480"/>
                      </a:lnTo>
                      <a:lnTo>
                        <a:pt x="4761" y="1480"/>
                      </a:lnTo>
                      <a:lnTo>
                        <a:pt x="4801" y="1480"/>
                      </a:lnTo>
                      <a:lnTo>
                        <a:pt x="4848" y="1480"/>
                      </a:lnTo>
                      <a:lnTo>
                        <a:pt x="4888" y="1480"/>
                      </a:lnTo>
                      <a:lnTo>
                        <a:pt x="4928" y="1480"/>
                      </a:lnTo>
                      <a:lnTo>
                        <a:pt x="4975" y="1480"/>
                      </a:lnTo>
                      <a:lnTo>
                        <a:pt x="5015" y="1480"/>
                      </a:lnTo>
                      <a:lnTo>
                        <a:pt x="5063" y="1480"/>
                      </a:lnTo>
                      <a:lnTo>
                        <a:pt x="5102" y="1480"/>
                      </a:lnTo>
                      <a:lnTo>
                        <a:pt x="5142" y="1480"/>
                      </a:lnTo>
                      <a:lnTo>
                        <a:pt x="5190" y="1480"/>
                      </a:lnTo>
                      <a:lnTo>
                        <a:pt x="5229" y="1480"/>
                      </a:lnTo>
                      <a:lnTo>
                        <a:pt x="5277" y="1480"/>
                      </a:lnTo>
                    </a:path>
                  </a:pathLst>
                </a:custGeom>
                <a:grpFill/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6" name="Freeform 57"/>
                <p:cNvSpPr>
                  <a:spLocks/>
                </p:cNvSpPr>
                <p:nvPr/>
              </p:nvSpPr>
              <p:spPr bwMode="auto">
                <a:xfrm>
                  <a:off x="1306" y="3806"/>
                  <a:ext cx="5277" cy="109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127" y="97"/>
                    </a:cxn>
                    <a:cxn ang="0">
                      <a:pos x="214" y="97"/>
                    </a:cxn>
                    <a:cxn ang="0">
                      <a:pos x="293" y="55"/>
                    </a:cxn>
                    <a:cxn ang="0">
                      <a:pos x="381" y="91"/>
                    </a:cxn>
                    <a:cxn ang="0">
                      <a:pos x="468" y="109"/>
                    </a:cxn>
                    <a:cxn ang="0">
                      <a:pos x="555" y="109"/>
                    </a:cxn>
                    <a:cxn ang="0">
                      <a:pos x="643" y="109"/>
                    </a:cxn>
                    <a:cxn ang="0">
                      <a:pos x="722" y="109"/>
                    </a:cxn>
                    <a:cxn ang="0">
                      <a:pos x="809" y="103"/>
                    </a:cxn>
                    <a:cxn ang="0">
                      <a:pos x="897" y="109"/>
                    </a:cxn>
                    <a:cxn ang="0">
                      <a:pos x="984" y="109"/>
                    </a:cxn>
                    <a:cxn ang="0">
                      <a:pos x="1071" y="109"/>
                    </a:cxn>
                    <a:cxn ang="0">
                      <a:pos x="1158" y="109"/>
                    </a:cxn>
                    <a:cxn ang="0">
                      <a:pos x="1238" y="109"/>
                    </a:cxn>
                    <a:cxn ang="0">
                      <a:pos x="1325" y="103"/>
                    </a:cxn>
                    <a:cxn ang="0">
                      <a:pos x="1412" y="109"/>
                    </a:cxn>
                    <a:cxn ang="0">
                      <a:pos x="1500" y="97"/>
                    </a:cxn>
                    <a:cxn ang="0">
                      <a:pos x="1587" y="109"/>
                    </a:cxn>
                    <a:cxn ang="0">
                      <a:pos x="1666" y="109"/>
                    </a:cxn>
                    <a:cxn ang="0">
                      <a:pos x="1754" y="109"/>
                    </a:cxn>
                    <a:cxn ang="0">
                      <a:pos x="1841" y="103"/>
                    </a:cxn>
                    <a:cxn ang="0">
                      <a:pos x="1928" y="109"/>
                    </a:cxn>
                    <a:cxn ang="0">
                      <a:pos x="2016" y="91"/>
                    </a:cxn>
                    <a:cxn ang="0">
                      <a:pos x="2095" y="97"/>
                    </a:cxn>
                    <a:cxn ang="0">
                      <a:pos x="2182" y="42"/>
                    </a:cxn>
                    <a:cxn ang="0">
                      <a:pos x="2269" y="0"/>
                    </a:cxn>
                    <a:cxn ang="0">
                      <a:pos x="2357" y="97"/>
                    </a:cxn>
                    <a:cxn ang="0">
                      <a:pos x="2444" y="85"/>
                    </a:cxn>
                    <a:cxn ang="0">
                      <a:pos x="2531" y="91"/>
                    </a:cxn>
                    <a:cxn ang="0">
                      <a:pos x="2611" y="73"/>
                    </a:cxn>
                    <a:cxn ang="0">
                      <a:pos x="2698" y="61"/>
                    </a:cxn>
                    <a:cxn ang="0">
                      <a:pos x="2785" y="103"/>
                    </a:cxn>
                    <a:cxn ang="0">
                      <a:pos x="2873" y="109"/>
                    </a:cxn>
                    <a:cxn ang="0">
                      <a:pos x="2960" y="109"/>
                    </a:cxn>
                    <a:cxn ang="0">
                      <a:pos x="3039" y="109"/>
                    </a:cxn>
                    <a:cxn ang="0">
                      <a:pos x="3126" y="109"/>
                    </a:cxn>
                    <a:cxn ang="0">
                      <a:pos x="3214" y="109"/>
                    </a:cxn>
                    <a:cxn ang="0">
                      <a:pos x="3301" y="109"/>
                    </a:cxn>
                    <a:cxn ang="0">
                      <a:pos x="3388" y="109"/>
                    </a:cxn>
                    <a:cxn ang="0">
                      <a:pos x="3476" y="109"/>
                    </a:cxn>
                    <a:cxn ang="0">
                      <a:pos x="3555" y="109"/>
                    </a:cxn>
                    <a:cxn ang="0">
                      <a:pos x="3642" y="109"/>
                    </a:cxn>
                    <a:cxn ang="0">
                      <a:pos x="3730" y="109"/>
                    </a:cxn>
                    <a:cxn ang="0">
                      <a:pos x="3817" y="109"/>
                    </a:cxn>
                    <a:cxn ang="0">
                      <a:pos x="3904" y="109"/>
                    </a:cxn>
                    <a:cxn ang="0">
                      <a:pos x="3984" y="109"/>
                    </a:cxn>
                    <a:cxn ang="0">
                      <a:pos x="4071" y="109"/>
                    </a:cxn>
                    <a:cxn ang="0">
                      <a:pos x="4158" y="109"/>
                    </a:cxn>
                    <a:cxn ang="0">
                      <a:pos x="4245" y="109"/>
                    </a:cxn>
                    <a:cxn ang="0">
                      <a:pos x="4333" y="109"/>
                    </a:cxn>
                    <a:cxn ang="0">
                      <a:pos x="4412" y="109"/>
                    </a:cxn>
                    <a:cxn ang="0">
                      <a:pos x="4499" y="109"/>
                    </a:cxn>
                    <a:cxn ang="0">
                      <a:pos x="4587" y="109"/>
                    </a:cxn>
                    <a:cxn ang="0">
                      <a:pos x="4674" y="109"/>
                    </a:cxn>
                    <a:cxn ang="0">
                      <a:pos x="4761" y="109"/>
                    </a:cxn>
                    <a:cxn ang="0">
                      <a:pos x="4848" y="109"/>
                    </a:cxn>
                    <a:cxn ang="0">
                      <a:pos x="4928" y="109"/>
                    </a:cxn>
                    <a:cxn ang="0">
                      <a:pos x="5015" y="109"/>
                    </a:cxn>
                    <a:cxn ang="0">
                      <a:pos x="5102" y="109"/>
                    </a:cxn>
                    <a:cxn ang="0">
                      <a:pos x="5190" y="109"/>
                    </a:cxn>
                    <a:cxn ang="0">
                      <a:pos x="5277" y="55"/>
                    </a:cxn>
                  </a:cxnLst>
                  <a:rect l="0" t="0" r="r" b="b"/>
                  <a:pathLst>
                    <a:path w="5277" h="109">
                      <a:moveTo>
                        <a:pt x="0" y="79"/>
                      </a:moveTo>
                      <a:lnTo>
                        <a:pt x="40" y="6"/>
                      </a:lnTo>
                      <a:lnTo>
                        <a:pt x="79" y="91"/>
                      </a:lnTo>
                      <a:lnTo>
                        <a:pt x="127" y="97"/>
                      </a:lnTo>
                      <a:lnTo>
                        <a:pt x="167" y="61"/>
                      </a:lnTo>
                      <a:lnTo>
                        <a:pt x="214" y="97"/>
                      </a:lnTo>
                      <a:lnTo>
                        <a:pt x="254" y="91"/>
                      </a:lnTo>
                      <a:lnTo>
                        <a:pt x="293" y="55"/>
                      </a:lnTo>
                      <a:lnTo>
                        <a:pt x="341" y="85"/>
                      </a:lnTo>
                      <a:lnTo>
                        <a:pt x="381" y="91"/>
                      </a:lnTo>
                      <a:lnTo>
                        <a:pt x="428" y="91"/>
                      </a:lnTo>
                      <a:lnTo>
                        <a:pt x="468" y="109"/>
                      </a:lnTo>
                      <a:lnTo>
                        <a:pt x="508" y="103"/>
                      </a:lnTo>
                      <a:lnTo>
                        <a:pt x="555" y="109"/>
                      </a:lnTo>
                      <a:lnTo>
                        <a:pt x="595" y="109"/>
                      </a:lnTo>
                      <a:lnTo>
                        <a:pt x="643" y="109"/>
                      </a:lnTo>
                      <a:lnTo>
                        <a:pt x="682" y="109"/>
                      </a:lnTo>
                      <a:lnTo>
                        <a:pt x="722" y="109"/>
                      </a:lnTo>
                      <a:lnTo>
                        <a:pt x="770" y="103"/>
                      </a:lnTo>
                      <a:lnTo>
                        <a:pt x="809" y="103"/>
                      </a:lnTo>
                      <a:lnTo>
                        <a:pt x="857" y="103"/>
                      </a:lnTo>
                      <a:lnTo>
                        <a:pt x="897" y="109"/>
                      </a:lnTo>
                      <a:lnTo>
                        <a:pt x="936" y="109"/>
                      </a:lnTo>
                      <a:lnTo>
                        <a:pt x="984" y="109"/>
                      </a:lnTo>
                      <a:lnTo>
                        <a:pt x="1024" y="109"/>
                      </a:lnTo>
                      <a:lnTo>
                        <a:pt x="1071" y="109"/>
                      </a:lnTo>
                      <a:lnTo>
                        <a:pt x="1111" y="109"/>
                      </a:lnTo>
                      <a:lnTo>
                        <a:pt x="1158" y="109"/>
                      </a:lnTo>
                      <a:lnTo>
                        <a:pt x="1198" y="109"/>
                      </a:lnTo>
                      <a:lnTo>
                        <a:pt x="1238" y="109"/>
                      </a:lnTo>
                      <a:lnTo>
                        <a:pt x="1285" y="103"/>
                      </a:lnTo>
                      <a:lnTo>
                        <a:pt x="1325" y="103"/>
                      </a:lnTo>
                      <a:lnTo>
                        <a:pt x="1373" y="109"/>
                      </a:lnTo>
                      <a:lnTo>
                        <a:pt x="1412" y="109"/>
                      </a:lnTo>
                      <a:lnTo>
                        <a:pt x="1452" y="103"/>
                      </a:lnTo>
                      <a:lnTo>
                        <a:pt x="1500" y="97"/>
                      </a:lnTo>
                      <a:lnTo>
                        <a:pt x="1539" y="103"/>
                      </a:lnTo>
                      <a:lnTo>
                        <a:pt x="1587" y="109"/>
                      </a:lnTo>
                      <a:lnTo>
                        <a:pt x="1627" y="109"/>
                      </a:lnTo>
                      <a:lnTo>
                        <a:pt x="1666" y="109"/>
                      </a:lnTo>
                      <a:lnTo>
                        <a:pt x="1714" y="109"/>
                      </a:lnTo>
                      <a:lnTo>
                        <a:pt x="1754" y="109"/>
                      </a:lnTo>
                      <a:lnTo>
                        <a:pt x="1801" y="109"/>
                      </a:lnTo>
                      <a:lnTo>
                        <a:pt x="1841" y="103"/>
                      </a:lnTo>
                      <a:lnTo>
                        <a:pt x="1881" y="109"/>
                      </a:lnTo>
                      <a:lnTo>
                        <a:pt x="1928" y="109"/>
                      </a:lnTo>
                      <a:lnTo>
                        <a:pt x="1968" y="103"/>
                      </a:lnTo>
                      <a:lnTo>
                        <a:pt x="2016" y="91"/>
                      </a:lnTo>
                      <a:lnTo>
                        <a:pt x="2055" y="109"/>
                      </a:lnTo>
                      <a:lnTo>
                        <a:pt x="2095" y="97"/>
                      </a:lnTo>
                      <a:lnTo>
                        <a:pt x="2142" y="73"/>
                      </a:lnTo>
                      <a:lnTo>
                        <a:pt x="2182" y="42"/>
                      </a:lnTo>
                      <a:lnTo>
                        <a:pt x="2230" y="6"/>
                      </a:lnTo>
                      <a:lnTo>
                        <a:pt x="2269" y="0"/>
                      </a:lnTo>
                      <a:lnTo>
                        <a:pt x="2317" y="103"/>
                      </a:lnTo>
                      <a:lnTo>
                        <a:pt x="2357" y="97"/>
                      </a:lnTo>
                      <a:lnTo>
                        <a:pt x="2396" y="109"/>
                      </a:lnTo>
                      <a:lnTo>
                        <a:pt x="2444" y="85"/>
                      </a:lnTo>
                      <a:lnTo>
                        <a:pt x="2484" y="85"/>
                      </a:lnTo>
                      <a:lnTo>
                        <a:pt x="2531" y="91"/>
                      </a:lnTo>
                      <a:lnTo>
                        <a:pt x="2571" y="91"/>
                      </a:lnTo>
                      <a:lnTo>
                        <a:pt x="2611" y="73"/>
                      </a:lnTo>
                      <a:lnTo>
                        <a:pt x="2658" y="49"/>
                      </a:lnTo>
                      <a:lnTo>
                        <a:pt x="2698" y="61"/>
                      </a:lnTo>
                      <a:lnTo>
                        <a:pt x="2746" y="73"/>
                      </a:lnTo>
                      <a:lnTo>
                        <a:pt x="2785" y="103"/>
                      </a:lnTo>
                      <a:lnTo>
                        <a:pt x="2825" y="109"/>
                      </a:lnTo>
                      <a:lnTo>
                        <a:pt x="2873" y="109"/>
                      </a:lnTo>
                      <a:lnTo>
                        <a:pt x="2912" y="109"/>
                      </a:lnTo>
                      <a:lnTo>
                        <a:pt x="2960" y="109"/>
                      </a:lnTo>
                      <a:lnTo>
                        <a:pt x="3000" y="109"/>
                      </a:lnTo>
                      <a:lnTo>
                        <a:pt x="3039" y="109"/>
                      </a:lnTo>
                      <a:lnTo>
                        <a:pt x="3087" y="109"/>
                      </a:lnTo>
                      <a:lnTo>
                        <a:pt x="3126" y="109"/>
                      </a:lnTo>
                      <a:lnTo>
                        <a:pt x="3174" y="109"/>
                      </a:lnTo>
                      <a:lnTo>
                        <a:pt x="3214" y="109"/>
                      </a:lnTo>
                      <a:lnTo>
                        <a:pt x="3253" y="109"/>
                      </a:lnTo>
                      <a:lnTo>
                        <a:pt x="3301" y="109"/>
                      </a:lnTo>
                      <a:lnTo>
                        <a:pt x="3341" y="109"/>
                      </a:lnTo>
                      <a:lnTo>
                        <a:pt x="3388" y="109"/>
                      </a:lnTo>
                      <a:lnTo>
                        <a:pt x="3428" y="109"/>
                      </a:lnTo>
                      <a:lnTo>
                        <a:pt x="3476" y="109"/>
                      </a:lnTo>
                      <a:lnTo>
                        <a:pt x="3515" y="109"/>
                      </a:lnTo>
                      <a:lnTo>
                        <a:pt x="3555" y="109"/>
                      </a:lnTo>
                      <a:lnTo>
                        <a:pt x="3603" y="109"/>
                      </a:lnTo>
                      <a:lnTo>
                        <a:pt x="3642" y="109"/>
                      </a:lnTo>
                      <a:lnTo>
                        <a:pt x="3690" y="109"/>
                      </a:lnTo>
                      <a:lnTo>
                        <a:pt x="3730" y="109"/>
                      </a:lnTo>
                      <a:lnTo>
                        <a:pt x="3769" y="109"/>
                      </a:lnTo>
                      <a:lnTo>
                        <a:pt x="3817" y="109"/>
                      </a:lnTo>
                      <a:lnTo>
                        <a:pt x="3857" y="109"/>
                      </a:lnTo>
                      <a:lnTo>
                        <a:pt x="3904" y="109"/>
                      </a:lnTo>
                      <a:lnTo>
                        <a:pt x="3944" y="109"/>
                      </a:lnTo>
                      <a:lnTo>
                        <a:pt x="3984" y="109"/>
                      </a:lnTo>
                      <a:lnTo>
                        <a:pt x="4031" y="109"/>
                      </a:lnTo>
                      <a:lnTo>
                        <a:pt x="4071" y="109"/>
                      </a:lnTo>
                      <a:lnTo>
                        <a:pt x="4118" y="109"/>
                      </a:lnTo>
                      <a:lnTo>
                        <a:pt x="4158" y="109"/>
                      </a:lnTo>
                      <a:lnTo>
                        <a:pt x="4198" y="109"/>
                      </a:lnTo>
                      <a:lnTo>
                        <a:pt x="4245" y="109"/>
                      </a:lnTo>
                      <a:lnTo>
                        <a:pt x="4285" y="109"/>
                      </a:lnTo>
                      <a:lnTo>
                        <a:pt x="4333" y="109"/>
                      </a:lnTo>
                      <a:lnTo>
                        <a:pt x="4372" y="109"/>
                      </a:lnTo>
                      <a:lnTo>
                        <a:pt x="4412" y="109"/>
                      </a:lnTo>
                      <a:lnTo>
                        <a:pt x="4460" y="109"/>
                      </a:lnTo>
                      <a:lnTo>
                        <a:pt x="4499" y="109"/>
                      </a:lnTo>
                      <a:lnTo>
                        <a:pt x="4547" y="109"/>
                      </a:lnTo>
                      <a:lnTo>
                        <a:pt x="4587" y="109"/>
                      </a:lnTo>
                      <a:lnTo>
                        <a:pt x="4634" y="109"/>
                      </a:lnTo>
                      <a:lnTo>
                        <a:pt x="4674" y="109"/>
                      </a:lnTo>
                      <a:lnTo>
                        <a:pt x="4714" y="109"/>
                      </a:lnTo>
                      <a:lnTo>
                        <a:pt x="4761" y="109"/>
                      </a:lnTo>
                      <a:lnTo>
                        <a:pt x="4801" y="109"/>
                      </a:lnTo>
                      <a:lnTo>
                        <a:pt x="4848" y="109"/>
                      </a:lnTo>
                      <a:lnTo>
                        <a:pt x="4888" y="109"/>
                      </a:lnTo>
                      <a:lnTo>
                        <a:pt x="4928" y="109"/>
                      </a:lnTo>
                      <a:lnTo>
                        <a:pt x="4975" y="109"/>
                      </a:lnTo>
                      <a:lnTo>
                        <a:pt x="5015" y="109"/>
                      </a:lnTo>
                      <a:lnTo>
                        <a:pt x="5063" y="109"/>
                      </a:lnTo>
                      <a:lnTo>
                        <a:pt x="5102" y="109"/>
                      </a:lnTo>
                      <a:lnTo>
                        <a:pt x="5142" y="109"/>
                      </a:lnTo>
                      <a:lnTo>
                        <a:pt x="5190" y="109"/>
                      </a:lnTo>
                      <a:lnTo>
                        <a:pt x="5229" y="109"/>
                      </a:lnTo>
                      <a:lnTo>
                        <a:pt x="5277" y="55"/>
                      </a:lnTo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Freeform 58"/>
                <p:cNvSpPr>
                  <a:spLocks/>
                </p:cNvSpPr>
                <p:nvPr/>
              </p:nvSpPr>
              <p:spPr bwMode="auto">
                <a:xfrm>
                  <a:off x="1306" y="1543"/>
                  <a:ext cx="5277" cy="2372"/>
                </a:xfrm>
                <a:custGeom>
                  <a:avLst/>
                  <a:gdLst/>
                  <a:ahLst/>
                  <a:cxnLst>
                    <a:cxn ang="0">
                      <a:pos x="40" y="1747"/>
                    </a:cxn>
                    <a:cxn ang="0">
                      <a:pos x="127" y="0"/>
                    </a:cxn>
                    <a:cxn ang="0">
                      <a:pos x="214" y="407"/>
                    </a:cxn>
                    <a:cxn ang="0">
                      <a:pos x="293" y="1402"/>
                    </a:cxn>
                    <a:cxn ang="0">
                      <a:pos x="381" y="2099"/>
                    </a:cxn>
                    <a:cxn ang="0">
                      <a:pos x="468" y="2336"/>
                    </a:cxn>
                    <a:cxn ang="0">
                      <a:pos x="555" y="2372"/>
                    </a:cxn>
                    <a:cxn ang="0">
                      <a:pos x="643" y="2366"/>
                    </a:cxn>
                    <a:cxn ang="0">
                      <a:pos x="722" y="2372"/>
                    </a:cxn>
                    <a:cxn ang="0">
                      <a:pos x="809" y="2372"/>
                    </a:cxn>
                    <a:cxn ang="0">
                      <a:pos x="897" y="2372"/>
                    </a:cxn>
                    <a:cxn ang="0">
                      <a:pos x="984" y="2372"/>
                    </a:cxn>
                    <a:cxn ang="0">
                      <a:pos x="1071" y="2372"/>
                    </a:cxn>
                    <a:cxn ang="0">
                      <a:pos x="1158" y="2372"/>
                    </a:cxn>
                    <a:cxn ang="0">
                      <a:pos x="1238" y="2372"/>
                    </a:cxn>
                    <a:cxn ang="0">
                      <a:pos x="1325" y="2372"/>
                    </a:cxn>
                    <a:cxn ang="0">
                      <a:pos x="1412" y="2360"/>
                    </a:cxn>
                    <a:cxn ang="0">
                      <a:pos x="1500" y="2366"/>
                    </a:cxn>
                    <a:cxn ang="0">
                      <a:pos x="1587" y="2366"/>
                    </a:cxn>
                    <a:cxn ang="0">
                      <a:pos x="1666" y="2366"/>
                    </a:cxn>
                    <a:cxn ang="0">
                      <a:pos x="1754" y="2366"/>
                    </a:cxn>
                    <a:cxn ang="0">
                      <a:pos x="1841" y="2354"/>
                    </a:cxn>
                    <a:cxn ang="0">
                      <a:pos x="1928" y="2312"/>
                    </a:cxn>
                    <a:cxn ang="0">
                      <a:pos x="2016" y="2154"/>
                    </a:cxn>
                    <a:cxn ang="0">
                      <a:pos x="2095" y="1766"/>
                    </a:cxn>
                    <a:cxn ang="0">
                      <a:pos x="2182" y="1201"/>
                    </a:cxn>
                    <a:cxn ang="0">
                      <a:pos x="2269" y="267"/>
                    </a:cxn>
                    <a:cxn ang="0">
                      <a:pos x="2357" y="213"/>
                    </a:cxn>
                    <a:cxn ang="0">
                      <a:pos x="2444" y="941"/>
                    </a:cxn>
                    <a:cxn ang="0">
                      <a:pos x="2531" y="1244"/>
                    </a:cxn>
                    <a:cxn ang="0">
                      <a:pos x="2611" y="1626"/>
                    </a:cxn>
                    <a:cxn ang="0">
                      <a:pos x="2698" y="2166"/>
                    </a:cxn>
                    <a:cxn ang="0">
                      <a:pos x="2785" y="2354"/>
                    </a:cxn>
                    <a:cxn ang="0">
                      <a:pos x="2873" y="2372"/>
                    </a:cxn>
                    <a:cxn ang="0">
                      <a:pos x="2960" y="2372"/>
                    </a:cxn>
                    <a:cxn ang="0">
                      <a:pos x="3039" y="2372"/>
                    </a:cxn>
                    <a:cxn ang="0">
                      <a:pos x="3126" y="2372"/>
                    </a:cxn>
                    <a:cxn ang="0">
                      <a:pos x="3214" y="2372"/>
                    </a:cxn>
                    <a:cxn ang="0">
                      <a:pos x="3301" y="2372"/>
                    </a:cxn>
                    <a:cxn ang="0">
                      <a:pos x="3388" y="2372"/>
                    </a:cxn>
                    <a:cxn ang="0">
                      <a:pos x="3476" y="2372"/>
                    </a:cxn>
                    <a:cxn ang="0">
                      <a:pos x="3555" y="2372"/>
                    </a:cxn>
                    <a:cxn ang="0">
                      <a:pos x="3642" y="2372"/>
                    </a:cxn>
                    <a:cxn ang="0">
                      <a:pos x="3730" y="2372"/>
                    </a:cxn>
                    <a:cxn ang="0">
                      <a:pos x="3817" y="2372"/>
                    </a:cxn>
                    <a:cxn ang="0">
                      <a:pos x="3904" y="2372"/>
                    </a:cxn>
                    <a:cxn ang="0">
                      <a:pos x="3984" y="2372"/>
                    </a:cxn>
                    <a:cxn ang="0">
                      <a:pos x="4071" y="2372"/>
                    </a:cxn>
                    <a:cxn ang="0">
                      <a:pos x="4158" y="2372"/>
                    </a:cxn>
                    <a:cxn ang="0">
                      <a:pos x="4245" y="2372"/>
                    </a:cxn>
                    <a:cxn ang="0">
                      <a:pos x="4333" y="2372"/>
                    </a:cxn>
                    <a:cxn ang="0">
                      <a:pos x="4412" y="2372"/>
                    </a:cxn>
                    <a:cxn ang="0">
                      <a:pos x="4499" y="2372"/>
                    </a:cxn>
                    <a:cxn ang="0">
                      <a:pos x="4587" y="2372"/>
                    </a:cxn>
                    <a:cxn ang="0">
                      <a:pos x="4674" y="2372"/>
                    </a:cxn>
                    <a:cxn ang="0">
                      <a:pos x="4761" y="2372"/>
                    </a:cxn>
                    <a:cxn ang="0">
                      <a:pos x="4848" y="2372"/>
                    </a:cxn>
                    <a:cxn ang="0">
                      <a:pos x="4928" y="2372"/>
                    </a:cxn>
                    <a:cxn ang="0">
                      <a:pos x="5015" y="2372"/>
                    </a:cxn>
                    <a:cxn ang="0">
                      <a:pos x="5102" y="2372"/>
                    </a:cxn>
                    <a:cxn ang="0">
                      <a:pos x="5190" y="2372"/>
                    </a:cxn>
                    <a:cxn ang="0">
                      <a:pos x="5277" y="2372"/>
                    </a:cxn>
                  </a:cxnLst>
                  <a:rect l="0" t="0" r="r" b="b"/>
                  <a:pathLst>
                    <a:path w="5277" h="2372">
                      <a:moveTo>
                        <a:pt x="0" y="2366"/>
                      </a:moveTo>
                      <a:lnTo>
                        <a:pt x="40" y="1747"/>
                      </a:lnTo>
                      <a:lnTo>
                        <a:pt x="79" y="461"/>
                      </a:lnTo>
                      <a:lnTo>
                        <a:pt x="127" y="0"/>
                      </a:lnTo>
                      <a:lnTo>
                        <a:pt x="167" y="110"/>
                      </a:lnTo>
                      <a:lnTo>
                        <a:pt x="214" y="407"/>
                      </a:lnTo>
                      <a:lnTo>
                        <a:pt x="254" y="886"/>
                      </a:lnTo>
                      <a:lnTo>
                        <a:pt x="293" y="1402"/>
                      </a:lnTo>
                      <a:lnTo>
                        <a:pt x="341" y="1790"/>
                      </a:lnTo>
                      <a:lnTo>
                        <a:pt x="381" y="2099"/>
                      </a:lnTo>
                      <a:lnTo>
                        <a:pt x="428" y="2281"/>
                      </a:lnTo>
                      <a:lnTo>
                        <a:pt x="468" y="2336"/>
                      </a:lnTo>
                      <a:lnTo>
                        <a:pt x="508" y="2372"/>
                      </a:lnTo>
                      <a:lnTo>
                        <a:pt x="555" y="2372"/>
                      </a:lnTo>
                      <a:lnTo>
                        <a:pt x="595" y="2372"/>
                      </a:lnTo>
                      <a:lnTo>
                        <a:pt x="643" y="2366"/>
                      </a:lnTo>
                      <a:lnTo>
                        <a:pt x="682" y="2372"/>
                      </a:lnTo>
                      <a:lnTo>
                        <a:pt x="722" y="2372"/>
                      </a:lnTo>
                      <a:lnTo>
                        <a:pt x="770" y="2372"/>
                      </a:lnTo>
                      <a:lnTo>
                        <a:pt x="809" y="2372"/>
                      </a:lnTo>
                      <a:lnTo>
                        <a:pt x="857" y="2372"/>
                      </a:lnTo>
                      <a:lnTo>
                        <a:pt x="897" y="2372"/>
                      </a:lnTo>
                      <a:lnTo>
                        <a:pt x="936" y="2372"/>
                      </a:lnTo>
                      <a:lnTo>
                        <a:pt x="984" y="2372"/>
                      </a:lnTo>
                      <a:lnTo>
                        <a:pt x="1024" y="2372"/>
                      </a:lnTo>
                      <a:lnTo>
                        <a:pt x="1071" y="2372"/>
                      </a:lnTo>
                      <a:lnTo>
                        <a:pt x="1111" y="2372"/>
                      </a:lnTo>
                      <a:lnTo>
                        <a:pt x="1158" y="2372"/>
                      </a:lnTo>
                      <a:lnTo>
                        <a:pt x="1198" y="2372"/>
                      </a:lnTo>
                      <a:lnTo>
                        <a:pt x="1238" y="2372"/>
                      </a:lnTo>
                      <a:lnTo>
                        <a:pt x="1285" y="2372"/>
                      </a:lnTo>
                      <a:lnTo>
                        <a:pt x="1325" y="2372"/>
                      </a:lnTo>
                      <a:lnTo>
                        <a:pt x="1373" y="2360"/>
                      </a:lnTo>
                      <a:lnTo>
                        <a:pt x="1412" y="2360"/>
                      </a:lnTo>
                      <a:lnTo>
                        <a:pt x="1452" y="2360"/>
                      </a:lnTo>
                      <a:lnTo>
                        <a:pt x="1500" y="2366"/>
                      </a:lnTo>
                      <a:lnTo>
                        <a:pt x="1539" y="2366"/>
                      </a:lnTo>
                      <a:lnTo>
                        <a:pt x="1587" y="2366"/>
                      </a:lnTo>
                      <a:lnTo>
                        <a:pt x="1627" y="2366"/>
                      </a:lnTo>
                      <a:lnTo>
                        <a:pt x="1666" y="2366"/>
                      </a:lnTo>
                      <a:lnTo>
                        <a:pt x="1714" y="2366"/>
                      </a:lnTo>
                      <a:lnTo>
                        <a:pt x="1754" y="2366"/>
                      </a:lnTo>
                      <a:lnTo>
                        <a:pt x="1801" y="2372"/>
                      </a:lnTo>
                      <a:lnTo>
                        <a:pt x="1841" y="2354"/>
                      </a:lnTo>
                      <a:lnTo>
                        <a:pt x="1881" y="2348"/>
                      </a:lnTo>
                      <a:lnTo>
                        <a:pt x="1928" y="2312"/>
                      </a:lnTo>
                      <a:lnTo>
                        <a:pt x="1968" y="2251"/>
                      </a:lnTo>
                      <a:lnTo>
                        <a:pt x="2016" y="2154"/>
                      </a:lnTo>
                      <a:lnTo>
                        <a:pt x="2055" y="1972"/>
                      </a:lnTo>
                      <a:lnTo>
                        <a:pt x="2095" y="1766"/>
                      </a:lnTo>
                      <a:lnTo>
                        <a:pt x="2142" y="1529"/>
                      </a:lnTo>
                      <a:lnTo>
                        <a:pt x="2182" y="1201"/>
                      </a:lnTo>
                      <a:lnTo>
                        <a:pt x="2230" y="765"/>
                      </a:lnTo>
                      <a:lnTo>
                        <a:pt x="2269" y="267"/>
                      </a:lnTo>
                      <a:lnTo>
                        <a:pt x="2317" y="85"/>
                      </a:lnTo>
                      <a:lnTo>
                        <a:pt x="2357" y="213"/>
                      </a:lnTo>
                      <a:lnTo>
                        <a:pt x="2396" y="552"/>
                      </a:lnTo>
                      <a:lnTo>
                        <a:pt x="2444" y="941"/>
                      </a:lnTo>
                      <a:lnTo>
                        <a:pt x="2484" y="1165"/>
                      </a:lnTo>
                      <a:lnTo>
                        <a:pt x="2531" y="1244"/>
                      </a:lnTo>
                      <a:lnTo>
                        <a:pt x="2571" y="1371"/>
                      </a:lnTo>
                      <a:lnTo>
                        <a:pt x="2611" y="1626"/>
                      </a:lnTo>
                      <a:lnTo>
                        <a:pt x="2658" y="1917"/>
                      </a:lnTo>
                      <a:lnTo>
                        <a:pt x="2698" y="2166"/>
                      </a:lnTo>
                      <a:lnTo>
                        <a:pt x="2746" y="2293"/>
                      </a:lnTo>
                      <a:lnTo>
                        <a:pt x="2785" y="2354"/>
                      </a:lnTo>
                      <a:lnTo>
                        <a:pt x="2825" y="2372"/>
                      </a:lnTo>
                      <a:lnTo>
                        <a:pt x="2873" y="2372"/>
                      </a:lnTo>
                      <a:lnTo>
                        <a:pt x="2912" y="2372"/>
                      </a:lnTo>
                      <a:lnTo>
                        <a:pt x="2960" y="2372"/>
                      </a:lnTo>
                      <a:lnTo>
                        <a:pt x="3000" y="2372"/>
                      </a:lnTo>
                      <a:lnTo>
                        <a:pt x="3039" y="2372"/>
                      </a:lnTo>
                      <a:lnTo>
                        <a:pt x="3087" y="2372"/>
                      </a:lnTo>
                      <a:lnTo>
                        <a:pt x="3126" y="2372"/>
                      </a:lnTo>
                      <a:lnTo>
                        <a:pt x="3174" y="2372"/>
                      </a:lnTo>
                      <a:lnTo>
                        <a:pt x="3214" y="2372"/>
                      </a:lnTo>
                      <a:lnTo>
                        <a:pt x="3253" y="2372"/>
                      </a:lnTo>
                      <a:lnTo>
                        <a:pt x="3301" y="2372"/>
                      </a:lnTo>
                      <a:lnTo>
                        <a:pt x="3341" y="2372"/>
                      </a:lnTo>
                      <a:lnTo>
                        <a:pt x="3388" y="2372"/>
                      </a:lnTo>
                      <a:lnTo>
                        <a:pt x="3428" y="2372"/>
                      </a:lnTo>
                      <a:lnTo>
                        <a:pt x="3476" y="2372"/>
                      </a:lnTo>
                      <a:lnTo>
                        <a:pt x="3515" y="2372"/>
                      </a:lnTo>
                      <a:lnTo>
                        <a:pt x="3555" y="2372"/>
                      </a:lnTo>
                      <a:lnTo>
                        <a:pt x="3603" y="2372"/>
                      </a:lnTo>
                      <a:lnTo>
                        <a:pt x="3642" y="2372"/>
                      </a:lnTo>
                      <a:lnTo>
                        <a:pt x="3690" y="2372"/>
                      </a:lnTo>
                      <a:lnTo>
                        <a:pt x="3730" y="2372"/>
                      </a:lnTo>
                      <a:lnTo>
                        <a:pt x="3769" y="2372"/>
                      </a:lnTo>
                      <a:lnTo>
                        <a:pt x="3817" y="2372"/>
                      </a:lnTo>
                      <a:lnTo>
                        <a:pt x="3857" y="2372"/>
                      </a:lnTo>
                      <a:lnTo>
                        <a:pt x="3904" y="2372"/>
                      </a:lnTo>
                      <a:lnTo>
                        <a:pt x="3944" y="2372"/>
                      </a:lnTo>
                      <a:lnTo>
                        <a:pt x="3984" y="2372"/>
                      </a:lnTo>
                      <a:lnTo>
                        <a:pt x="4031" y="2372"/>
                      </a:lnTo>
                      <a:lnTo>
                        <a:pt x="4071" y="2372"/>
                      </a:lnTo>
                      <a:lnTo>
                        <a:pt x="4118" y="2372"/>
                      </a:lnTo>
                      <a:lnTo>
                        <a:pt x="4158" y="2372"/>
                      </a:lnTo>
                      <a:lnTo>
                        <a:pt x="4198" y="2372"/>
                      </a:lnTo>
                      <a:lnTo>
                        <a:pt x="4245" y="2372"/>
                      </a:lnTo>
                      <a:lnTo>
                        <a:pt x="4285" y="2372"/>
                      </a:lnTo>
                      <a:lnTo>
                        <a:pt x="4333" y="2372"/>
                      </a:lnTo>
                      <a:lnTo>
                        <a:pt x="4372" y="2372"/>
                      </a:lnTo>
                      <a:lnTo>
                        <a:pt x="4412" y="2372"/>
                      </a:lnTo>
                      <a:lnTo>
                        <a:pt x="4460" y="2372"/>
                      </a:lnTo>
                      <a:lnTo>
                        <a:pt x="4499" y="2372"/>
                      </a:lnTo>
                      <a:lnTo>
                        <a:pt x="4547" y="2372"/>
                      </a:lnTo>
                      <a:lnTo>
                        <a:pt x="4587" y="2372"/>
                      </a:lnTo>
                      <a:lnTo>
                        <a:pt x="4634" y="2372"/>
                      </a:lnTo>
                      <a:lnTo>
                        <a:pt x="4674" y="2372"/>
                      </a:lnTo>
                      <a:lnTo>
                        <a:pt x="4714" y="2372"/>
                      </a:lnTo>
                      <a:lnTo>
                        <a:pt x="4761" y="2372"/>
                      </a:lnTo>
                      <a:lnTo>
                        <a:pt x="4801" y="2372"/>
                      </a:lnTo>
                      <a:lnTo>
                        <a:pt x="4848" y="2372"/>
                      </a:lnTo>
                      <a:lnTo>
                        <a:pt x="4888" y="2372"/>
                      </a:lnTo>
                      <a:lnTo>
                        <a:pt x="4928" y="2372"/>
                      </a:lnTo>
                      <a:lnTo>
                        <a:pt x="4975" y="2372"/>
                      </a:lnTo>
                      <a:lnTo>
                        <a:pt x="5015" y="2372"/>
                      </a:lnTo>
                      <a:lnTo>
                        <a:pt x="5063" y="2372"/>
                      </a:lnTo>
                      <a:lnTo>
                        <a:pt x="5102" y="2372"/>
                      </a:lnTo>
                      <a:lnTo>
                        <a:pt x="5142" y="2372"/>
                      </a:lnTo>
                      <a:lnTo>
                        <a:pt x="5190" y="2372"/>
                      </a:lnTo>
                      <a:lnTo>
                        <a:pt x="5229" y="2372"/>
                      </a:lnTo>
                      <a:lnTo>
                        <a:pt x="5277" y="2372"/>
                      </a:lnTo>
                    </a:path>
                  </a:pathLst>
                </a:custGeom>
                <a:grpFill/>
                <a:ln w="25400">
                  <a:solidFill>
                    <a:srgbClr val="9B9B9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Freeform 59"/>
                <p:cNvSpPr>
                  <a:spLocks/>
                </p:cNvSpPr>
                <p:nvPr/>
              </p:nvSpPr>
              <p:spPr bwMode="auto">
                <a:xfrm>
                  <a:off x="1306" y="1525"/>
                  <a:ext cx="5277" cy="2390"/>
                </a:xfrm>
                <a:custGeom>
                  <a:avLst/>
                  <a:gdLst/>
                  <a:ahLst/>
                  <a:cxnLst>
                    <a:cxn ang="0">
                      <a:pos x="40" y="1662"/>
                    </a:cxn>
                    <a:cxn ang="0">
                      <a:pos x="127" y="0"/>
                    </a:cxn>
                    <a:cxn ang="0">
                      <a:pos x="214" y="407"/>
                    </a:cxn>
                    <a:cxn ang="0">
                      <a:pos x="293" y="1359"/>
                    </a:cxn>
                    <a:cxn ang="0">
                      <a:pos x="381" y="2093"/>
                    </a:cxn>
                    <a:cxn ang="0">
                      <a:pos x="468" y="2354"/>
                    </a:cxn>
                    <a:cxn ang="0">
                      <a:pos x="555" y="2384"/>
                    </a:cxn>
                    <a:cxn ang="0">
                      <a:pos x="643" y="2384"/>
                    </a:cxn>
                    <a:cxn ang="0">
                      <a:pos x="722" y="2384"/>
                    </a:cxn>
                    <a:cxn ang="0">
                      <a:pos x="809" y="2384"/>
                    </a:cxn>
                    <a:cxn ang="0">
                      <a:pos x="897" y="2390"/>
                    </a:cxn>
                    <a:cxn ang="0">
                      <a:pos x="984" y="2390"/>
                    </a:cxn>
                    <a:cxn ang="0">
                      <a:pos x="1071" y="2390"/>
                    </a:cxn>
                    <a:cxn ang="0">
                      <a:pos x="1158" y="2390"/>
                    </a:cxn>
                    <a:cxn ang="0">
                      <a:pos x="1238" y="2390"/>
                    </a:cxn>
                    <a:cxn ang="0">
                      <a:pos x="1325" y="2384"/>
                    </a:cxn>
                    <a:cxn ang="0">
                      <a:pos x="1412" y="2372"/>
                    </a:cxn>
                    <a:cxn ang="0">
                      <a:pos x="1500" y="2372"/>
                    </a:cxn>
                    <a:cxn ang="0">
                      <a:pos x="1587" y="2378"/>
                    </a:cxn>
                    <a:cxn ang="0">
                      <a:pos x="1666" y="2384"/>
                    </a:cxn>
                    <a:cxn ang="0">
                      <a:pos x="1754" y="2390"/>
                    </a:cxn>
                    <a:cxn ang="0">
                      <a:pos x="1841" y="2378"/>
                    </a:cxn>
                    <a:cxn ang="0">
                      <a:pos x="1928" y="2330"/>
                    </a:cxn>
                    <a:cxn ang="0">
                      <a:pos x="2016" y="2154"/>
                    </a:cxn>
                    <a:cxn ang="0">
                      <a:pos x="2095" y="1802"/>
                    </a:cxn>
                    <a:cxn ang="0">
                      <a:pos x="2182" y="1286"/>
                    </a:cxn>
                    <a:cxn ang="0">
                      <a:pos x="2269" y="401"/>
                    </a:cxn>
                    <a:cxn ang="0">
                      <a:pos x="2357" y="213"/>
                    </a:cxn>
                    <a:cxn ang="0">
                      <a:pos x="2444" y="983"/>
                    </a:cxn>
                    <a:cxn ang="0">
                      <a:pos x="2531" y="1286"/>
                    </a:cxn>
                    <a:cxn ang="0">
                      <a:pos x="2611" y="1687"/>
                    </a:cxn>
                    <a:cxn ang="0">
                      <a:pos x="2698" y="2232"/>
                    </a:cxn>
                    <a:cxn ang="0">
                      <a:pos x="2785" y="2384"/>
                    </a:cxn>
                    <a:cxn ang="0">
                      <a:pos x="2873" y="2390"/>
                    </a:cxn>
                    <a:cxn ang="0">
                      <a:pos x="2960" y="2390"/>
                    </a:cxn>
                    <a:cxn ang="0">
                      <a:pos x="3039" y="2390"/>
                    </a:cxn>
                    <a:cxn ang="0">
                      <a:pos x="3126" y="2390"/>
                    </a:cxn>
                    <a:cxn ang="0">
                      <a:pos x="3214" y="2390"/>
                    </a:cxn>
                    <a:cxn ang="0">
                      <a:pos x="3301" y="2390"/>
                    </a:cxn>
                    <a:cxn ang="0">
                      <a:pos x="3388" y="2390"/>
                    </a:cxn>
                    <a:cxn ang="0">
                      <a:pos x="3476" y="2390"/>
                    </a:cxn>
                    <a:cxn ang="0">
                      <a:pos x="3555" y="2390"/>
                    </a:cxn>
                    <a:cxn ang="0">
                      <a:pos x="3642" y="2390"/>
                    </a:cxn>
                    <a:cxn ang="0">
                      <a:pos x="3730" y="2390"/>
                    </a:cxn>
                    <a:cxn ang="0">
                      <a:pos x="3817" y="2390"/>
                    </a:cxn>
                    <a:cxn ang="0">
                      <a:pos x="3904" y="2390"/>
                    </a:cxn>
                    <a:cxn ang="0">
                      <a:pos x="3984" y="2390"/>
                    </a:cxn>
                    <a:cxn ang="0">
                      <a:pos x="4071" y="2390"/>
                    </a:cxn>
                    <a:cxn ang="0">
                      <a:pos x="4158" y="2390"/>
                    </a:cxn>
                    <a:cxn ang="0">
                      <a:pos x="4245" y="2390"/>
                    </a:cxn>
                    <a:cxn ang="0">
                      <a:pos x="4333" y="2390"/>
                    </a:cxn>
                    <a:cxn ang="0">
                      <a:pos x="4412" y="2390"/>
                    </a:cxn>
                    <a:cxn ang="0">
                      <a:pos x="4499" y="2390"/>
                    </a:cxn>
                    <a:cxn ang="0">
                      <a:pos x="4587" y="2390"/>
                    </a:cxn>
                    <a:cxn ang="0">
                      <a:pos x="4674" y="2390"/>
                    </a:cxn>
                    <a:cxn ang="0">
                      <a:pos x="4761" y="2390"/>
                    </a:cxn>
                    <a:cxn ang="0">
                      <a:pos x="4848" y="2390"/>
                    </a:cxn>
                    <a:cxn ang="0">
                      <a:pos x="4928" y="2390"/>
                    </a:cxn>
                    <a:cxn ang="0">
                      <a:pos x="5015" y="2390"/>
                    </a:cxn>
                    <a:cxn ang="0">
                      <a:pos x="5102" y="2390"/>
                    </a:cxn>
                    <a:cxn ang="0">
                      <a:pos x="5190" y="2390"/>
                    </a:cxn>
                    <a:cxn ang="0">
                      <a:pos x="5277" y="2336"/>
                    </a:cxn>
                  </a:cxnLst>
                  <a:rect l="0" t="0" r="r" b="b"/>
                  <a:pathLst>
                    <a:path w="5277" h="2390">
                      <a:moveTo>
                        <a:pt x="0" y="2354"/>
                      </a:moveTo>
                      <a:lnTo>
                        <a:pt x="40" y="1662"/>
                      </a:lnTo>
                      <a:lnTo>
                        <a:pt x="79" y="455"/>
                      </a:lnTo>
                      <a:lnTo>
                        <a:pt x="127" y="0"/>
                      </a:lnTo>
                      <a:lnTo>
                        <a:pt x="167" y="73"/>
                      </a:lnTo>
                      <a:lnTo>
                        <a:pt x="214" y="407"/>
                      </a:lnTo>
                      <a:lnTo>
                        <a:pt x="254" y="886"/>
                      </a:lnTo>
                      <a:lnTo>
                        <a:pt x="293" y="1359"/>
                      </a:lnTo>
                      <a:lnTo>
                        <a:pt x="341" y="1778"/>
                      </a:lnTo>
                      <a:lnTo>
                        <a:pt x="381" y="2093"/>
                      </a:lnTo>
                      <a:lnTo>
                        <a:pt x="428" y="2275"/>
                      </a:lnTo>
                      <a:lnTo>
                        <a:pt x="468" y="2354"/>
                      </a:lnTo>
                      <a:lnTo>
                        <a:pt x="508" y="2378"/>
                      </a:lnTo>
                      <a:lnTo>
                        <a:pt x="555" y="2384"/>
                      </a:lnTo>
                      <a:lnTo>
                        <a:pt x="595" y="2384"/>
                      </a:lnTo>
                      <a:lnTo>
                        <a:pt x="643" y="2384"/>
                      </a:lnTo>
                      <a:lnTo>
                        <a:pt x="682" y="2384"/>
                      </a:lnTo>
                      <a:lnTo>
                        <a:pt x="722" y="2384"/>
                      </a:lnTo>
                      <a:lnTo>
                        <a:pt x="770" y="2384"/>
                      </a:lnTo>
                      <a:lnTo>
                        <a:pt x="809" y="2384"/>
                      </a:lnTo>
                      <a:lnTo>
                        <a:pt x="857" y="2384"/>
                      </a:lnTo>
                      <a:lnTo>
                        <a:pt x="897" y="2390"/>
                      </a:lnTo>
                      <a:lnTo>
                        <a:pt x="936" y="2390"/>
                      </a:lnTo>
                      <a:lnTo>
                        <a:pt x="984" y="2390"/>
                      </a:lnTo>
                      <a:lnTo>
                        <a:pt x="1024" y="2390"/>
                      </a:lnTo>
                      <a:lnTo>
                        <a:pt x="1071" y="2390"/>
                      </a:lnTo>
                      <a:lnTo>
                        <a:pt x="1111" y="2390"/>
                      </a:lnTo>
                      <a:lnTo>
                        <a:pt x="1158" y="2390"/>
                      </a:lnTo>
                      <a:lnTo>
                        <a:pt x="1198" y="2390"/>
                      </a:lnTo>
                      <a:lnTo>
                        <a:pt x="1238" y="2390"/>
                      </a:lnTo>
                      <a:lnTo>
                        <a:pt x="1285" y="2384"/>
                      </a:lnTo>
                      <a:lnTo>
                        <a:pt x="1325" y="2384"/>
                      </a:lnTo>
                      <a:lnTo>
                        <a:pt x="1373" y="2378"/>
                      </a:lnTo>
                      <a:lnTo>
                        <a:pt x="1412" y="2372"/>
                      </a:lnTo>
                      <a:lnTo>
                        <a:pt x="1452" y="2372"/>
                      </a:lnTo>
                      <a:lnTo>
                        <a:pt x="1500" y="2372"/>
                      </a:lnTo>
                      <a:lnTo>
                        <a:pt x="1539" y="2378"/>
                      </a:lnTo>
                      <a:lnTo>
                        <a:pt x="1587" y="2378"/>
                      </a:lnTo>
                      <a:lnTo>
                        <a:pt x="1627" y="2384"/>
                      </a:lnTo>
                      <a:lnTo>
                        <a:pt x="1666" y="2384"/>
                      </a:lnTo>
                      <a:lnTo>
                        <a:pt x="1714" y="2384"/>
                      </a:lnTo>
                      <a:lnTo>
                        <a:pt x="1754" y="2390"/>
                      </a:lnTo>
                      <a:lnTo>
                        <a:pt x="1801" y="2384"/>
                      </a:lnTo>
                      <a:lnTo>
                        <a:pt x="1841" y="2378"/>
                      </a:lnTo>
                      <a:lnTo>
                        <a:pt x="1881" y="2366"/>
                      </a:lnTo>
                      <a:lnTo>
                        <a:pt x="1928" y="2330"/>
                      </a:lnTo>
                      <a:lnTo>
                        <a:pt x="1968" y="2263"/>
                      </a:lnTo>
                      <a:lnTo>
                        <a:pt x="2016" y="2154"/>
                      </a:lnTo>
                      <a:lnTo>
                        <a:pt x="2055" y="1990"/>
                      </a:lnTo>
                      <a:lnTo>
                        <a:pt x="2095" y="1802"/>
                      </a:lnTo>
                      <a:lnTo>
                        <a:pt x="2142" y="1583"/>
                      </a:lnTo>
                      <a:lnTo>
                        <a:pt x="2182" y="1286"/>
                      </a:lnTo>
                      <a:lnTo>
                        <a:pt x="2230" y="886"/>
                      </a:lnTo>
                      <a:lnTo>
                        <a:pt x="2269" y="401"/>
                      </a:lnTo>
                      <a:lnTo>
                        <a:pt x="2317" y="116"/>
                      </a:lnTo>
                      <a:lnTo>
                        <a:pt x="2357" y="213"/>
                      </a:lnTo>
                      <a:lnTo>
                        <a:pt x="2396" y="577"/>
                      </a:lnTo>
                      <a:lnTo>
                        <a:pt x="2444" y="983"/>
                      </a:lnTo>
                      <a:lnTo>
                        <a:pt x="2484" y="1213"/>
                      </a:lnTo>
                      <a:lnTo>
                        <a:pt x="2531" y="1286"/>
                      </a:lnTo>
                      <a:lnTo>
                        <a:pt x="2571" y="1414"/>
                      </a:lnTo>
                      <a:lnTo>
                        <a:pt x="2611" y="1687"/>
                      </a:lnTo>
                      <a:lnTo>
                        <a:pt x="2658" y="2002"/>
                      </a:lnTo>
                      <a:lnTo>
                        <a:pt x="2698" y="2232"/>
                      </a:lnTo>
                      <a:lnTo>
                        <a:pt x="2746" y="2354"/>
                      </a:lnTo>
                      <a:lnTo>
                        <a:pt x="2785" y="2384"/>
                      </a:lnTo>
                      <a:lnTo>
                        <a:pt x="2825" y="2390"/>
                      </a:lnTo>
                      <a:lnTo>
                        <a:pt x="2873" y="2390"/>
                      </a:lnTo>
                      <a:lnTo>
                        <a:pt x="2912" y="2390"/>
                      </a:lnTo>
                      <a:lnTo>
                        <a:pt x="2960" y="2390"/>
                      </a:lnTo>
                      <a:lnTo>
                        <a:pt x="3000" y="2390"/>
                      </a:lnTo>
                      <a:lnTo>
                        <a:pt x="3039" y="2390"/>
                      </a:lnTo>
                      <a:lnTo>
                        <a:pt x="3087" y="2390"/>
                      </a:lnTo>
                      <a:lnTo>
                        <a:pt x="3126" y="2390"/>
                      </a:lnTo>
                      <a:lnTo>
                        <a:pt x="3174" y="2390"/>
                      </a:lnTo>
                      <a:lnTo>
                        <a:pt x="3214" y="2390"/>
                      </a:lnTo>
                      <a:lnTo>
                        <a:pt x="3253" y="2390"/>
                      </a:lnTo>
                      <a:lnTo>
                        <a:pt x="3301" y="2390"/>
                      </a:lnTo>
                      <a:lnTo>
                        <a:pt x="3341" y="2390"/>
                      </a:lnTo>
                      <a:lnTo>
                        <a:pt x="3388" y="2390"/>
                      </a:lnTo>
                      <a:lnTo>
                        <a:pt x="3428" y="2390"/>
                      </a:lnTo>
                      <a:lnTo>
                        <a:pt x="3476" y="2390"/>
                      </a:lnTo>
                      <a:lnTo>
                        <a:pt x="3515" y="2390"/>
                      </a:lnTo>
                      <a:lnTo>
                        <a:pt x="3555" y="2390"/>
                      </a:lnTo>
                      <a:lnTo>
                        <a:pt x="3603" y="2390"/>
                      </a:lnTo>
                      <a:lnTo>
                        <a:pt x="3642" y="2390"/>
                      </a:lnTo>
                      <a:lnTo>
                        <a:pt x="3690" y="2390"/>
                      </a:lnTo>
                      <a:lnTo>
                        <a:pt x="3730" y="2390"/>
                      </a:lnTo>
                      <a:lnTo>
                        <a:pt x="3769" y="2390"/>
                      </a:lnTo>
                      <a:lnTo>
                        <a:pt x="3817" y="2390"/>
                      </a:lnTo>
                      <a:lnTo>
                        <a:pt x="3857" y="2390"/>
                      </a:lnTo>
                      <a:lnTo>
                        <a:pt x="3904" y="2390"/>
                      </a:lnTo>
                      <a:lnTo>
                        <a:pt x="3944" y="2390"/>
                      </a:lnTo>
                      <a:lnTo>
                        <a:pt x="3984" y="2390"/>
                      </a:lnTo>
                      <a:lnTo>
                        <a:pt x="4031" y="2390"/>
                      </a:lnTo>
                      <a:lnTo>
                        <a:pt x="4071" y="2390"/>
                      </a:lnTo>
                      <a:lnTo>
                        <a:pt x="4118" y="2390"/>
                      </a:lnTo>
                      <a:lnTo>
                        <a:pt x="4158" y="2390"/>
                      </a:lnTo>
                      <a:lnTo>
                        <a:pt x="4198" y="2390"/>
                      </a:lnTo>
                      <a:lnTo>
                        <a:pt x="4245" y="2390"/>
                      </a:lnTo>
                      <a:lnTo>
                        <a:pt x="4285" y="2390"/>
                      </a:lnTo>
                      <a:lnTo>
                        <a:pt x="4333" y="2390"/>
                      </a:lnTo>
                      <a:lnTo>
                        <a:pt x="4372" y="2390"/>
                      </a:lnTo>
                      <a:lnTo>
                        <a:pt x="4412" y="2390"/>
                      </a:lnTo>
                      <a:lnTo>
                        <a:pt x="4460" y="2390"/>
                      </a:lnTo>
                      <a:lnTo>
                        <a:pt x="4499" y="2390"/>
                      </a:lnTo>
                      <a:lnTo>
                        <a:pt x="4547" y="2390"/>
                      </a:lnTo>
                      <a:lnTo>
                        <a:pt x="4587" y="2390"/>
                      </a:lnTo>
                      <a:lnTo>
                        <a:pt x="4634" y="2390"/>
                      </a:lnTo>
                      <a:lnTo>
                        <a:pt x="4674" y="2390"/>
                      </a:lnTo>
                      <a:lnTo>
                        <a:pt x="4714" y="2390"/>
                      </a:lnTo>
                      <a:lnTo>
                        <a:pt x="4761" y="2390"/>
                      </a:lnTo>
                      <a:lnTo>
                        <a:pt x="4801" y="2390"/>
                      </a:lnTo>
                      <a:lnTo>
                        <a:pt x="4848" y="2390"/>
                      </a:lnTo>
                      <a:lnTo>
                        <a:pt x="4888" y="2390"/>
                      </a:lnTo>
                      <a:lnTo>
                        <a:pt x="4928" y="2390"/>
                      </a:lnTo>
                      <a:lnTo>
                        <a:pt x="4975" y="2390"/>
                      </a:lnTo>
                      <a:lnTo>
                        <a:pt x="5015" y="2390"/>
                      </a:lnTo>
                      <a:lnTo>
                        <a:pt x="5063" y="2390"/>
                      </a:lnTo>
                      <a:lnTo>
                        <a:pt x="5102" y="2390"/>
                      </a:lnTo>
                      <a:lnTo>
                        <a:pt x="5142" y="2390"/>
                      </a:lnTo>
                      <a:lnTo>
                        <a:pt x="5190" y="2390"/>
                      </a:lnTo>
                      <a:lnTo>
                        <a:pt x="5229" y="2390"/>
                      </a:lnTo>
                      <a:lnTo>
                        <a:pt x="5277" y="2336"/>
                      </a:lnTo>
                    </a:path>
                  </a:pathLst>
                </a:custGeom>
                <a:grp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" name="Rectangle 73"/>
              <p:cNvSpPr>
                <a:spLocks noChangeArrowheads="1"/>
              </p:cNvSpPr>
              <p:nvPr/>
            </p:nvSpPr>
            <p:spPr bwMode="auto">
              <a:xfrm>
                <a:off x="4312" y="2179"/>
                <a:ext cx="0" cy="2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5246735" y="5157192"/>
              <a:ext cx="4221809" cy="792088"/>
            </a:xfrm>
            <a:custGeom>
              <a:avLst/>
              <a:gdLst/>
              <a:ahLst/>
              <a:cxnLst>
                <a:cxn ang="0">
                  <a:pos x="42" y="787"/>
                </a:cxn>
                <a:cxn ang="0">
                  <a:pos x="128" y="787"/>
                </a:cxn>
                <a:cxn ang="0">
                  <a:pos x="213" y="787"/>
                </a:cxn>
                <a:cxn ang="0">
                  <a:pos x="298" y="787"/>
                </a:cxn>
                <a:cxn ang="0">
                  <a:pos x="383" y="787"/>
                </a:cxn>
                <a:cxn ang="0">
                  <a:pos x="469" y="787"/>
                </a:cxn>
                <a:cxn ang="0">
                  <a:pos x="554" y="787"/>
                </a:cxn>
                <a:cxn ang="0">
                  <a:pos x="639" y="787"/>
                </a:cxn>
                <a:cxn ang="0">
                  <a:pos x="724" y="787"/>
                </a:cxn>
                <a:cxn ang="0">
                  <a:pos x="810" y="787"/>
                </a:cxn>
                <a:cxn ang="0">
                  <a:pos x="895" y="787"/>
                </a:cxn>
                <a:cxn ang="0">
                  <a:pos x="980" y="787"/>
                </a:cxn>
                <a:cxn ang="0">
                  <a:pos x="1065" y="787"/>
                </a:cxn>
                <a:cxn ang="0">
                  <a:pos x="1151" y="787"/>
                </a:cxn>
                <a:cxn ang="0">
                  <a:pos x="1236" y="787"/>
                </a:cxn>
                <a:cxn ang="0">
                  <a:pos x="1321" y="787"/>
                </a:cxn>
                <a:cxn ang="0">
                  <a:pos x="1406" y="787"/>
                </a:cxn>
                <a:cxn ang="0">
                  <a:pos x="1492" y="787"/>
                </a:cxn>
                <a:cxn ang="0">
                  <a:pos x="1577" y="787"/>
                </a:cxn>
                <a:cxn ang="0">
                  <a:pos x="1662" y="787"/>
                </a:cxn>
                <a:cxn ang="0">
                  <a:pos x="1747" y="787"/>
                </a:cxn>
                <a:cxn ang="0">
                  <a:pos x="1833" y="787"/>
                </a:cxn>
                <a:cxn ang="0">
                  <a:pos x="1918" y="787"/>
                </a:cxn>
                <a:cxn ang="0">
                  <a:pos x="2003" y="787"/>
                </a:cxn>
                <a:cxn ang="0">
                  <a:pos x="2088" y="787"/>
                </a:cxn>
                <a:cxn ang="0">
                  <a:pos x="2174" y="787"/>
                </a:cxn>
                <a:cxn ang="0">
                  <a:pos x="2259" y="776"/>
                </a:cxn>
                <a:cxn ang="0">
                  <a:pos x="2344" y="743"/>
                </a:cxn>
                <a:cxn ang="0">
                  <a:pos x="2429" y="656"/>
                </a:cxn>
                <a:cxn ang="0">
                  <a:pos x="2515" y="514"/>
                </a:cxn>
                <a:cxn ang="0">
                  <a:pos x="2600" y="284"/>
                </a:cxn>
                <a:cxn ang="0">
                  <a:pos x="2685" y="33"/>
                </a:cxn>
                <a:cxn ang="0">
                  <a:pos x="2779" y="33"/>
                </a:cxn>
                <a:cxn ang="0">
                  <a:pos x="2864" y="350"/>
                </a:cxn>
                <a:cxn ang="0">
                  <a:pos x="2950" y="683"/>
                </a:cxn>
                <a:cxn ang="0">
                  <a:pos x="3035" y="776"/>
                </a:cxn>
                <a:cxn ang="0">
                  <a:pos x="3120" y="787"/>
                </a:cxn>
                <a:cxn ang="0">
                  <a:pos x="3205" y="787"/>
                </a:cxn>
                <a:cxn ang="0">
                  <a:pos x="3291" y="787"/>
                </a:cxn>
                <a:cxn ang="0">
                  <a:pos x="3376" y="787"/>
                </a:cxn>
                <a:cxn ang="0">
                  <a:pos x="3461" y="787"/>
                </a:cxn>
                <a:cxn ang="0">
                  <a:pos x="3546" y="787"/>
                </a:cxn>
                <a:cxn ang="0">
                  <a:pos x="3632" y="787"/>
                </a:cxn>
                <a:cxn ang="0">
                  <a:pos x="3717" y="787"/>
                </a:cxn>
                <a:cxn ang="0">
                  <a:pos x="3802" y="787"/>
                </a:cxn>
                <a:cxn ang="0">
                  <a:pos x="3887" y="787"/>
                </a:cxn>
                <a:cxn ang="0">
                  <a:pos x="3973" y="787"/>
                </a:cxn>
                <a:cxn ang="0">
                  <a:pos x="4058" y="787"/>
                </a:cxn>
                <a:cxn ang="0">
                  <a:pos x="4143" y="787"/>
                </a:cxn>
                <a:cxn ang="0">
                  <a:pos x="4228" y="787"/>
                </a:cxn>
                <a:cxn ang="0">
                  <a:pos x="4314" y="787"/>
                </a:cxn>
                <a:cxn ang="0">
                  <a:pos x="4399" y="787"/>
                </a:cxn>
                <a:cxn ang="0">
                  <a:pos x="4484" y="787"/>
                </a:cxn>
                <a:cxn ang="0">
                  <a:pos x="4569" y="787"/>
                </a:cxn>
                <a:cxn ang="0">
                  <a:pos x="4655" y="787"/>
                </a:cxn>
                <a:cxn ang="0">
                  <a:pos x="4740" y="787"/>
                </a:cxn>
                <a:cxn ang="0">
                  <a:pos x="4825" y="787"/>
                </a:cxn>
                <a:cxn ang="0">
                  <a:pos x="4910" y="787"/>
                </a:cxn>
                <a:cxn ang="0">
                  <a:pos x="4996" y="787"/>
                </a:cxn>
                <a:cxn ang="0">
                  <a:pos x="5081" y="787"/>
                </a:cxn>
                <a:cxn ang="0">
                  <a:pos x="5166" y="787"/>
                </a:cxn>
                <a:cxn ang="0">
                  <a:pos x="5251" y="782"/>
                </a:cxn>
              </a:cxnLst>
              <a:rect l="0" t="0" r="r" b="b"/>
              <a:pathLst>
                <a:path w="5251" h="787">
                  <a:moveTo>
                    <a:pt x="0" y="787"/>
                  </a:moveTo>
                  <a:lnTo>
                    <a:pt x="42" y="787"/>
                  </a:lnTo>
                  <a:lnTo>
                    <a:pt x="85" y="787"/>
                  </a:lnTo>
                  <a:lnTo>
                    <a:pt x="128" y="787"/>
                  </a:lnTo>
                  <a:lnTo>
                    <a:pt x="170" y="787"/>
                  </a:lnTo>
                  <a:lnTo>
                    <a:pt x="213" y="787"/>
                  </a:lnTo>
                  <a:lnTo>
                    <a:pt x="255" y="787"/>
                  </a:lnTo>
                  <a:lnTo>
                    <a:pt x="298" y="787"/>
                  </a:lnTo>
                  <a:lnTo>
                    <a:pt x="341" y="787"/>
                  </a:lnTo>
                  <a:lnTo>
                    <a:pt x="383" y="787"/>
                  </a:lnTo>
                  <a:lnTo>
                    <a:pt x="426" y="787"/>
                  </a:lnTo>
                  <a:lnTo>
                    <a:pt x="469" y="787"/>
                  </a:lnTo>
                  <a:lnTo>
                    <a:pt x="511" y="787"/>
                  </a:lnTo>
                  <a:lnTo>
                    <a:pt x="554" y="787"/>
                  </a:lnTo>
                  <a:lnTo>
                    <a:pt x="597" y="787"/>
                  </a:lnTo>
                  <a:lnTo>
                    <a:pt x="639" y="787"/>
                  </a:lnTo>
                  <a:lnTo>
                    <a:pt x="682" y="787"/>
                  </a:lnTo>
                  <a:lnTo>
                    <a:pt x="724" y="787"/>
                  </a:lnTo>
                  <a:lnTo>
                    <a:pt x="767" y="787"/>
                  </a:lnTo>
                  <a:lnTo>
                    <a:pt x="810" y="787"/>
                  </a:lnTo>
                  <a:lnTo>
                    <a:pt x="852" y="787"/>
                  </a:lnTo>
                  <a:lnTo>
                    <a:pt x="895" y="787"/>
                  </a:lnTo>
                  <a:lnTo>
                    <a:pt x="938" y="787"/>
                  </a:lnTo>
                  <a:lnTo>
                    <a:pt x="980" y="787"/>
                  </a:lnTo>
                  <a:lnTo>
                    <a:pt x="1023" y="787"/>
                  </a:lnTo>
                  <a:lnTo>
                    <a:pt x="1065" y="787"/>
                  </a:lnTo>
                  <a:lnTo>
                    <a:pt x="1108" y="787"/>
                  </a:lnTo>
                  <a:lnTo>
                    <a:pt x="1151" y="787"/>
                  </a:lnTo>
                  <a:lnTo>
                    <a:pt x="1193" y="787"/>
                  </a:lnTo>
                  <a:lnTo>
                    <a:pt x="1236" y="787"/>
                  </a:lnTo>
                  <a:lnTo>
                    <a:pt x="1279" y="787"/>
                  </a:lnTo>
                  <a:lnTo>
                    <a:pt x="1321" y="787"/>
                  </a:lnTo>
                  <a:lnTo>
                    <a:pt x="1364" y="787"/>
                  </a:lnTo>
                  <a:lnTo>
                    <a:pt x="1406" y="787"/>
                  </a:lnTo>
                  <a:lnTo>
                    <a:pt x="1449" y="787"/>
                  </a:lnTo>
                  <a:lnTo>
                    <a:pt x="1492" y="787"/>
                  </a:lnTo>
                  <a:lnTo>
                    <a:pt x="1534" y="787"/>
                  </a:lnTo>
                  <a:lnTo>
                    <a:pt x="1577" y="787"/>
                  </a:lnTo>
                  <a:lnTo>
                    <a:pt x="1620" y="787"/>
                  </a:lnTo>
                  <a:lnTo>
                    <a:pt x="1662" y="787"/>
                  </a:lnTo>
                  <a:lnTo>
                    <a:pt x="1705" y="787"/>
                  </a:lnTo>
                  <a:lnTo>
                    <a:pt x="1747" y="787"/>
                  </a:lnTo>
                  <a:lnTo>
                    <a:pt x="1790" y="787"/>
                  </a:lnTo>
                  <a:lnTo>
                    <a:pt x="1833" y="787"/>
                  </a:lnTo>
                  <a:lnTo>
                    <a:pt x="1875" y="787"/>
                  </a:lnTo>
                  <a:lnTo>
                    <a:pt x="1918" y="787"/>
                  </a:lnTo>
                  <a:lnTo>
                    <a:pt x="1961" y="787"/>
                  </a:lnTo>
                  <a:lnTo>
                    <a:pt x="2003" y="787"/>
                  </a:lnTo>
                  <a:lnTo>
                    <a:pt x="2046" y="787"/>
                  </a:lnTo>
                  <a:lnTo>
                    <a:pt x="2088" y="787"/>
                  </a:lnTo>
                  <a:lnTo>
                    <a:pt x="2131" y="787"/>
                  </a:lnTo>
                  <a:lnTo>
                    <a:pt x="2174" y="787"/>
                  </a:lnTo>
                  <a:lnTo>
                    <a:pt x="2216" y="787"/>
                  </a:lnTo>
                  <a:lnTo>
                    <a:pt x="2259" y="776"/>
                  </a:lnTo>
                  <a:lnTo>
                    <a:pt x="2302" y="765"/>
                  </a:lnTo>
                  <a:lnTo>
                    <a:pt x="2344" y="743"/>
                  </a:lnTo>
                  <a:lnTo>
                    <a:pt x="2387" y="710"/>
                  </a:lnTo>
                  <a:lnTo>
                    <a:pt x="2429" y="656"/>
                  </a:lnTo>
                  <a:lnTo>
                    <a:pt x="2472" y="590"/>
                  </a:lnTo>
                  <a:lnTo>
                    <a:pt x="2515" y="514"/>
                  </a:lnTo>
                  <a:lnTo>
                    <a:pt x="2557" y="410"/>
                  </a:lnTo>
                  <a:lnTo>
                    <a:pt x="2600" y="284"/>
                  </a:lnTo>
                  <a:lnTo>
                    <a:pt x="2643" y="131"/>
                  </a:lnTo>
                  <a:lnTo>
                    <a:pt x="2685" y="33"/>
                  </a:lnTo>
                  <a:lnTo>
                    <a:pt x="2728" y="0"/>
                  </a:lnTo>
                  <a:lnTo>
                    <a:pt x="2779" y="33"/>
                  </a:lnTo>
                  <a:lnTo>
                    <a:pt x="2822" y="164"/>
                  </a:lnTo>
                  <a:lnTo>
                    <a:pt x="2864" y="350"/>
                  </a:lnTo>
                  <a:lnTo>
                    <a:pt x="2907" y="547"/>
                  </a:lnTo>
                  <a:lnTo>
                    <a:pt x="2950" y="683"/>
                  </a:lnTo>
                  <a:lnTo>
                    <a:pt x="2992" y="754"/>
                  </a:lnTo>
                  <a:lnTo>
                    <a:pt x="3035" y="776"/>
                  </a:lnTo>
                  <a:lnTo>
                    <a:pt x="3077" y="787"/>
                  </a:lnTo>
                  <a:lnTo>
                    <a:pt x="3120" y="787"/>
                  </a:lnTo>
                  <a:lnTo>
                    <a:pt x="3163" y="787"/>
                  </a:lnTo>
                  <a:lnTo>
                    <a:pt x="3205" y="787"/>
                  </a:lnTo>
                  <a:lnTo>
                    <a:pt x="3248" y="787"/>
                  </a:lnTo>
                  <a:lnTo>
                    <a:pt x="3291" y="787"/>
                  </a:lnTo>
                  <a:lnTo>
                    <a:pt x="3333" y="787"/>
                  </a:lnTo>
                  <a:lnTo>
                    <a:pt x="3376" y="787"/>
                  </a:lnTo>
                  <a:lnTo>
                    <a:pt x="3418" y="787"/>
                  </a:lnTo>
                  <a:lnTo>
                    <a:pt x="3461" y="787"/>
                  </a:lnTo>
                  <a:lnTo>
                    <a:pt x="3504" y="787"/>
                  </a:lnTo>
                  <a:lnTo>
                    <a:pt x="3546" y="787"/>
                  </a:lnTo>
                  <a:lnTo>
                    <a:pt x="3589" y="787"/>
                  </a:lnTo>
                  <a:lnTo>
                    <a:pt x="3632" y="787"/>
                  </a:lnTo>
                  <a:lnTo>
                    <a:pt x="3674" y="787"/>
                  </a:lnTo>
                  <a:lnTo>
                    <a:pt x="3717" y="787"/>
                  </a:lnTo>
                  <a:lnTo>
                    <a:pt x="3759" y="787"/>
                  </a:lnTo>
                  <a:lnTo>
                    <a:pt x="3802" y="787"/>
                  </a:lnTo>
                  <a:lnTo>
                    <a:pt x="3845" y="787"/>
                  </a:lnTo>
                  <a:lnTo>
                    <a:pt x="3887" y="787"/>
                  </a:lnTo>
                  <a:lnTo>
                    <a:pt x="3930" y="787"/>
                  </a:lnTo>
                  <a:lnTo>
                    <a:pt x="3973" y="787"/>
                  </a:lnTo>
                  <a:lnTo>
                    <a:pt x="4015" y="787"/>
                  </a:lnTo>
                  <a:lnTo>
                    <a:pt x="4058" y="787"/>
                  </a:lnTo>
                  <a:lnTo>
                    <a:pt x="4100" y="787"/>
                  </a:lnTo>
                  <a:lnTo>
                    <a:pt x="4143" y="787"/>
                  </a:lnTo>
                  <a:lnTo>
                    <a:pt x="4186" y="787"/>
                  </a:lnTo>
                  <a:lnTo>
                    <a:pt x="4228" y="787"/>
                  </a:lnTo>
                  <a:lnTo>
                    <a:pt x="4271" y="787"/>
                  </a:lnTo>
                  <a:lnTo>
                    <a:pt x="4314" y="787"/>
                  </a:lnTo>
                  <a:lnTo>
                    <a:pt x="4356" y="787"/>
                  </a:lnTo>
                  <a:lnTo>
                    <a:pt x="4399" y="787"/>
                  </a:lnTo>
                  <a:lnTo>
                    <a:pt x="4441" y="787"/>
                  </a:lnTo>
                  <a:lnTo>
                    <a:pt x="4484" y="787"/>
                  </a:lnTo>
                  <a:lnTo>
                    <a:pt x="4527" y="787"/>
                  </a:lnTo>
                  <a:lnTo>
                    <a:pt x="4569" y="787"/>
                  </a:lnTo>
                  <a:lnTo>
                    <a:pt x="4612" y="787"/>
                  </a:lnTo>
                  <a:lnTo>
                    <a:pt x="4655" y="787"/>
                  </a:lnTo>
                  <a:lnTo>
                    <a:pt x="4697" y="787"/>
                  </a:lnTo>
                  <a:lnTo>
                    <a:pt x="4740" y="787"/>
                  </a:lnTo>
                  <a:lnTo>
                    <a:pt x="4782" y="787"/>
                  </a:lnTo>
                  <a:lnTo>
                    <a:pt x="4825" y="787"/>
                  </a:lnTo>
                  <a:lnTo>
                    <a:pt x="4868" y="787"/>
                  </a:lnTo>
                  <a:lnTo>
                    <a:pt x="4910" y="787"/>
                  </a:lnTo>
                  <a:lnTo>
                    <a:pt x="4953" y="787"/>
                  </a:lnTo>
                  <a:lnTo>
                    <a:pt x="4996" y="787"/>
                  </a:lnTo>
                  <a:lnTo>
                    <a:pt x="5038" y="787"/>
                  </a:lnTo>
                  <a:lnTo>
                    <a:pt x="5081" y="787"/>
                  </a:lnTo>
                  <a:lnTo>
                    <a:pt x="5123" y="787"/>
                  </a:lnTo>
                  <a:lnTo>
                    <a:pt x="5166" y="787"/>
                  </a:lnTo>
                  <a:lnTo>
                    <a:pt x="5209" y="787"/>
                  </a:lnTo>
                  <a:lnTo>
                    <a:pt x="5251" y="782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4932040" y="4293096"/>
              <a:ext cx="4581849" cy="1656184"/>
            </a:xfrm>
            <a:custGeom>
              <a:avLst/>
              <a:gdLst/>
              <a:ahLst/>
              <a:cxnLst>
                <a:cxn ang="0">
                  <a:pos x="42" y="2142"/>
                </a:cxn>
                <a:cxn ang="0">
                  <a:pos x="128" y="2142"/>
                </a:cxn>
                <a:cxn ang="0">
                  <a:pos x="213" y="2142"/>
                </a:cxn>
                <a:cxn ang="0">
                  <a:pos x="298" y="2142"/>
                </a:cxn>
                <a:cxn ang="0">
                  <a:pos x="383" y="2142"/>
                </a:cxn>
                <a:cxn ang="0">
                  <a:pos x="469" y="2142"/>
                </a:cxn>
                <a:cxn ang="0">
                  <a:pos x="554" y="2142"/>
                </a:cxn>
                <a:cxn ang="0">
                  <a:pos x="639" y="2142"/>
                </a:cxn>
                <a:cxn ang="0">
                  <a:pos x="724" y="2142"/>
                </a:cxn>
                <a:cxn ang="0">
                  <a:pos x="810" y="2142"/>
                </a:cxn>
                <a:cxn ang="0">
                  <a:pos x="895" y="2142"/>
                </a:cxn>
                <a:cxn ang="0">
                  <a:pos x="980" y="2142"/>
                </a:cxn>
                <a:cxn ang="0">
                  <a:pos x="1065" y="2142"/>
                </a:cxn>
                <a:cxn ang="0">
                  <a:pos x="1151" y="2142"/>
                </a:cxn>
                <a:cxn ang="0">
                  <a:pos x="1236" y="2142"/>
                </a:cxn>
                <a:cxn ang="0">
                  <a:pos x="1321" y="2142"/>
                </a:cxn>
                <a:cxn ang="0">
                  <a:pos x="1406" y="2142"/>
                </a:cxn>
                <a:cxn ang="0">
                  <a:pos x="1492" y="2142"/>
                </a:cxn>
                <a:cxn ang="0">
                  <a:pos x="1577" y="2142"/>
                </a:cxn>
                <a:cxn ang="0">
                  <a:pos x="1662" y="2137"/>
                </a:cxn>
                <a:cxn ang="0">
                  <a:pos x="1747" y="2131"/>
                </a:cxn>
                <a:cxn ang="0">
                  <a:pos x="1833" y="2131"/>
                </a:cxn>
                <a:cxn ang="0">
                  <a:pos x="1918" y="2137"/>
                </a:cxn>
                <a:cxn ang="0">
                  <a:pos x="2003" y="2137"/>
                </a:cxn>
                <a:cxn ang="0">
                  <a:pos x="2088" y="2142"/>
                </a:cxn>
                <a:cxn ang="0">
                  <a:pos x="2174" y="2142"/>
                </a:cxn>
                <a:cxn ang="0">
                  <a:pos x="2259" y="2142"/>
                </a:cxn>
                <a:cxn ang="0">
                  <a:pos x="2344" y="2115"/>
                </a:cxn>
                <a:cxn ang="0">
                  <a:pos x="2429" y="2027"/>
                </a:cxn>
                <a:cxn ang="0">
                  <a:pos x="2515" y="1803"/>
                </a:cxn>
                <a:cxn ang="0">
                  <a:pos x="2600" y="1453"/>
                </a:cxn>
                <a:cxn ang="0">
                  <a:pos x="2685" y="973"/>
                </a:cxn>
                <a:cxn ang="0">
                  <a:pos x="2779" y="5"/>
                </a:cxn>
                <a:cxn ang="0">
                  <a:pos x="2864" y="590"/>
                </a:cxn>
                <a:cxn ang="0">
                  <a:pos x="2950" y="1831"/>
                </a:cxn>
                <a:cxn ang="0">
                  <a:pos x="3035" y="2126"/>
                </a:cxn>
                <a:cxn ang="0">
                  <a:pos x="3120" y="2142"/>
                </a:cxn>
                <a:cxn ang="0">
                  <a:pos x="3205" y="2142"/>
                </a:cxn>
                <a:cxn ang="0">
                  <a:pos x="3291" y="2142"/>
                </a:cxn>
                <a:cxn ang="0">
                  <a:pos x="3376" y="2142"/>
                </a:cxn>
                <a:cxn ang="0">
                  <a:pos x="3461" y="2142"/>
                </a:cxn>
                <a:cxn ang="0">
                  <a:pos x="3546" y="2142"/>
                </a:cxn>
                <a:cxn ang="0">
                  <a:pos x="3632" y="2142"/>
                </a:cxn>
                <a:cxn ang="0">
                  <a:pos x="3717" y="2142"/>
                </a:cxn>
                <a:cxn ang="0">
                  <a:pos x="3802" y="2142"/>
                </a:cxn>
                <a:cxn ang="0">
                  <a:pos x="3887" y="2142"/>
                </a:cxn>
                <a:cxn ang="0">
                  <a:pos x="3973" y="2142"/>
                </a:cxn>
                <a:cxn ang="0">
                  <a:pos x="4058" y="2142"/>
                </a:cxn>
                <a:cxn ang="0">
                  <a:pos x="4143" y="2142"/>
                </a:cxn>
                <a:cxn ang="0">
                  <a:pos x="4228" y="2142"/>
                </a:cxn>
                <a:cxn ang="0">
                  <a:pos x="4314" y="2142"/>
                </a:cxn>
                <a:cxn ang="0">
                  <a:pos x="4399" y="2142"/>
                </a:cxn>
                <a:cxn ang="0">
                  <a:pos x="4484" y="2142"/>
                </a:cxn>
                <a:cxn ang="0">
                  <a:pos x="4569" y="2142"/>
                </a:cxn>
                <a:cxn ang="0">
                  <a:pos x="4655" y="2142"/>
                </a:cxn>
                <a:cxn ang="0">
                  <a:pos x="4740" y="2142"/>
                </a:cxn>
                <a:cxn ang="0">
                  <a:pos x="4825" y="2142"/>
                </a:cxn>
                <a:cxn ang="0">
                  <a:pos x="4910" y="2142"/>
                </a:cxn>
                <a:cxn ang="0">
                  <a:pos x="4996" y="2142"/>
                </a:cxn>
                <a:cxn ang="0">
                  <a:pos x="5081" y="2142"/>
                </a:cxn>
                <a:cxn ang="0">
                  <a:pos x="5166" y="2142"/>
                </a:cxn>
                <a:cxn ang="0">
                  <a:pos x="5251" y="2142"/>
                </a:cxn>
              </a:cxnLst>
              <a:rect l="0" t="0" r="r" b="b"/>
              <a:pathLst>
                <a:path w="5251" h="2142">
                  <a:moveTo>
                    <a:pt x="0" y="2142"/>
                  </a:moveTo>
                  <a:lnTo>
                    <a:pt x="42" y="2142"/>
                  </a:lnTo>
                  <a:lnTo>
                    <a:pt x="85" y="2142"/>
                  </a:lnTo>
                  <a:lnTo>
                    <a:pt x="128" y="2142"/>
                  </a:lnTo>
                  <a:lnTo>
                    <a:pt x="170" y="2142"/>
                  </a:lnTo>
                  <a:lnTo>
                    <a:pt x="213" y="2142"/>
                  </a:lnTo>
                  <a:lnTo>
                    <a:pt x="255" y="2142"/>
                  </a:lnTo>
                  <a:lnTo>
                    <a:pt x="298" y="2142"/>
                  </a:lnTo>
                  <a:lnTo>
                    <a:pt x="341" y="2142"/>
                  </a:lnTo>
                  <a:lnTo>
                    <a:pt x="383" y="2142"/>
                  </a:lnTo>
                  <a:lnTo>
                    <a:pt x="426" y="2142"/>
                  </a:lnTo>
                  <a:lnTo>
                    <a:pt x="469" y="2142"/>
                  </a:lnTo>
                  <a:lnTo>
                    <a:pt x="511" y="2142"/>
                  </a:lnTo>
                  <a:lnTo>
                    <a:pt x="554" y="2142"/>
                  </a:lnTo>
                  <a:lnTo>
                    <a:pt x="597" y="2142"/>
                  </a:lnTo>
                  <a:lnTo>
                    <a:pt x="639" y="2142"/>
                  </a:lnTo>
                  <a:lnTo>
                    <a:pt x="682" y="2142"/>
                  </a:lnTo>
                  <a:lnTo>
                    <a:pt x="724" y="2142"/>
                  </a:lnTo>
                  <a:lnTo>
                    <a:pt x="767" y="2142"/>
                  </a:lnTo>
                  <a:lnTo>
                    <a:pt x="810" y="2142"/>
                  </a:lnTo>
                  <a:lnTo>
                    <a:pt x="852" y="2142"/>
                  </a:lnTo>
                  <a:lnTo>
                    <a:pt x="895" y="2142"/>
                  </a:lnTo>
                  <a:lnTo>
                    <a:pt x="938" y="2142"/>
                  </a:lnTo>
                  <a:lnTo>
                    <a:pt x="980" y="2142"/>
                  </a:lnTo>
                  <a:lnTo>
                    <a:pt x="1023" y="2142"/>
                  </a:lnTo>
                  <a:lnTo>
                    <a:pt x="1065" y="2142"/>
                  </a:lnTo>
                  <a:lnTo>
                    <a:pt x="1108" y="2142"/>
                  </a:lnTo>
                  <a:lnTo>
                    <a:pt x="1151" y="2142"/>
                  </a:lnTo>
                  <a:lnTo>
                    <a:pt x="1193" y="2142"/>
                  </a:lnTo>
                  <a:lnTo>
                    <a:pt x="1236" y="2142"/>
                  </a:lnTo>
                  <a:lnTo>
                    <a:pt x="1279" y="2142"/>
                  </a:lnTo>
                  <a:lnTo>
                    <a:pt x="1321" y="2142"/>
                  </a:lnTo>
                  <a:lnTo>
                    <a:pt x="1364" y="2142"/>
                  </a:lnTo>
                  <a:lnTo>
                    <a:pt x="1406" y="2142"/>
                  </a:lnTo>
                  <a:lnTo>
                    <a:pt x="1449" y="2142"/>
                  </a:lnTo>
                  <a:lnTo>
                    <a:pt x="1492" y="2142"/>
                  </a:lnTo>
                  <a:lnTo>
                    <a:pt x="1534" y="2142"/>
                  </a:lnTo>
                  <a:lnTo>
                    <a:pt x="1577" y="2142"/>
                  </a:lnTo>
                  <a:lnTo>
                    <a:pt x="1620" y="2142"/>
                  </a:lnTo>
                  <a:lnTo>
                    <a:pt x="1662" y="2137"/>
                  </a:lnTo>
                  <a:lnTo>
                    <a:pt x="1705" y="2131"/>
                  </a:lnTo>
                  <a:lnTo>
                    <a:pt x="1747" y="2131"/>
                  </a:lnTo>
                  <a:lnTo>
                    <a:pt x="1790" y="2131"/>
                  </a:lnTo>
                  <a:lnTo>
                    <a:pt x="1833" y="2131"/>
                  </a:lnTo>
                  <a:lnTo>
                    <a:pt x="1875" y="2137"/>
                  </a:lnTo>
                  <a:lnTo>
                    <a:pt x="1918" y="2137"/>
                  </a:lnTo>
                  <a:lnTo>
                    <a:pt x="1961" y="2137"/>
                  </a:lnTo>
                  <a:lnTo>
                    <a:pt x="2003" y="2137"/>
                  </a:lnTo>
                  <a:lnTo>
                    <a:pt x="2046" y="2142"/>
                  </a:lnTo>
                  <a:lnTo>
                    <a:pt x="2088" y="2142"/>
                  </a:lnTo>
                  <a:lnTo>
                    <a:pt x="2131" y="2142"/>
                  </a:lnTo>
                  <a:lnTo>
                    <a:pt x="2174" y="2142"/>
                  </a:lnTo>
                  <a:lnTo>
                    <a:pt x="2216" y="2142"/>
                  </a:lnTo>
                  <a:lnTo>
                    <a:pt x="2259" y="2142"/>
                  </a:lnTo>
                  <a:lnTo>
                    <a:pt x="2302" y="2137"/>
                  </a:lnTo>
                  <a:lnTo>
                    <a:pt x="2344" y="2115"/>
                  </a:lnTo>
                  <a:lnTo>
                    <a:pt x="2387" y="2082"/>
                  </a:lnTo>
                  <a:lnTo>
                    <a:pt x="2429" y="2027"/>
                  </a:lnTo>
                  <a:lnTo>
                    <a:pt x="2472" y="1934"/>
                  </a:lnTo>
                  <a:lnTo>
                    <a:pt x="2515" y="1803"/>
                  </a:lnTo>
                  <a:lnTo>
                    <a:pt x="2557" y="1634"/>
                  </a:lnTo>
                  <a:lnTo>
                    <a:pt x="2600" y="1453"/>
                  </a:lnTo>
                  <a:lnTo>
                    <a:pt x="2643" y="1262"/>
                  </a:lnTo>
                  <a:lnTo>
                    <a:pt x="2685" y="973"/>
                  </a:lnTo>
                  <a:lnTo>
                    <a:pt x="2728" y="535"/>
                  </a:lnTo>
                  <a:lnTo>
                    <a:pt x="2779" y="5"/>
                  </a:lnTo>
                  <a:lnTo>
                    <a:pt x="2822" y="0"/>
                  </a:lnTo>
                  <a:lnTo>
                    <a:pt x="2864" y="590"/>
                  </a:lnTo>
                  <a:lnTo>
                    <a:pt x="2907" y="1328"/>
                  </a:lnTo>
                  <a:lnTo>
                    <a:pt x="2950" y="1831"/>
                  </a:lnTo>
                  <a:lnTo>
                    <a:pt x="2992" y="2055"/>
                  </a:lnTo>
                  <a:lnTo>
                    <a:pt x="3035" y="2126"/>
                  </a:lnTo>
                  <a:lnTo>
                    <a:pt x="3077" y="2142"/>
                  </a:lnTo>
                  <a:lnTo>
                    <a:pt x="3120" y="2142"/>
                  </a:lnTo>
                  <a:lnTo>
                    <a:pt x="3163" y="2142"/>
                  </a:lnTo>
                  <a:lnTo>
                    <a:pt x="3205" y="2142"/>
                  </a:lnTo>
                  <a:lnTo>
                    <a:pt x="3248" y="2142"/>
                  </a:lnTo>
                  <a:lnTo>
                    <a:pt x="3291" y="2142"/>
                  </a:lnTo>
                  <a:lnTo>
                    <a:pt x="3333" y="2142"/>
                  </a:lnTo>
                  <a:lnTo>
                    <a:pt x="3376" y="2142"/>
                  </a:lnTo>
                  <a:lnTo>
                    <a:pt x="3418" y="2142"/>
                  </a:lnTo>
                  <a:lnTo>
                    <a:pt x="3461" y="2142"/>
                  </a:lnTo>
                  <a:lnTo>
                    <a:pt x="3504" y="2142"/>
                  </a:lnTo>
                  <a:lnTo>
                    <a:pt x="3546" y="2142"/>
                  </a:lnTo>
                  <a:lnTo>
                    <a:pt x="3589" y="2142"/>
                  </a:lnTo>
                  <a:lnTo>
                    <a:pt x="3632" y="2142"/>
                  </a:lnTo>
                  <a:lnTo>
                    <a:pt x="3674" y="2142"/>
                  </a:lnTo>
                  <a:lnTo>
                    <a:pt x="3717" y="2142"/>
                  </a:lnTo>
                  <a:lnTo>
                    <a:pt x="3759" y="2142"/>
                  </a:lnTo>
                  <a:lnTo>
                    <a:pt x="3802" y="2142"/>
                  </a:lnTo>
                  <a:lnTo>
                    <a:pt x="3845" y="2142"/>
                  </a:lnTo>
                  <a:lnTo>
                    <a:pt x="3887" y="2142"/>
                  </a:lnTo>
                  <a:lnTo>
                    <a:pt x="3930" y="2142"/>
                  </a:lnTo>
                  <a:lnTo>
                    <a:pt x="3973" y="2142"/>
                  </a:lnTo>
                  <a:lnTo>
                    <a:pt x="4015" y="2142"/>
                  </a:lnTo>
                  <a:lnTo>
                    <a:pt x="4058" y="2142"/>
                  </a:lnTo>
                  <a:lnTo>
                    <a:pt x="4100" y="2142"/>
                  </a:lnTo>
                  <a:lnTo>
                    <a:pt x="4143" y="2142"/>
                  </a:lnTo>
                  <a:lnTo>
                    <a:pt x="4186" y="2142"/>
                  </a:lnTo>
                  <a:lnTo>
                    <a:pt x="4228" y="2142"/>
                  </a:lnTo>
                  <a:lnTo>
                    <a:pt x="4271" y="2142"/>
                  </a:lnTo>
                  <a:lnTo>
                    <a:pt x="4314" y="2142"/>
                  </a:lnTo>
                  <a:lnTo>
                    <a:pt x="4356" y="2142"/>
                  </a:lnTo>
                  <a:lnTo>
                    <a:pt x="4399" y="2142"/>
                  </a:lnTo>
                  <a:lnTo>
                    <a:pt x="4441" y="2142"/>
                  </a:lnTo>
                  <a:lnTo>
                    <a:pt x="4484" y="2142"/>
                  </a:lnTo>
                  <a:lnTo>
                    <a:pt x="4527" y="2142"/>
                  </a:lnTo>
                  <a:lnTo>
                    <a:pt x="4569" y="2142"/>
                  </a:lnTo>
                  <a:lnTo>
                    <a:pt x="4612" y="2142"/>
                  </a:lnTo>
                  <a:lnTo>
                    <a:pt x="4655" y="2142"/>
                  </a:lnTo>
                  <a:lnTo>
                    <a:pt x="4697" y="2142"/>
                  </a:lnTo>
                  <a:lnTo>
                    <a:pt x="4740" y="2142"/>
                  </a:lnTo>
                  <a:lnTo>
                    <a:pt x="4782" y="2142"/>
                  </a:lnTo>
                  <a:lnTo>
                    <a:pt x="4825" y="2142"/>
                  </a:lnTo>
                  <a:lnTo>
                    <a:pt x="4868" y="2142"/>
                  </a:lnTo>
                  <a:lnTo>
                    <a:pt x="4910" y="2142"/>
                  </a:lnTo>
                  <a:lnTo>
                    <a:pt x="4953" y="2142"/>
                  </a:lnTo>
                  <a:lnTo>
                    <a:pt x="4996" y="2142"/>
                  </a:lnTo>
                  <a:lnTo>
                    <a:pt x="5038" y="2142"/>
                  </a:lnTo>
                  <a:lnTo>
                    <a:pt x="5081" y="2142"/>
                  </a:lnTo>
                  <a:lnTo>
                    <a:pt x="5123" y="2142"/>
                  </a:lnTo>
                  <a:lnTo>
                    <a:pt x="5166" y="2142"/>
                  </a:lnTo>
                  <a:lnTo>
                    <a:pt x="5209" y="2142"/>
                  </a:lnTo>
                  <a:lnTo>
                    <a:pt x="5251" y="2142"/>
                  </a:lnTo>
                </a:path>
              </a:pathLst>
            </a:cu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27"/>
            <p:cNvSpPr>
              <a:spLocks/>
            </p:cNvSpPr>
            <p:nvPr/>
          </p:nvSpPr>
          <p:spPr bwMode="auto">
            <a:xfrm>
              <a:off x="4886174" y="4941168"/>
              <a:ext cx="5662490" cy="1008112"/>
            </a:xfrm>
            <a:custGeom>
              <a:avLst/>
              <a:gdLst/>
              <a:ahLst/>
              <a:cxnLst>
                <a:cxn ang="0">
                  <a:pos x="40" y="922"/>
                </a:cxn>
                <a:cxn ang="0">
                  <a:pos x="127" y="916"/>
                </a:cxn>
                <a:cxn ang="0">
                  <a:pos x="214" y="916"/>
                </a:cxn>
                <a:cxn ang="0">
                  <a:pos x="293" y="922"/>
                </a:cxn>
                <a:cxn ang="0">
                  <a:pos x="381" y="922"/>
                </a:cxn>
                <a:cxn ang="0">
                  <a:pos x="468" y="922"/>
                </a:cxn>
                <a:cxn ang="0">
                  <a:pos x="555" y="922"/>
                </a:cxn>
                <a:cxn ang="0">
                  <a:pos x="643" y="922"/>
                </a:cxn>
                <a:cxn ang="0">
                  <a:pos x="722" y="922"/>
                </a:cxn>
                <a:cxn ang="0">
                  <a:pos x="809" y="922"/>
                </a:cxn>
                <a:cxn ang="0">
                  <a:pos x="897" y="922"/>
                </a:cxn>
                <a:cxn ang="0">
                  <a:pos x="984" y="922"/>
                </a:cxn>
                <a:cxn ang="0">
                  <a:pos x="1071" y="922"/>
                </a:cxn>
                <a:cxn ang="0">
                  <a:pos x="1158" y="922"/>
                </a:cxn>
                <a:cxn ang="0">
                  <a:pos x="1238" y="922"/>
                </a:cxn>
                <a:cxn ang="0">
                  <a:pos x="1325" y="922"/>
                </a:cxn>
                <a:cxn ang="0">
                  <a:pos x="1412" y="916"/>
                </a:cxn>
                <a:cxn ang="0">
                  <a:pos x="1500" y="916"/>
                </a:cxn>
                <a:cxn ang="0">
                  <a:pos x="1587" y="922"/>
                </a:cxn>
                <a:cxn ang="0">
                  <a:pos x="1666" y="922"/>
                </a:cxn>
                <a:cxn ang="0">
                  <a:pos x="1754" y="922"/>
                </a:cxn>
                <a:cxn ang="0">
                  <a:pos x="1841" y="922"/>
                </a:cxn>
                <a:cxn ang="0">
                  <a:pos x="1928" y="922"/>
                </a:cxn>
                <a:cxn ang="0">
                  <a:pos x="2016" y="922"/>
                </a:cxn>
                <a:cxn ang="0">
                  <a:pos x="2095" y="916"/>
                </a:cxn>
                <a:cxn ang="0">
                  <a:pos x="2182" y="892"/>
                </a:cxn>
                <a:cxn ang="0">
                  <a:pos x="2269" y="813"/>
                </a:cxn>
                <a:cxn ang="0">
                  <a:pos x="2357" y="661"/>
                </a:cxn>
                <a:cxn ang="0">
                  <a:pos x="2444" y="407"/>
                </a:cxn>
                <a:cxn ang="0">
                  <a:pos x="2531" y="0"/>
                </a:cxn>
                <a:cxn ang="0">
                  <a:pos x="2611" y="243"/>
                </a:cxn>
                <a:cxn ang="0">
                  <a:pos x="2698" y="771"/>
                </a:cxn>
                <a:cxn ang="0">
                  <a:pos x="2785" y="916"/>
                </a:cxn>
                <a:cxn ang="0">
                  <a:pos x="2873" y="922"/>
                </a:cxn>
                <a:cxn ang="0">
                  <a:pos x="2960" y="922"/>
                </a:cxn>
                <a:cxn ang="0">
                  <a:pos x="3039" y="922"/>
                </a:cxn>
                <a:cxn ang="0">
                  <a:pos x="3126" y="922"/>
                </a:cxn>
                <a:cxn ang="0">
                  <a:pos x="3214" y="922"/>
                </a:cxn>
                <a:cxn ang="0">
                  <a:pos x="3301" y="922"/>
                </a:cxn>
                <a:cxn ang="0">
                  <a:pos x="3388" y="922"/>
                </a:cxn>
                <a:cxn ang="0">
                  <a:pos x="3476" y="922"/>
                </a:cxn>
                <a:cxn ang="0">
                  <a:pos x="3555" y="922"/>
                </a:cxn>
                <a:cxn ang="0">
                  <a:pos x="3642" y="922"/>
                </a:cxn>
                <a:cxn ang="0">
                  <a:pos x="3730" y="922"/>
                </a:cxn>
                <a:cxn ang="0">
                  <a:pos x="3817" y="922"/>
                </a:cxn>
                <a:cxn ang="0">
                  <a:pos x="3904" y="922"/>
                </a:cxn>
                <a:cxn ang="0">
                  <a:pos x="3984" y="922"/>
                </a:cxn>
                <a:cxn ang="0">
                  <a:pos x="4071" y="922"/>
                </a:cxn>
                <a:cxn ang="0">
                  <a:pos x="4158" y="922"/>
                </a:cxn>
                <a:cxn ang="0">
                  <a:pos x="4245" y="922"/>
                </a:cxn>
                <a:cxn ang="0">
                  <a:pos x="4333" y="922"/>
                </a:cxn>
                <a:cxn ang="0">
                  <a:pos x="4412" y="922"/>
                </a:cxn>
                <a:cxn ang="0">
                  <a:pos x="4499" y="922"/>
                </a:cxn>
                <a:cxn ang="0">
                  <a:pos x="4587" y="922"/>
                </a:cxn>
                <a:cxn ang="0">
                  <a:pos x="4674" y="922"/>
                </a:cxn>
                <a:cxn ang="0">
                  <a:pos x="4761" y="922"/>
                </a:cxn>
                <a:cxn ang="0">
                  <a:pos x="4848" y="922"/>
                </a:cxn>
                <a:cxn ang="0">
                  <a:pos x="4928" y="922"/>
                </a:cxn>
                <a:cxn ang="0">
                  <a:pos x="5015" y="922"/>
                </a:cxn>
                <a:cxn ang="0">
                  <a:pos x="5102" y="922"/>
                </a:cxn>
                <a:cxn ang="0">
                  <a:pos x="5190" y="922"/>
                </a:cxn>
                <a:cxn ang="0">
                  <a:pos x="5277" y="922"/>
                </a:cxn>
              </a:cxnLst>
              <a:rect l="0" t="0" r="r" b="b"/>
              <a:pathLst>
                <a:path w="5277" h="922">
                  <a:moveTo>
                    <a:pt x="0" y="922"/>
                  </a:moveTo>
                  <a:lnTo>
                    <a:pt x="40" y="922"/>
                  </a:lnTo>
                  <a:lnTo>
                    <a:pt x="79" y="916"/>
                  </a:lnTo>
                  <a:lnTo>
                    <a:pt x="127" y="916"/>
                  </a:lnTo>
                  <a:lnTo>
                    <a:pt x="167" y="916"/>
                  </a:lnTo>
                  <a:lnTo>
                    <a:pt x="214" y="916"/>
                  </a:lnTo>
                  <a:lnTo>
                    <a:pt x="254" y="922"/>
                  </a:lnTo>
                  <a:lnTo>
                    <a:pt x="293" y="922"/>
                  </a:lnTo>
                  <a:lnTo>
                    <a:pt x="341" y="922"/>
                  </a:lnTo>
                  <a:lnTo>
                    <a:pt x="381" y="922"/>
                  </a:lnTo>
                  <a:lnTo>
                    <a:pt x="428" y="922"/>
                  </a:lnTo>
                  <a:lnTo>
                    <a:pt x="468" y="922"/>
                  </a:lnTo>
                  <a:lnTo>
                    <a:pt x="508" y="922"/>
                  </a:lnTo>
                  <a:lnTo>
                    <a:pt x="555" y="922"/>
                  </a:lnTo>
                  <a:lnTo>
                    <a:pt x="595" y="922"/>
                  </a:lnTo>
                  <a:lnTo>
                    <a:pt x="643" y="922"/>
                  </a:lnTo>
                  <a:lnTo>
                    <a:pt x="682" y="922"/>
                  </a:lnTo>
                  <a:lnTo>
                    <a:pt x="722" y="922"/>
                  </a:lnTo>
                  <a:lnTo>
                    <a:pt x="770" y="922"/>
                  </a:lnTo>
                  <a:lnTo>
                    <a:pt x="809" y="922"/>
                  </a:lnTo>
                  <a:lnTo>
                    <a:pt x="857" y="922"/>
                  </a:lnTo>
                  <a:lnTo>
                    <a:pt x="897" y="922"/>
                  </a:lnTo>
                  <a:lnTo>
                    <a:pt x="936" y="922"/>
                  </a:lnTo>
                  <a:lnTo>
                    <a:pt x="984" y="922"/>
                  </a:lnTo>
                  <a:lnTo>
                    <a:pt x="1024" y="922"/>
                  </a:lnTo>
                  <a:lnTo>
                    <a:pt x="1071" y="922"/>
                  </a:lnTo>
                  <a:lnTo>
                    <a:pt x="1111" y="922"/>
                  </a:lnTo>
                  <a:lnTo>
                    <a:pt x="1158" y="922"/>
                  </a:lnTo>
                  <a:lnTo>
                    <a:pt x="1198" y="922"/>
                  </a:lnTo>
                  <a:lnTo>
                    <a:pt x="1238" y="922"/>
                  </a:lnTo>
                  <a:lnTo>
                    <a:pt x="1285" y="922"/>
                  </a:lnTo>
                  <a:lnTo>
                    <a:pt x="1325" y="922"/>
                  </a:lnTo>
                  <a:lnTo>
                    <a:pt x="1373" y="922"/>
                  </a:lnTo>
                  <a:lnTo>
                    <a:pt x="1412" y="916"/>
                  </a:lnTo>
                  <a:lnTo>
                    <a:pt x="1452" y="916"/>
                  </a:lnTo>
                  <a:lnTo>
                    <a:pt x="1500" y="916"/>
                  </a:lnTo>
                  <a:lnTo>
                    <a:pt x="1539" y="916"/>
                  </a:lnTo>
                  <a:lnTo>
                    <a:pt x="1587" y="922"/>
                  </a:lnTo>
                  <a:lnTo>
                    <a:pt x="1627" y="922"/>
                  </a:lnTo>
                  <a:lnTo>
                    <a:pt x="1666" y="922"/>
                  </a:lnTo>
                  <a:lnTo>
                    <a:pt x="1714" y="922"/>
                  </a:lnTo>
                  <a:lnTo>
                    <a:pt x="1754" y="922"/>
                  </a:lnTo>
                  <a:lnTo>
                    <a:pt x="1801" y="922"/>
                  </a:lnTo>
                  <a:lnTo>
                    <a:pt x="1841" y="922"/>
                  </a:lnTo>
                  <a:lnTo>
                    <a:pt x="1881" y="922"/>
                  </a:lnTo>
                  <a:lnTo>
                    <a:pt x="1928" y="922"/>
                  </a:lnTo>
                  <a:lnTo>
                    <a:pt x="1968" y="922"/>
                  </a:lnTo>
                  <a:lnTo>
                    <a:pt x="2016" y="922"/>
                  </a:lnTo>
                  <a:lnTo>
                    <a:pt x="2055" y="922"/>
                  </a:lnTo>
                  <a:lnTo>
                    <a:pt x="2095" y="916"/>
                  </a:lnTo>
                  <a:lnTo>
                    <a:pt x="2142" y="910"/>
                  </a:lnTo>
                  <a:lnTo>
                    <a:pt x="2182" y="892"/>
                  </a:lnTo>
                  <a:lnTo>
                    <a:pt x="2230" y="862"/>
                  </a:lnTo>
                  <a:lnTo>
                    <a:pt x="2269" y="813"/>
                  </a:lnTo>
                  <a:lnTo>
                    <a:pt x="2317" y="740"/>
                  </a:lnTo>
                  <a:lnTo>
                    <a:pt x="2357" y="661"/>
                  </a:lnTo>
                  <a:lnTo>
                    <a:pt x="2396" y="558"/>
                  </a:lnTo>
                  <a:lnTo>
                    <a:pt x="2444" y="407"/>
                  </a:lnTo>
                  <a:lnTo>
                    <a:pt x="2484" y="188"/>
                  </a:lnTo>
                  <a:lnTo>
                    <a:pt x="2531" y="0"/>
                  </a:lnTo>
                  <a:lnTo>
                    <a:pt x="2571" y="18"/>
                  </a:lnTo>
                  <a:lnTo>
                    <a:pt x="2611" y="243"/>
                  </a:lnTo>
                  <a:lnTo>
                    <a:pt x="2658" y="546"/>
                  </a:lnTo>
                  <a:lnTo>
                    <a:pt x="2698" y="771"/>
                  </a:lnTo>
                  <a:lnTo>
                    <a:pt x="2746" y="886"/>
                  </a:lnTo>
                  <a:lnTo>
                    <a:pt x="2785" y="916"/>
                  </a:lnTo>
                  <a:lnTo>
                    <a:pt x="2825" y="922"/>
                  </a:lnTo>
                  <a:lnTo>
                    <a:pt x="2873" y="922"/>
                  </a:lnTo>
                  <a:lnTo>
                    <a:pt x="2912" y="922"/>
                  </a:lnTo>
                  <a:lnTo>
                    <a:pt x="2960" y="922"/>
                  </a:lnTo>
                  <a:lnTo>
                    <a:pt x="3000" y="922"/>
                  </a:lnTo>
                  <a:lnTo>
                    <a:pt x="3039" y="922"/>
                  </a:lnTo>
                  <a:lnTo>
                    <a:pt x="3087" y="922"/>
                  </a:lnTo>
                  <a:lnTo>
                    <a:pt x="3126" y="922"/>
                  </a:lnTo>
                  <a:lnTo>
                    <a:pt x="3174" y="922"/>
                  </a:lnTo>
                  <a:lnTo>
                    <a:pt x="3214" y="922"/>
                  </a:lnTo>
                  <a:lnTo>
                    <a:pt x="3253" y="922"/>
                  </a:lnTo>
                  <a:lnTo>
                    <a:pt x="3301" y="922"/>
                  </a:lnTo>
                  <a:lnTo>
                    <a:pt x="3341" y="922"/>
                  </a:lnTo>
                  <a:lnTo>
                    <a:pt x="3388" y="922"/>
                  </a:lnTo>
                  <a:lnTo>
                    <a:pt x="3428" y="922"/>
                  </a:lnTo>
                  <a:lnTo>
                    <a:pt x="3476" y="922"/>
                  </a:lnTo>
                  <a:lnTo>
                    <a:pt x="3515" y="922"/>
                  </a:lnTo>
                  <a:lnTo>
                    <a:pt x="3555" y="922"/>
                  </a:lnTo>
                  <a:lnTo>
                    <a:pt x="3603" y="922"/>
                  </a:lnTo>
                  <a:lnTo>
                    <a:pt x="3642" y="922"/>
                  </a:lnTo>
                  <a:lnTo>
                    <a:pt x="3690" y="922"/>
                  </a:lnTo>
                  <a:lnTo>
                    <a:pt x="3730" y="922"/>
                  </a:lnTo>
                  <a:lnTo>
                    <a:pt x="3769" y="922"/>
                  </a:lnTo>
                  <a:lnTo>
                    <a:pt x="3817" y="922"/>
                  </a:lnTo>
                  <a:lnTo>
                    <a:pt x="3857" y="922"/>
                  </a:lnTo>
                  <a:lnTo>
                    <a:pt x="3904" y="922"/>
                  </a:lnTo>
                  <a:lnTo>
                    <a:pt x="3944" y="922"/>
                  </a:lnTo>
                  <a:lnTo>
                    <a:pt x="3984" y="922"/>
                  </a:lnTo>
                  <a:lnTo>
                    <a:pt x="4031" y="922"/>
                  </a:lnTo>
                  <a:lnTo>
                    <a:pt x="4071" y="922"/>
                  </a:lnTo>
                  <a:lnTo>
                    <a:pt x="4118" y="922"/>
                  </a:lnTo>
                  <a:lnTo>
                    <a:pt x="4158" y="922"/>
                  </a:lnTo>
                  <a:lnTo>
                    <a:pt x="4198" y="922"/>
                  </a:lnTo>
                  <a:lnTo>
                    <a:pt x="4245" y="922"/>
                  </a:lnTo>
                  <a:lnTo>
                    <a:pt x="4285" y="922"/>
                  </a:lnTo>
                  <a:lnTo>
                    <a:pt x="4333" y="922"/>
                  </a:lnTo>
                  <a:lnTo>
                    <a:pt x="4372" y="922"/>
                  </a:lnTo>
                  <a:lnTo>
                    <a:pt x="4412" y="922"/>
                  </a:lnTo>
                  <a:lnTo>
                    <a:pt x="4460" y="922"/>
                  </a:lnTo>
                  <a:lnTo>
                    <a:pt x="4499" y="922"/>
                  </a:lnTo>
                  <a:lnTo>
                    <a:pt x="4547" y="922"/>
                  </a:lnTo>
                  <a:lnTo>
                    <a:pt x="4587" y="922"/>
                  </a:lnTo>
                  <a:lnTo>
                    <a:pt x="4634" y="922"/>
                  </a:lnTo>
                  <a:lnTo>
                    <a:pt x="4674" y="922"/>
                  </a:lnTo>
                  <a:lnTo>
                    <a:pt x="4714" y="922"/>
                  </a:lnTo>
                  <a:lnTo>
                    <a:pt x="4761" y="922"/>
                  </a:lnTo>
                  <a:lnTo>
                    <a:pt x="4801" y="922"/>
                  </a:lnTo>
                  <a:lnTo>
                    <a:pt x="4848" y="922"/>
                  </a:lnTo>
                  <a:lnTo>
                    <a:pt x="4888" y="922"/>
                  </a:lnTo>
                  <a:lnTo>
                    <a:pt x="4928" y="922"/>
                  </a:lnTo>
                  <a:lnTo>
                    <a:pt x="4975" y="922"/>
                  </a:lnTo>
                  <a:lnTo>
                    <a:pt x="5015" y="922"/>
                  </a:lnTo>
                  <a:lnTo>
                    <a:pt x="5063" y="922"/>
                  </a:lnTo>
                  <a:lnTo>
                    <a:pt x="5102" y="922"/>
                  </a:lnTo>
                  <a:lnTo>
                    <a:pt x="5142" y="922"/>
                  </a:lnTo>
                  <a:lnTo>
                    <a:pt x="5190" y="922"/>
                  </a:lnTo>
                  <a:lnTo>
                    <a:pt x="5229" y="922"/>
                  </a:lnTo>
                  <a:lnTo>
                    <a:pt x="5277" y="922"/>
                  </a:lnTo>
                </a:path>
              </a:pathLst>
            </a:cu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Скругленная прямоугольная выноска 78"/>
            <p:cNvSpPr/>
            <p:nvPr/>
          </p:nvSpPr>
          <p:spPr bwMode="auto">
            <a:xfrm>
              <a:off x="5724128" y="2636912"/>
              <a:ext cx="576064" cy="503237"/>
            </a:xfrm>
            <a:prstGeom prst="wedgeRoundRectCallout">
              <a:avLst>
                <a:gd name="adj1" fmla="val -140805"/>
                <a:gd name="adj2" fmla="val 159655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en-US" sz="1600" b="1" baseline="30000" dirty="0">
                  <a:cs typeface="+mn-cs"/>
                </a:rPr>
                <a:t>241</a:t>
              </a:r>
              <a:r>
                <a:rPr lang="en-US" sz="1600" b="1" dirty="0"/>
                <a:t>Pu</a:t>
              </a:r>
              <a:endParaRPr lang="ru-RU" sz="1600" b="1" dirty="0">
                <a:cs typeface="+mn-cs"/>
              </a:endParaRPr>
            </a:p>
          </p:txBody>
        </p:sp>
        <p:sp>
          <p:nvSpPr>
            <p:cNvPr id="80" name="Скругленная прямоугольная выноска 79"/>
            <p:cNvSpPr/>
            <p:nvPr/>
          </p:nvSpPr>
          <p:spPr bwMode="auto">
            <a:xfrm>
              <a:off x="5796136" y="3861048"/>
              <a:ext cx="936104" cy="648072"/>
            </a:xfrm>
            <a:prstGeom prst="wedgeRoundRectCallout">
              <a:avLst>
                <a:gd name="adj1" fmla="val 112264"/>
                <a:gd name="adj2" fmla="val 63222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en-US" sz="1600" b="1" baseline="30000" dirty="0">
                  <a:cs typeface="+mn-cs"/>
                </a:rPr>
                <a:t>24</a:t>
              </a:r>
              <a:r>
                <a:rPr lang="ru-RU" sz="1600" b="1" baseline="30000" dirty="0">
                  <a:cs typeface="+mn-cs"/>
                </a:rPr>
                <a:t>2</a:t>
              </a:r>
              <a:r>
                <a:rPr lang="en-US" sz="1600" b="1" dirty="0" err="1"/>
                <a:t>Pu</a:t>
              </a:r>
              <a:r>
                <a:rPr lang="en-US" sz="1600" b="1" dirty="0"/>
                <a:t> </a:t>
              </a:r>
              <a:r>
                <a:rPr lang="ru-RU" sz="1600" b="1" dirty="0"/>
                <a:t>трассер</a:t>
              </a:r>
              <a:endParaRPr lang="ru-RU" sz="1600" b="1" dirty="0">
                <a:cs typeface="+mn-cs"/>
              </a:endParaRPr>
            </a:p>
          </p:txBody>
        </p:sp>
        <p:sp>
          <p:nvSpPr>
            <p:cNvPr id="81" name="Скругленная прямоугольная выноска 80"/>
            <p:cNvSpPr/>
            <p:nvPr/>
          </p:nvSpPr>
          <p:spPr bwMode="auto">
            <a:xfrm>
              <a:off x="8100392" y="4653136"/>
              <a:ext cx="576064" cy="503237"/>
            </a:xfrm>
            <a:prstGeom prst="wedgeRoundRectCallout">
              <a:avLst>
                <a:gd name="adj1" fmla="val -140805"/>
                <a:gd name="adj2" fmla="val 159655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en-US" sz="1600" b="1" baseline="30000" dirty="0">
                  <a:cs typeface="+mn-cs"/>
                </a:rPr>
                <a:t>239</a:t>
              </a:r>
              <a:r>
                <a:rPr lang="en-US" sz="1600" b="1" dirty="0"/>
                <a:t>Pu</a:t>
              </a:r>
              <a:endParaRPr lang="ru-RU" sz="1600" b="1" dirty="0">
                <a:cs typeface="+mn-cs"/>
              </a:endParaRPr>
            </a:p>
          </p:txBody>
        </p:sp>
        <p:sp>
          <p:nvSpPr>
            <p:cNvPr id="82" name="Скругленная прямоугольная выноска 81"/>
            <p:cNvSpPr/>
            <p:nvPr/>
          </p:nvSpPr>
          <p:spPr bwMode="auto">
            <a:xfrm>
              <a:off x="8172400" y="3933056"/>
              <a:ext cx="576064" cy="503237"/>
            </a:xfrm>
            <a:prstGeom prst="wedgeRoundRectCallout">
              <a:avLst>
                <a:gd name="adj1" fmla="val -140805"/>
                <a:gd name="adj2" fmla="val 159655"/>
                <a:gd name="adj3" fmla="val 166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3732" tIns="33732" rIns="33732" bIns="33732" anchor="ctr" anchorCtr="1"/>
            <a:lstStyle/>
            <a:p>
              <a:pPr defTabSz="932675">
                <a:defRPr/>
              </a:pPr>
              <a:r>
                <a:rPr lang="en-US" sz="1600" b="1" baseline="30000" dirty="0">
                  <a:cs typeface="+mn-cs"/>
                </a:rPr>
                <a:t>238</a:t>
              </a:r>
              <a:r>
                <a:rPr lang="en-US" sz="1600" b="1" dirty="0"/>
                <a:t>Pu</a:t>
              </a:r>
              <a:endParaRPr lang="ru-RU" sz="1600" b="1" dirty="0">
                <a:cs typeface="+mn-cs"/>
              </a:endParaRPr>
            </a:p>
          </p:txBody>
        </p:sp>
      </p:grp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252413" y="1630932"/>
            <a:ext cx="4252912" cy="717947"/>
          </a:xfrm>
          <a:prstGeom prst="rect">
            <a:avLst/>
          </a:prstGeom>
          <a:solidFill>
            <a:schemeClr val="accent3"/>
          </a:solidFill>
          <a:ln w="22225">
            <a:solidFill>
              <a:schemeClr val="accent2"/>
            </a:solidFill>
            <a:miter lim="800000"/>
            <a:headEnd/>
            <a:tailEnd/>
          </a:ln>
        </p:spPr>
        <p:txBody>
          <a:bodyPr lIns="81776" tIns="40888" rIns="81776" bIns="40888" anchor="ctr" anchorCtr="1"/>
          <a:lstStyle/>
          <a:p>
            <a:pPr>
              <a:defRPr/>
            </a:pPr>
            <a:r>
              <a:rPr lang="ru-RU" sz="1600" b="1" dirty="0">
                <a:cs typeface="+mn-cs"/>
              </a:rPr>
              <a:t>Спектр выделенной фракции</a:t>
            </a:r>
            <a:r>
              <a:rPr lang="en-US" sz="1600" b="1" dirty="0">
                <a:cs typeface="+mn-cs"/>
              </a:rPr>
              <a:t> </a:t>
            </a:r>
            <a:r>
              <a:rPr lang="ru-RU" sz="1800" b="1" dirty="0">
                <a:solidFill>
                  <a:srgbClr val="FF0000"/>
                </a:solidFill>
                <a:cs typeface="+mn-cs"/>
              </a:rPr>
              <a:t>стронция</a:t>
            </a:r>
          </a:p>
          <a:p>
            <a:pPr algn="ctr">
              <a:defRPr/>
            </a:pPr>
            <a:r>
              <a:rPr lang="ru-RU" sz="1800" dirty="0"/>
              <a:t>(сульфатное осаждение)</a:t>
            </a:r>
            <a:endParaRPr lang="en-US" sz="1600" dirty="0">
              <a:cs typeface="+mn-cs"/>
            </a:endParaRP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4711575" y="1628800"/>
            <a:ext cx="4252913" cy="720080"/>
          </a:xfrm>
          <a:prstGeom prst="rect">
            <a:avLst/>
          </a:prstGeom>
          <a:solidFill>
            <a:schemeClr val="accent3"/>
          </a:solidFill>
          <a:ln w="22225">
            <a:solidFill>
              <a:schemeClr val="accent2"/>
            </a:solidFill>
            <a:miter lim="800000"/>
            <a:headEnd/>
            <a:tailEnd/>
          </a:ln>
        </p:spPr>
        <p:txBody>
          <a:bodyPr lIns="81776" tIns="40888" rIns="81776" bIns="40888" anchor="ctr" anchorCtr="1"/>
          <a:lstStyle/>
          <a:p>
            <a:pPr>
              <a:defRPr/>
            </a:pPr>
            <a:r>
              <a:rPr lang="ru-RU" sz="1600" b="1" dirty="0">
                <a:cs typeface="+mn-cs"/>
              </a:rPr>
              <a:t>Спектр выделенной фракции</a:t>
            </a:r>
            <a:r>
              <a:rPr lang="en-US" sz="1600" b="1" dirty="0">
                <a:cs typeface="+mn-cs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плутония</a:t>
            </a:r>
            <a:endParaRPr lang="en-US" sz="16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45065"/>
      </p:ext>
    </p:extLst>
  </p:cSld>
  <p:clrMapOvr>
    <a:masterClrMapping/>
  </p:clrMapOvr>
  <p:transition spd="med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ChangeArrowheads="1"/>
          </p:cNvSpPr>
          <p:nvPr/>
        </p:nvSpPr>
        <p:spPr bwMode="auto">
          <a:xfrm>
            <a:off x="0" y="11113"/>
            <a:ext cx="8964488" cy="69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028" tIns="43014" rIns="86028" bIns="43014">
            <a:spAutoFit/>
          </a:bodyPr>
          <a:lstStyle/>
          <a:p>
            <a:pPr>
              <a:spcBef>
                <a:spcPts val="1700"/>
              </a:spcBef>
              <a:tabLst>
                <a:tab pos="428625" algn="l"/>
              </a:tabLst>
            </a:pPr>
            <a:r>
              <a:rPr lang="ru-RU" sz="1900" b="1" dirty="0">
                <a:solidFill>
                  <a:srgbClr val="0070C0"/>
                </a:solidFill>
                <a:cs typeface="Times New Roman" pitchFamily="18" charset="0"/>
              </a:rPr>
              <a:t>    </a:t>
            </a:r>
            <a:r>
              <a:rPr lang="ru-RU" b="1" spc="100" dirty="0">
                <a:solidFill>
                  <a:srgbClr val="336699"/>
                </a:solidFill>
                <a:latin typeface="+mj-lt"/>
                <a:cs typeface="+mn-cs"/>
              </a:rPr>
              <a:t>Области</a:t>
            </a:r>
            <a:r>
              <a:rPr lang="en-US" b="1" spc="100" dirty="0">
                <a:solidFill>
                  <a:srgbClr val="336699"/>
                </a:solidFill>
                <a:latin typeface="+mj-lt"/>
                <a:cs typeface="+mn-cs"/>
              </a:rPr>
              <a:t> </a:t>
            </a:r>
            <a:r>
              <a:rPr lang="ru-RU" b="1" spc="100" dirty="0">
                <a:solidFill>
                  <a:srgbClr val="336699"/>
                </a:solidFill>
                <a:latin typeface="+mj-lt"/>
                <a:cs typeface="+mn-cs"/>
              </a:rPr>
              <a:t>применения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Мониторинг естественных (</a:t>
            </a:r>
            <a:r>
              <a:rPr lang="en-US" sz="1700" baseline="30000" dirty="0">
                <a:cs typeface="Times New Roman" pitchFamily="18" charset="0"/>
              </a:rPr>
              <a:t>226</a:t>
            </a:r>
            <a:r>
              <a:rPr lang="en-US" sz="1700" dirty="0">
                <a:cs typeface="Times New Roman" pitchFamily="18" charset="0"/>
              </a:rPr>
              <a:t>Ra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en-US" sz="1700" dirty="0">
                <a:cs typeface="Times New Roman" pitchFamily="18" charset="0"/>
              </a:rPr>
              <a:t> </a:t>
            </a:r>
            <a:r>
              <a:rPr lang="en-US" sz="1700" baseline="30000" dirty="0">
                <a:cs typeface="Times New Roman" pitchFamily="18" charset="0"/>
              </a:rPr>
              <a:t>228</a:t>
            </a:r>
            <a:r>
              <a:rPr lang="en-US" sz="1700" dirty="0">
                <a:cs typeface="Times New Roman" pitchFamily="18" charset="0"/>
              </a:rPr>
              <a:t>Ra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en-US" sz="1700" baseline="30000" dirty="0">
                <a:cs typeface="Times New Roman" pitchFamily="18" charset="0"/>
              </a:rPr>
              <a:t>228</a:t>
            </a:r>
            <a:r>
              <a:rPr lang="en-US" sz="1700" dirty="0">
                <a:cs typeface="Times New Roman" pitchFamily="18" charset="0"/>
              </a:rPr>
              <a:t>Th,  </a:t>
            </a:r>
            <a:r>
              <a:rPr lang="en-US" sz="1700" baseline="30000" dirty="0">
                <a:cs typeface="Times New Roman" pitchFamily="18" charset="0"/>
              </a:rPr>
              <a:t>222</a:t>
            </a:r>
            <a:r>
              <a:rPr lang="en-US" sz="1700" dirty="0">
                <a:cs typeface="Times New Roman" pitchFamily="18" charset="0"/>
              </a:rPr>
              <a:t>Rn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en-US" sz="1700" dirty="0">
                <a:cs typeface="Times New Roman" pitchFamily="18" charset="0"/>
              </a:rPr>
              <a:t> </a:t>
            </a:r>
            <a:r>
              <a:rPr lang="en-US" sz="1700" baseline="30000" dirty="0">
                <a:cs typeface="Times New Roman" pitchFamily="18" charset="0"/>
              </a:rPr>
              <a:t>210</a:t>
            </a:r>
            <a:r>
              <a:rPr lang="en-US" sz="1700" dirty="0">
                <a:cs typeface="Times New Roman" pitchFamily="18" charset="0"/>
              </a:rPr>
              <a:t>Pb</a:t>
            </a:r>
            <a:r>
              <a:rPr lang="ru-RU" sz="1700" dirty="0">
                <a:cs typeface="Times New Roman" pitchFamily="18" charset="0"/>
              </a:rPr>
              <a:t>,</a:t>
            </a:r>
            <a:r>
              <a:rPr lang="en-US" sz="1700" dirty="0">
                <a:cs typeface="Times New Roman" pitchFamily="18" charset="0"/>
              </a:rPr>
              <a:t>  </a:t>
            </a:r>
            <a:r>
              <a:rPr lang="en-US" sz="1700" baseline="30000" dirty="0">
                <a:cs typeface="Times New Roman" pitchFamily="18" charset="0"/>
              </a:rPr>
              <a:t>210</a:t>
            </a:r>
            <a:r>
              <a:rPr lang="en-US" sz="1700" dirty="0">
                <a:cs typeface="Times New Roman" pitchFamily="18" charset="0"/>
              </a:rPr>
              <a:t>Po</a:t>
            </a:r>
            <a:r>
              <a:rPr lang="ru-RU" sz="1700" dirty="0">
                <a:cs typeface="Times New Roman" pitchFamily="18" charset="0"/>
              </a:rPr>
              <a:t> , </a:t>
            </a:r>
            <a:r>
              <a:rPr lang="ru-RU" sz="1700" baseline="30000" dirty="0">
                <a:cs typeface="Times New Roman" pitchFamily="18" charset="0"/>
              </a:rPr>
              <a:t>234</a:t>
            </a:r>
            <a:r>
              <a:rPr lang="ru-RU" sz="1700" dirty="0">
                <a:cs typeface="Times New Roman" pitchFamily="18" charset="0"/>
              </a:rPr>
              <a:t>U</a:t>
            </a:r>
            <a:r>
              <a:rPr lang="en-US" sz="1700" dirty="0">
                <a:cs typeface="Times New Roman" pitchFamily="18" charset="0"/>
              </a:rPr>
              <a:t>, </a:t>
            </a:r>
            <a:r>
              <a:rPr lang="ru-RU" sz="1700" baseline="30000" dirty="0">
                <a:cs typeface="Times New Roman" pitchFamily="18" charset="0"/>
              </a:rPr>
              <a:t>23</a:t>
            </a:r>
            <a:r>
              <a:rPr lang="en-US" sz="1700" baseline="30000" dirty="0">
                <a:cs typeface="Times New Roman" pitchFamily="18" charset="0"/>
              </a:rPr>
              <a:t>8</a:t>
            </a:r>
            <a:r>
              <a:rPr lang="ru-RU" sz="1700" dirty="0">
                <a:cs typeface="Times New Roman" pitchFamily="18" charset="0"/>
              </a:rPr>
              <a:t>U </a:t>
            </a:r>
            <a:r>
              <a:rPr lang="en-US" sz="1700" dirty="0">
                <a:cs typeface="Times New Roman" pitchFamily="18" charset="0"/>
              </a:rPr>
              <a:t>…</a:t>
            </a:r>
            <a:r>
              <a:rPr lang="ru-RU" sz="1700" dirty="0">
                <a:cs typeface="Times New Roman" pitchFamily="18" charset="0"/>
              </a:rPr>
              <a:t>) и техногенных (</a:t>
            </a:r>
            <a:r>
              <a:rPr lang="ru-RU" sz="1700" baseline="30000" dirty="0">
                <a:cs typeface="Times New Roman" pitchFamily="18" charset="0"/>
              </a:rPr>
              <a:t>3</a:t>
            </a:r>
            <a:r>
              <a:rPr lang="en-US" sz="1700" dirty="0">
                <a:cs typeface="Times New Roman" pitchFamily="18" charset="0"/>
              </a:rPr>
              <a:t>H</a:t>
            </a:r>
            <a:r>
              <a:rPr lang="ru-RU" sz="1700" dirty="0">
                <a:cs typeface="Times New Roman" pitchFamily="18" charset="0"/>
              </a:rPr>
              <a:t>,  </a:t>
            </a:r>
            <a:r>
              <a:rPr lang="ru-RU" sz="1700" baseline="30000" dirty="0">
                <a:cs typeface="Times New Roman" pitchFamily="18" charset="0"/>
              </a:rPr>
              <a:t>14</a:t>
            </a:r>
            <a:r>
              <a:rPr lang="en-US" sz="1700" dirty="0">
                <a:cs typeface="Times New Roman" pitchFamily="18" charset="0"/>
              </a:rPr>
              <a:t>C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en-US" sz="1700" baseline="30000" dirty="0">
                <a:cs typeface="Times New Roman" pitchFamily="18" charset="0"/>
              </a:rPr>
              <a:t>90</a:t>
            </a:r>
            <a:r>
              <a:rPr lang="en-US" sz="1700" dirty="0">
                <a:cs typeface="Times New Roman" pitchFamily="18" charset="0"/>
              </a:rPr>
              <a:t>Sr 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en-US" sz="1700" baseline="30000" dirty="0">
                <a:cs typeface="Times New Roman" pitchFamily="18" charset="0"/>
              </a:rPr>
              <a:t>89</a:t>
            </a:r>
            <a:r>
              <a:rPr lang="en-US" sz="1700" dirty="0">
                <a:cs typeface="Times New Roman" pitchFamily="18" charset="0"/>
              </a:rPr>
              <a:t>Sr 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en-US" sz="1700" baseline="30000" dirty="0">
                <a:cs typeface="Times New Roman" pitchFamily="18" charset="0"/>
              </a:rPr>
              <a:t>137</a:t>
            </a:r>
            <a:r>
              <a:rPr lang="en-US" sz="1700" dirty="0">
                <a:cs typeface="Times New Roman" pitchFamily="18" charset="0"/>
              </a:rPr>
              <a:t>Cs, </a:t>
            </a:r>
            <a:r>
              <a:rPr lang="en-US" sz="1700" baseline="30000" dirty="0">
                <a:cs typeface="Times New Roman" pitchFamily="18" charset="0"/>
              </a:rPr>
              <a:t>241</a:t>
            </a:r>
            <a:r>
              <a:rPr lang="en-US" sz="1700" dirty="0">
                <a:cs typeface="Times New Roman" pitchFamily="18" charset="0"/>
              </a:rPr>
              <a:t>Pu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en-US" sz="1700" baseline="30000" dirty="0">
                <a:cs typeface="Times New Roman" pitchFamily="18" charset="0"/>
              </a:rPr>
              <a:t> 36</a:t>
            </a:r>
            <a:r>
              <a:rPr lang="en-US" sz="1700" dirty="0">
                <a:cs typeface="Times New Roman" pitchFamily="18" charset="0"/>
              </a:rPr>
              <a:t>Cl,</a:t>
            </a:r>
            <a:r>
              <a:rPr lang="ru-RU" sz="1700" dirty="0">
                <a:cs typeface="Times New Roman" pitchFamily="18" charset="0"/>
              </a:rPr>
              <a:t> </a:t>
            </a:r>
            <a:r>
              <a:rPr lang="ru-RU" sz="1700" baseline="30000" dirty="0">
                <a:cs typeface="Times New Roman" pitchFamily="18" charset="0"/>
              </a:rPr>
              <a:t>129</a:t>
            </a:r>
            <a:r>
              <a:rPr lang="en-US" sz="1700" dirty="0">
                <a:cs typeface="Times New Roman" pitchFamily="18" charset="0"/>
              </a:rPr>
              <a:t>I,  </a:t>
            </a:r>
            <a:r>
              <a:rPr lang="ru-RU" sz="1700" baseline="30000" dirty="0">
                <a:cs typeface="Times New Roman" pitchFamily="18" charset="0"/>
              </a:rPr>
              <a:t>85</a:t>
            </a:r>
            <a:r>
              <a:rPr lang="ru-RU" sz="1700" dirty="0">
                <a:cs typeface="Times New Roman" pitchFamily="18" charset="0"/>
              </a:rPr>
              <a:t>Kr, </a:t>
            </a:r>
            <a:r>
              <a:rPr lang="ru-RU" sz="1700" baseline="30000" dirty="0">
                <a:cs typeface="Times New Roman" pitchFamily="18" charset="0"/>
              </a:rPr>
              <a:t>99</a:t>
            </a:r>
            <a:r>
              <a:rPr lang="ru-RU" sz="1700" dirty="0">
                <a:cs typeface="Times New Roman" pitchFamily="18" charset="0"/>
              </a:rPr>
              <a:t>Tc</a:t>
            </a:r>
            <a:r>
              <a:rPr lang="en-US" sz="1700" dirty="0">
                <a:cs typeface="Times New Roman" pitchFamily="18" charset="0"/>
              </a:rPr>
              <a:t>, </a:t>
            </a:r>
            <a:r>
              <a:rPr lang="en-US" sz="1700" dirty="0" err="1">
                <a:cs typeface="Times New Roman" pitchFamily="18" charset="0"/>
              </a:rPr>
              <a:t>Pu</a:t>
            </a:r>
            <a:r>
              <a:rPr lang="ru-RU" sz="1700" dirty="0">
                <a:cs typeface="Times New Roman" pitchFamily="18" charset="0"/>
              </a:rPr>
              <a:t> </a:t>
            </a:r>
            <a:r>
              <a:rPr lang="en-US" sz="1700" dirty="0">
                <a:cs typeface="Times New Roman" pitchFamily="18" charset="0"/>
              </a:rPr>
              <a:t>…</a:t>
            </a:r>
            <a:r>
              <a:rPr lang="ru-RU" sz="1700" dirty="0">
                <a:cs typeface="Times New Roman" pitchFamily="18" charset="0"/>
              </a:rPr>
              <a:t>) радионуклидов в объектах окружающей среды</a:t>
            </a:r>
            <a:r>
              <a:rPr lang="en-US" sz="1700" dirty="0">
                <a:cs typeface="Times New Roman" pitchFamily="18" charset="0"/>
              </a:rPr>
              <a:t> (</a:t>
            </a:r>
            <a:r>
              <a:rPr lang="ru-RU" sz="1700" dirty="0">
                <a:cs typeface="Times New Roman" pitchFamily="18" charset="0"/>
              </a:rPr>
              <a:t>воздух, почва, вода, донные отложения, осадки, листва …) на фоновых уровнях - включает радиохимическую подготовку проб;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Экспресс-анализ (метод  «скрининга»  без  радиохимической  подготовки)  различных  радионуклидов в объектах окружающей среды при контроле выбросов и сбросов предприятий неядерного цикла – угольные, нефтяные, газовые месторождения, ТЭЦ;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Контроль техногенных радионуклидов в выбросах и сбросах предприятий ядерного цикла (</a:t>
            </a:r>
            <a:r>
              <a:rPr lang="ru-RU" sz="1700" baseline="30000" dirty="0">
                <a:cs typeface="Times New Roman" pitchFamily="18" charset="0"/>
              </a:rPr>
              <a:t>3</a:t>
            </a:r>
            <a:r>
              <a:rPr lang="ru-RU" sz="1700" dirty="0">
                <a:cs typeface="Times New Roman" pitchFamily="18" charset="0"/>
              </a:rPr>
              <a:t>H, </a:t>
            </a:r>
            <a:r>
              <a:rPr lang="ru-RU" sz="1700" baseline="30000" dirty="0">
                <a:cs typeface="Times New Roman" pitchFamily="18" charset="0"/>
              </a:rPr>
              <a:t>85</a:t>
            </a:r>
            <a:r>
              <a:rPr lang="ru-RU" sz="1700" dirty="0">
                <a:cs typeface="Times New Roman" pitchFamily="18" charset="0"/>
              </a:rPr>
              <a:t>Kr, </a:t>
            </a:r>
            <a:r>
              <a:rPr lang="ru-RU" sz="1700" baseline="30000" dirty="0">
                <a:cs typeface="Times New Roman" pitchFamily="18" charset="0"/>
              </a:rPr>
              <a:t>89</a:t>
            </a:r>
            <a:r>
              <a:rPr lang="ru-RU" sz="1700" dirty="0">
                <a:cs typeface="Times New Roman" pitchFamily="18" charset="0"/>
              </a:rPr>
              <a:t>Sr, </a:t>
            </a:r>
            <a:r>
              <a:rPr lang="ru-RU" sz="1700" baseline="30000" dirty="0">
                <a:cs typeface="Times New Roman" pitchFamily="18" charset="0"/>
              </a:rPr>
              <a:t>90</a:t>
            </a:r>
            <a:r>
              <a:rPr lang="ru-RU" sz="1700" dirty="0">
                <a:cs typeface="Times New Roman" pitchFamily="18" charset="0"/>
              </a:rPr>
              <a:t>Sr, </a:t>
            </a:r>
            <a:r>
              <a:rPr lang="ru-RU" sz="1700" baseline="30000" dirty="0">
                <a:cs typeface="Times New Roman" pitchFamily="18" charset="0"/>
              </a:rPr>
              <a:t>99</a:t>
            </a:r>
            <a:r>
              <a:rPr lang="ru-RU" sz="1700" dirty="0">
                <a:cs typeface="Times New Roman" pitchFamily="18" charset="0"/>
              </a:rPr>
              <a:t>Tc, </a:t>
            </a:r>
            <a:r>
              <a:rPr lang="ru-RU" sz="1700" baseline="30000" dirty="0">
                <a:cs typeface="Times New Roman" pitchFamily="18" charset="0"/>
              </a:rPr>
              <a:t>129</a:t>
            </a:r>
            <a:r>
              <a:rPr lang="ru-RU" sz="1700" dirty="0">
                <a:cs typeface="Times New Roman" pitchFamily="18" charset="0"/>
              </a:rPr>
              <a:t>I, </a:t>
            </a:r>
            <a:r>
              <a:rPr lang="ru-RU" sz="1700" baseline="30000" dirty="0">
                <a:cs typeface="Times New Roman" pitchFamily="18" charset="0"/>
              </a:rPr>
              <a:t>241</a:t>
            </a:r>
            <a:r>
              <a:rPr lang="ru-RU" sz="1700" dirty="0">
                <a:cs typeface="Times New Roman" pitchFamily="18" charset="0"/>
              </a:rPr>
              <a:t>Pu</a:t>
            </a:r>
            <a:r>
              <a:rPr lang="en-US" sz="1700" dirty="0">
                <a:cs typeface="Times New Roman" pitchFamily="18" charset="0"/>
              </a:rPr>
              <a:t> …</a:t>
            </a:r>
            <a:r>
              <a:rPr lang="ru-RU" sz="1700" dirty="0">
                <a:cs typeface="Times New Roman" pitchFamily="18" charset="0"/>
              </a:rPr>
              <a:t>) - включает радиохимическую подготовку проб</a:t>
            </a:r>
            <a:r>
              <a:rPr lang="en-US" sz="1700" dirty="0">
                <a:cs typeface="Times New Roman" pitchFamily="18" charset="0"/>
              </a:rPr>
              <a:t>;</a:t>
            </a:r>
            <a:endParaRPr lang="ru-RU" sz="1700" dirty="0">
              <a:cs typeface="Times New Roman" pitchFamily="18" charset="0"/>
            </a:endParaRP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Радиационный контроль источников питьевого водоснабжения: </a:t>
            </a:r>
            <a:endParaRPr lang="en-US" sz="1700" dirty="0">
              <a:cs typeface="Times New Roman" pitchFamily="18" charset="0"/>
            </a:endParaRPr>
          </a:p>
          <a:p>
            <a:pPr marL="823913" lvl="2" algn="just" eaLnBrk="0" hangingPunct="0">
              <a:spcBef>
                <a:spcPts val="1075"/>
              </a:spcBef>
              <a:buFontTx/>
              <a:buChar char="-"/>
              <a:tabLst>
                <a:tab pos="428625" algn="l"/>
              </a:tabLst>
            </a:pP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экспресс-анализ (без радиохимической подготовки) содержания альфа- и бета- излучателей с одновременным определением основных компонентов, а также</a:t>
            </a:r>
            <a:endParaRPr lang="en-US" sz="1700" dirty="0">
              <a:cs typeface="Times New Roman" pitchFamily="18" charset="0"/>
            </a:endParaRPr>
          </a:p>
          <a:p>
            <a:pPr marL="823913" lvl="2" algn="just" eaLnBrk="0" hangingPunct="0">
              <a:spcBef>
                <a:spcPts val="1075"/>
              </a:spcBef>
              <a:buFontTx/>
              <a:buChar char="-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анализ отдельных нормируемых радионуклидов (</a:t>
            </a:r>
            <a:r>
              <a:rPr lang="ru-RU" sz="1700" baseline="30000" dirty="0">
                <a:cs typeface="Times New Roman" pitchFamily="18" charset="0"/>
              </a:rPr>
              <a:t>90</a:t>
            </a:r>
            <a:r>
              <a:rPr lang="ru-RU" sz="1700" dirty="0">
                <a:cs typeface="Times New Roman" pitchFamily="18" charset="0"/>
              </a:rPr>
              <a:t>Sr, </a:t>
            </a:r>
            <a:r>
              <a:rPr lang="ru-RU" sz="1700" baseline="30000" dirty="0">
                <a:cs typeface="Times New Roman" pitchFamily="18" charset="0"/>
              </a:rPr>
              <a:t>226</a:t>
            </a:r>
            <a:r>
              <a:rPr lang="ru-RU" sz="1700" dirty="0">
                <a:cs typeface="Times New Roman" pitchFamily="18" charset="0"/>
              </a:rPr>
              <a:t>Ra, </a:t>
            </a:r>
            <a:r>
              <a:rPr lang="ru-RU" sz="1700" baseline="30000" dirty="0">
                <a:cs typeface="Times New Roman" pitchFamily="18" charset="0"/>
              </a:rPr>
              <a:t>228</a:t>
            </a:r>
            <a:r>
              <a:rPr lang="ru-RU" sz="1700" dirty="0">
                <a:cs typeface="Times New Roman" pitchFamily="18" charset="0"/>
              </a:rPr>
              <a:t>Ra, </a:t>
            </a:r>
            <a:r>
              <a:rPr lang="ru-RU" sz="1700" baseline="30000" dirty="0">
                <a:cs typeface="Times New Roman" pitchFamily="18" charset="0"/>
              </a:rPr>
              <a:t>210</a:t>
            </a:r>
            <a:r>
              <a:rPr lang="ru-RU" sz="1700" dirty="0">
                <a:cs typeface="Times New Roman" pitchFamily="18" charset="0"/>
              </a:rPr>
              <a:t>Pb, </a:t>
            </a:r>
            <a:r>
              <a:rPr lang="ru-RU" sz="1700" baseline="30000" dirty="0">
                <a:cs typeface="Times New Roman" pitchFamily="18" charset="0"/>
              </a:rPr>
              <a:t>210</a:t>
            </a:r>
            <a:r>
              <a:rPr lang="ru-RU" sz="1700" dirty="0">
                <a:cs typeface="Times New Roman" pitchFamily="18" charset="0"/>
              </a:rPr>
              <a:t>Po, </a:t>
            </a:r>
            <a:r>
              <a:rPr lang="ru-RU" sz="1700" baseline="30000" dirty="0">
                <a:cs typeface="Times New Roman" pitchFamily="18" charset="0"/>
              </a:rPr>
              <a:t>234</a:t>
            </a:r>
            <a:r>
              <a:rPr lang="ru-RU" sz="1700" dirty="0">
                <a:cs typeface="Times New Roman" pitchFamily="18" charset="0"/>
              </a:rPr>
              <a:t>U, </a:t>
            </a:r>
            <a:r>
              <a:rPr lang="ru-RU" sz="1700" baseline="30000" dirty="0">
                <a:cs typeface="Times New Roman" pitchFamily="18" charset="0"/>
              </a:rPr>
              <a:t>238</a:t>
            </a:r>
            <a:r>
              <a:rPr lang="ru-RU" sz="1700" dirty="0">
                <a:cs typeface="Times New Roman" pitchFamily="18" charset="0"/>
              </a:rPr>
              <a:t>U</a:t>
            </a:r>
            <a:r>
              <a:rPr lang="en-US" sz="1700" dirty="0">
                <a:cs typeface="Times New Roman" pitchFamily="18" charset="0"/>
              </a:rPr>
              <a:t>…</a:t>
            </a:r>
            <a:r>
              <a:rPr lang="ru-RU" sz="1700" dirty="0">
                <a:cs typeface="Times New Roman" pitchFamily="18" charset="0"/>
              </a:rPr>
              <a:t>) - включает радиохимическую подготовку проб;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Радиационный контроль продуктов питания;</a:t>
            </a:r>
            <a:endParaRPr lang="en-US" sz="1700" dirty="0">
              <a:cs typeface="Times New Roman" pitchFamily="18" charset="0"/>
            </a:endParaRP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Контроль РАО</a:t>
            </a:r>
            <a:r>
              <a:rPr lang="en-US" sz="1700" dirty="0">
                <a:cs typeface="Times New Roman" pitchFamily="18" charset="0"/>
              </a:rPr>
              <a:t>; </a:t>
            </a:r>
            <a:endParaRPr lang="ru-RU" sz="17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52256"/>
      </p:ext>
    </p:extLst>
  </p:cSld>
  <p:clrMapOvr>
    <a:masterClrMapping/>
  </p:clrMapOvr>
  <p:transition spd="med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ChangeArrowheads="1"/>
          </p:cNvSpPr>
          <p:nvPr/>
        </p:nvSpPr>
        <p:spPr bwMode="auto">
          <a:xfrm>
            <a:off x="0" y="169863"/>
            <a:ext cx="8964488" cy="61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028" tIns="43014" rIns="86028" bIns="43014">
            <a:spAutoFit/>
          </a:bodyPr>
          <a:lstStyle/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Контроль содержания различных радионуклидов (учитывая специфику предприятия) в технологических средах на предприятиях ядерного цикла - экспресс-анализ методом «скрининга» без радиохимической подготовки или с минимальной упрощенной подготовкой;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Контроль содержания в воздухе, а также внутреннего содержания различных радионуклидов персонала на предприятиях ядерного цикла;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Вывод из эксплуатации и реабилитация  территорий </a:t>
            </a: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после </a:t>
            </a: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демонтажа реакторов (</a:t>
            </a:r>
            <a:r>
              <a:rPr lang="ru-RU" sz="1700" baseline="30000" dirty="0">
                <a:cs typeface="Times New Roman" pitchFamily="18" charset="0"/>
              </a:rPr>
              <a:t>3</a:t>
            </a:r>
            <a:r>
              <a:rPr lang="ru-RU" sz="1700" dirty="0">
                <a:cs typeface="Times New Roman" pitchFamily="18" charset="0"/>
              </a:rPr>
              <a:t>H, </a:t>
            </a:r>
            <a:r>
              <a:rPr lang="ru-RU" sz="1700" baseline="30000" dirty="0">
                <a:cs typeface="Times New Roman" pitchFamily="18" charset="0"/>
              </a:rPr>
              <a:t>14</a:t>
            </a:r>
            <a:r>
              <a:rPr lang="ru-RU" sz="1700" dirty="0">
                <a:cs typeface="Times New Roman" pitchFamily="18" charset="0"/>
              </a:rPr>
              <a:t>С, </a:t>
            </a:r>
            <a:r>
              <a:rPr lang="ru-RU" sz="1700" baseline="30000" dirty="0">
                <a:cs typeface="Times New Roman" pitchFamily="18" charset="0"/>
              </a:rPr>
              <a:t>63</a:t>
            </a:r>
            <a:r>
              <a:rPr lang="en-US" sz="1700" dirty="0">
                <a:cs typeface="Times New Roman" pitchFamily="18" charset="0"/>
              </a:rPr>
              <a:t>Ni</a:t>
            </a:r>
            <a:r>
              <a:rPr lang="ru-RU" sz="1700" dirty="0">
                <a:cs typeface="Times New Roman" pitchFamily="18" charset="0"/>
              </a:rPr>
              <a:t>, </a:t>
            </a:r>
            <a:r>
              <a:rPr lang="ru-RU" sz="1700" baseline="30000" dirty="0">
                <a:cs typeface="Times New Roman" pitchFamily="18" charset="0"/>
              </a:rPr>
              <a:t>90</a:t>
            </a:r>
            <a:r>
              <a:rPr lang="ru-RU" sz="1700" dirty="0">
                <a:cs typeface="Times New Roman" pitchFamily="18" charset="0"/>
              </a:rPr>
              <a:t>Sr</a:t>
            </a:r>
            <a:r>
              <a:rPr lang="en-US" sz="1700" dirty="0">
                <a:cs typeface="Times New Roman" pitchFamily="18" charset="0"/>
              </a:rPr>
              <a:t> …) ;</a:t>
            </a:r>
            <a:endParaRPr lang="ru-RU" sz="1700" dirty="0">
              <a:cs typeface="Times New Roman" pitchFamily="18" charset="0"/>
            </a:endParaRP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Экспрессное обследование больших групп людей в случае чрезвычайных ситуаций (например, с использованием анализов мочи или мазков из носа);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Определение суммарной </a:t>
            </a:r>
            <a:r>
              <a:rPr lang="el-GR" sz="1900" b="1" dirty="0">
                <a:cs typeface="Times New Roman" pitchFamily="18" charset="0"/>
              </a:rPr>
              <a:t>α</a:t>
            </a:r>
            <a:r>
              <a:rPr lang="ru-RU" sz="1900" b="1" dirty="0">
                <a:cs typeface="Times New Roman" pitchFamily="18" charset="0"/>
              </a:rPr>
              <a:t>-</a:t>
            </a:r>
            <a:r>
              <a:rPr lang="el-GR" sz="1900" b="1" dirty="0">
                <a:cs typeface="Times New Roman" pitchFamily="18" charset="0"/>
              </a:rPr>
              <a:t>β</a:t>
            </a:r>
            <a:r>
              <a:rPr lang="ru-RU" sz="1700" dirty="0">
                <a:cs typeface="Times New Roman" pitchFamily="18" charset="0"/>
              </a:rPr>
              <a:t>-активности  в различных объектах;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 Прецизионный анализ содержания радона и </a:t>
            </a:r>
            <a:r>
              <a:rPr lang="ru-RU" sz="1700" dirty="0" err="1">
                <a:cs typeface="Times New Roman" pitchFamily="18" charset="0"/>
              </a:rPr>
              <a:t>торона</a:t>
            </a:r>
            <a:r>
              <a:rPr lang="ru-RU" sz="1700" dirty="0">
                <a:cs typeface="Times New Roman" pitchFamily="18" charset="0"/>
              </a:rPr>
              <a:t> в воздухе помещений;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Контроль радиоизотопных трассеров в медицинских и биологических исследованиях;</a:t>
            </a:r>
          </a:p>
          <a:p>
            <a:pPr marL="428625" lvl="1" algn="just" eaLnBrk="0" hangingPunct="0">
              <a:spcBef>
                <a:spcPts val="2150"/>
              </a:spcBef>
              <a:buFont typeface="Wingdings" pitchFamily="2" charset="2"/>
              <a:buChar char=""/>
              <a:tabLst>
                <a:tab pos="428625" algn="l"/>
              </a:tabLst>
            </a:pPr>
            <a:r>
              <a:rPr lang="en-US" sz="1700" dirty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Контроль качества изотопной продукции; </a:t>
            </a:r>
          </a:p>
          <a:p>
            <a:pPr marL="428625" lvl="1" algn="just" eaLnBrk="0" hangingPunct="0">
              <a:spcBef>
                <a:spcPts val="1075"/>
              </a:spcBef>
              <a:tabLst>
                <a:tab pos="428625" algn="l"/>
              </a:tabLst>
            </a:pPr>
            <a:r>
              <a:rPr lang="ru-RU" sz="1700" dirty="0">
                <a:cs typeface="Times New Roman" pitchFamily="18" charset="0"/>
              </a:rPr>
              <a:t>		…………………………………………………….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885711621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406422-A8AE-406F-A337-61CCF702DBCB}"/>
              </a:ext>
            </a:extLst>
          </p:cNvPr>
          <p:cNvSpPr/>
          <p:nvPr/>
        </p:nvSpPr>
        <p:spPr>
          <a:xfrm>
            <a:off x="179512" y="207900"/>
            <a:ext cx="8278688" cy="57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ru-RU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ru-RU" kern="0" dirty="0">
                <a:solidFill>
                  <a:srgbClr val="002060"/>
                </a:solidFill>
                <a:latin typeface="Times New Roman"/>
              </a:rPr>
              <a:t>Существующий приборный парк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ru-RU" kern="0" dirty="0">
                <a:solidFill>
                  <a:srgbClr val="002060"/>
                </a:solidFill>
                <a:latin typeface="Times New Roman"/>
              </a:rPr>
              <a:t>Коммерчески доступные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ru-RU" kern="0" dirty="0">
                <a:solidFill>
                  <a:srgbClr val="002060"/>
                </a:solidFill>
                <a:latin typeface="Times New Roman"/>
              </a:rPr>
              <a:t>Сравнение характеристик </a:t>
            </a:r>
            <a:endParaRPr lang="en-US" kern="0" dirty="0">
              <a:solidFill>
                <a:srgbClr val="002060"/>
              </a:solidFill>
              <a:latin typeface="Times New Roman"/>
            </a:endParaRPr>
          </a:p>
          <a:p>
            <a:pPr marL="342900" lvl="0" indent="-342900" eaLnBrk="0" hangingPunct="0">
              <a:lnSpc>
                <a:spcPct val="200000"/>
              </a:lnSpc>
              <a:spcBef>
                <a:spcPts val="2400"/>
              </a:spcBef>
              <a:buFontTx/>
              <a:buChar char="•"/>
            </a:pPr>
            <a:r>
              <a:rPr lang="ru-RU" b="1" u="sng" kern="0" dirty="0">
                <a:solidFill>
                  <a:srgbClr val="002060"/>
                </a:solidFill>
                <a:latin typeface="Times New Roman"/>
              </a:rPr>
              <a:t>Реагенты</a:t>
            </a:r>
          </a:p>
          <a:p>
            <a:pPr marL="342900" indent="-342900" eaLnBrk="0" hangingPunct="0">
              <a:lnSpc>
                <a:spcPct val="200000"/>
              </a:lnSpc>
              <a:spcBef>
                <a:spcPts val="2400"/>
              </a:spcBef>
              <a:buFontTx/>
              <a:buChar char="•"/>
            </a:pPr>
            <a:r>
              <a:rPr lang="ru-RU" b="1" u="sng" dirty="0">
                <a:solidFill>
                  <a:srgbClr val="002060"/>
                </a:solidFill>
              </a:rPr>
              <a:t>Флаконы для ЖС-анализа</a:t>
            </a:r>
          </a:p>
          <a:p>
            <a:pPr marL="342900" lvl="0" indent="-342900" eaLnBrk="0" hangingPunct="0">
              <a:lnSpc>
                <a:spcPct val="200000"/>
              </a:lnSpc>
              <a:spcBef>
                <a:spcPts val="2400"/>
              </a:spcBef>
              <a:buFontTx/>
              <a:buChar char="•"/>
            </a:pPr>
            <a:r>
              <a:rPr lang="ru-RU" b="1" u="sng" kern="0" dirty="0">
                <a:solidFill>
                  <a:srgbClr val="002060"/>
                </a:solidFill>
                <a:latin typeface="Times New Roman"/>
              </a:rPr>
              <a:t>Программное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240812343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0451AEC-A187-4BA3-A868-8867E89A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44" y="1030407"/>
            <a:ext cx="1150920" cy="131515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21E9502-0872-4A5E-B32F-EF08409D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9401"/>
            <a:ext cx="2427857" cy="177716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C3744A-44D5-4C90-BAC4-5721768338DA}"/>
              </a:ext>
            </a:extLst>
          </p:cNvPr>
          <p:cNvSpPr/>
          <p:nvPr/>
        </p:nvSpPr>
        <p:spPr>
          <a:xfrm>
            <a:off x="957428" y="2576570"/>
            <a:ext cx="1592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Guardian</a:t>
            </a:r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1414</a:t>
            </a:r>
            <a:r>
              <a:rPr lang="ru-RU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6E873E-7D9F-4F7C-8721-06B623164F0E}"/>
              </a:ext>
            </a:extLst>
          </p:cNvPr>
          <p:cNvSpPr/>
          <p:nvPr/>
        </p:nvSpPr>
        <p:spPr>
          <a:xfrm>
            <a:off x="4082834" y="2478092"/>
            <a:ext cx="921214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Triathler</a:t>
            </a:r>
            <a:endParaRPr lang="en-US" sz="1400" i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D3C1CCE-30EB-462A-AC02-53F7B940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3862"/>
            <a:ext cx="2232248" cy="168195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C27697-E60A-4B8A-A533-26F1825047FE}"/>
              </a:ext>
            </a:extLst>
          </p:cNvPr>
          <p:cNvSpPr/>
          <p:nvPr/>
        </p:nvSpPr>
        <p:spPr>
          <a:xfrm>
            <a:off x="6732240" y="2658398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Hidex 300 </a:t>
            </a:r>
            <a:r>
              <a:rPr lang="en-US" sz="1600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</a:t>
            </a:r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311B418-4158-4F29-99A8-4E140D00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9" y="3245822"/>
            <a:ext cx="2520280" cy="297232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D901C4-3E33-4BF4-8F3D-870EF70F044B}"/>
              </a:ext>
            </a:extLst>
          </p:cNvPr>
          <p:cNvSpPr/>
          <p:nvPr/>
        </p:nvSpPr>
        <p:spPr>
          <a:xfrm>
            <a:off x="1456626" y="6307570"/>
            <a:ext cx="1689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Quantulus 1220 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FCF996-086E-4BD4-96D6-05D0A7917A1A}"/>
              </a:ext>
            </a:extLst>
          </p:cNvPr>
          <p:cNvSpPr/>
          <p:nvPr/>
        </p:nvSpPr>
        <p:spPr>
          <a:xfrm>
            <a:off x="5204627" y="6307570"/>
            <a:ext cx="2639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Tri-Carb </a:t>
            </a:r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ХХ</a:t>
            </a:r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10TR</a:t>
            </a:r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ХХ7</a:t>
            </a:r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0TR</a:t>
            </a:r>
            <a:endParaRPr lang="ru-RU" sz="1600" i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Quantulus</a:t>
            </a:r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GCT 6220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3E273E-B6F6-491E-BFEE-538B9DB9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28" y="3245822"/>
            <a:ext cx="2933023" cy="297232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B5ECBF3-C994-42C3-A1F3-AB267F21F3A2}"/>
              </a:ext>
            </a:extLst>
          </p:cNvPr>
          <p:cNvSpPr/>
          <p:nvPr/>
        </p:nvSpPr>
        <p:spPr bwMode="auto">
          <a:xfrm>
            <a:off x="2967409" y="2996952"/>
            <a:ext cx="812503" cy="5606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~</a:t>
            </a:r>
            <a:r>
              <a:rPr lang="ru-RU" sz="1600" b="1" dirty="0"/>
              <a:t> 10 шт.</a:t>
            </a:r>
            <a:endParaRPr lang="en-US" sz="1600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C3544FF-6759-4F24-9CC2-2EB31C140016}"/>
              </a:ext>
            </a:extLst>
          </p:cNvPr>
          <p:cNvSpPr/>
          <p:nvPr/>
        </p:nvSpPr>
        <p:spPr bwMode="auto">
          <a:xfrm>
            <a:off x="7647929" y="2998898"/>
            <a:ext cx="812503" cy="5606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~</a:t>
            </a:r>
            <a:r>
              <a:rPr lang="ru-RU" sz="1600" b="1" dirty="0"/>
              <a:t> </a:t>
            </a:r>
            <a:r>
              <a:rPr lang="en-US" sz="1600" b="1" dirty="0"/>
              <a:t>40</a:t>
            </a:r>
            <a:r>
              <a:rPr lang="ru-RU" sz="1600" b="1" dirty="0"/>
              <a:t> шт. </a:t>
            </a:r>
            <a:endParaRPr lang="en-US" sz="16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62CCF-8517-464A-8AF8-AF3952B53DBD}"/>
              </a:ext>
            </a:extLst>
          </p:cNvPr>
          <p:cNvSpPr/>
          <p:nvPr/>
        </p:nvSpPr>
        <p:spPr>
          <a:xfrm>
            <a:off x="179512" y="2301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</p:txBody>
      </p:sp>
    </p:spTree>
    <p:extLst>
      <p:ext uri="{BB962C8B-B14F-4D97-AF65-F5344CB8AC3E}">
        <p14:creationId xmlns:p14="http://schemas.microsoft.com/office/powerpoint/2010/main" val="23634013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6726B57C-B850-443D-B162-2EF15C26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" y="1485364"/>
            <a:ext cx="3514505" cy="2636766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70BA3D0-3C0E-4D6E-9B8E-0CF63B186F2F}"/>
              </a:ext>
            </a:extLst>
          </p:cNvPr>
          <p:cNvSpPr/>
          <p:nvPr/>
        </p:nvSpPr>
        <p:spPr>
          <a:xfrm>
            <a:off x="2771800" y="735849"/>
            <a:ext cx="2419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СКС-07П Б11 «Кондор»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142DB6-ACF1-48B8-ADFD-3B34BBC1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" y="4764378"/>
            <a:ext cx="2024234" cy="1801567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DDD600A2-77CF-400A-A4DD-3AC71844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14" y="1484784"/>
            <a:ext cx="4563632" cy="2636765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449B90D4-2B57-4B92-9F44-8E20D869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85" y="52985"/>
            <a:ext cx="2477853" cy="5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5B691EC-D4C8-4B54-BFF7-9C98F5DC66A3}"/>
              </a:ext>
            </a:extLst>
          </p:cNvPr>
          <p:cNvSpPr/>
          <p:nvPr/>
        </p:nvSpPr>
        <p:spPr bwMode="auto">
          <a:xfrm>
            <a:off x="3419872" y="1169353"/>
            <a:ext cx="1015982" cy="5606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~</a:t>
            </a:r>
            <a:r>
              <a:rPr lang="ru-RU" sz="1600" b="1" dirty="0"/>
              <a:t> 10</a:t>
            </a:r>
            <a:r>
              <a:rPr lang="en-US" sz="1600" b="1" dirty="0"/>
              <a:t>0 </a:t>
            </a:r>
            <a:r>
              <a:rPr lang="ru-RU" sz="1600" b="1" dirty="0"/>
              <a:t>шт.</a:t>
            </a:r>
            <a:endParaRPr lang="en-US" sz="16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76DD93-51DE-4DF9-A888-7D077A022E43}"/>
              </a:ext>
            </a:extLst>
          </p:cNvPr>
          <p:cNvSpPr/>
          <p:nvPr/>
        </p:nvSpPr>
        <p:spPr>
          <a:xfrm>
            <a:off x="179512" y="2301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25C069-F15E-4FB6-A903-492CDCD4399B}"/>
              </a:ext>
            </a:extLst>
          </p:cNvPr>
          <p:cNvSpPr/>
          <p:nvPr/>
        </p:nvSpPr>
        <p:spPr>
          <a:xfrm>
            <a:off x="904914" y="4188694"/>
            <a:ext cx="143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БД УДБТ-003</a:t>
            </a:r>
            <a:endParaRPr lang="en-US" sz="1600" i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SBS</a:t>
            </a: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0CA0DE-2305-4C2A-B1CD-D2DAECE2AAEA}"/>
              </a:ext>
            </a:extLst>
          </p:cNvPr>
          <p:cNvSpPr/>
          <p:nvPr/>
        </p:nvSpPr>
        <p:spPr>
          <a:xfrm>
            <a:off x="5883748" y="4202608"/>
            <a:ext cx="1496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БД УДБТ-003</a:t>
            </a:r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n-US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USB</a:t>
            </a: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FA09BF7-C1D2-4D38-82FE-573B1D78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05" y="4835126"/>
            <a:ext cx="2619179" cy="1660072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55378"/>
      </p:ext>
    </p:extLst>
  </p:cSld>
  <p:clrMapOvr>
    <a:masterClrMapping/>
  </p:clrMapOvr>
  <p:transition spd="med" advTm="24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CE4F7E5-A8D8-4A7F-BE33-39950B0EDB6A}"/>
              </a:ext>
            </a:extLst>
          </p:cNvPr>
          <p:cNvSpPr/>
          <p:nvPr/>
        </p:nvSpPr>
        <p:spPr>
          <a:xfrm>
            <a:off x="6588224" y="3153688"/>
            <a:ext cx="1461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СКС-07П Б10</a:t>
            </a: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449B90D4-2B57-4B92-9F44-8E20D869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85" y="52985"/>
            <a:ext cx="2477853" cy="5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76DD93-51DE-4DF9-A888-7D077A022E43}"/>
              </a:ext>
            </a:extLst>
          </p:cNvPr>
          <p:cNvSpPr/>
          <p:nvPr/>
        </p:nvSpPr>
        <p:spPr>
          <a:xfrm>
            <a:off x="179512" y="2301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CC05A-311C-489A-87C4-4CECA8215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1" y="1268760"/>
            <a:ext cx="5477878" cy="410840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4365089"/>
      </p:ext>
    </p:extLst>
  </p:cSld>
  <p:clrMapOvr>
    <a:masterClrMapping/>
  </p:clrMapOvr>
  <p:transition spd="med" advTm="24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6D11F812-B98C-4134-ADEF-59368487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60" y="2497667"/>
            <a:ext cx="4824536" cy="3408678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3191F452-F7A9-4022-8DC3-676EA1C7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66218"/>
            <a:ext cx="1440160" cy="10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риборостроение, учебный центр, поверка оборудования">
            <a:extLst>
              <a:ext uri="{FF2B5EF4-FFF2-40B4-BE49-F238E27FC236}">
                <a16:creationId xmlns:a16="http://schemas.microsoft.com/office/drawing/2014/main" id="{E8F2A96D-5822-40DC-BCB0-33B47058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41" y="1064827"/>
            <a:ext cx="17430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2524AE-AFBF-4C26-AA48-13A31D94D3E4}"/>
              </a:ext>
            </a:extLst>
          </p:cNvPr>
          <p:cNvSpPr/>
          <p:nvPr/>
        </p:nvSpPr>
        <p:spPr>
          <a:xfrm>
            <a:off x="179512" y="2301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795902473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CB773C-CAE6-47DD-A340-B9B962B5139F}"/>
              </a:ext>
            </a:extLst>
          </p:cNvPr>
          <p:cNvSpPr/>
          <p:nvPr/>
        </p:nvSpPr>
        <p:spPr>
          <a:xfrm>
            <a:off x="179512" y="2301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b="1" u="sng" kern="0" dirty="0">
                <a:solidFill>
                  <a:srgbClr val="002060"/>
                </a:solidFill>
                <a:latin typeface="Times New Roman"/>
              </a:rPr>
              <a:t>Приборы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C0C237-9B33-4622-8A05-C4F840D98170}"/>
              </a:ext>
            </a:extLst>
          </p:cNvPr>
          <p:cNvSpPr/>
          <p:nvPr/>
        </p:nvSpPr>
        <p:spPr>
          <a:xfrm>
            <a:off x="3059832" y="84573"/>
            <a:ext cx="3285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Сравнительная таблица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9EC3CEA-A2DE-4A04-80B7-C471187FF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0618"/>
              </p:ext>
            </p:extLst>
          </p:nvPr>
        </p:nvGraphicFramePr>
        <p:xfrm>
          <a:off x="179512" y="622280"/>
          <a:ext cx="8784974" cy="5975072"/>
        </p:xfrm>
        <a:graphic>
          <a:graphicData uri="http://schemas.openxmlformats.org/drawingml/2006/table">
            <a:tbl>
              <a:tblPr/>
              <a:tblGrid>
                <a:gridCol w="3018542">
                  <a:extLst>
                    <a:ext uri="{9D8B030D-6E8A-4147-A177-3AD203B41FA5}">
                      <a16:colId xmlns:a16="http://schemas.microsoft.com/office/drawing/2014/main" val="660148438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3738261751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3011787313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2973185822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2958029554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3030687956"/>
                    </a:ext>
                  </a:extLst>
                </a:gridCol>
                <a:gridCol w="961294">
                  <a:extLst>
                    <a:ext uri="{9D8B030D-6E8A-4147-A177-3AD203B41FA5}">
                      <a16:colId xmlns:a16="http://schemas.microsoft.com/office/drawing/2014/main" val="3181879313"/>
                    </a:ext>
                  </a:extLst>
                </a:gridCol>
              </a:tblGrid>
              <a:tr h="418448">
                <a:tc rowSpan="2"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Низкофоновые с активной защитой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66459"/>
                  </a:ext>
                </a:extLst>
              </a:tr>
              <a:tr h="4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Quantulus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Quantulus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GCT 6220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TriCarb XX10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СКС-07П Б11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TRIEL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СКС-07П Б10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56161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Энергетический диапазон регистрируемого бета-излучения, кэВ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1 - 4000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7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19162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Энергетический диапазон регистрируемого альфа-излучения, МэВ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37784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Энергетическое разрешение на линии 624 кэВ, %, не более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70397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Н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18,6 кэВ), %, не менее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74761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С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(от 0 до 156,5 кэВ),  %, не менее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74362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регистрации в области Sr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+Y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(от 0 до 2283,9 кэВ), %, не менее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0635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Н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18,6 кэВ),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0.03–0.1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 (0.13)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 (0.12)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1.2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(0.6)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 (0.2)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55288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С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 0 до 156,5 кэВ),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(0,05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0.2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 (0.3)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(0.35)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 (1.1)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 (0.6)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67415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Фоновая скорость счета в области альфа-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не более 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 – 0.02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 (0.14)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4267"/>
                  </a:ext>
                </a:extLst>
              </a:tr>
              <a:tr h="23662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загружаемых образцов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6723"/>
                  </a:ext>
                </a:extLst>
              </a:tr>
              <a:tr h="23662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кг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217-238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217-238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45 - 65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30278"/>
                  </a:ext>
                </a:extLst>
              </a:tr>
              <a:tr h="37463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ДхШхВ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см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101×92×156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46×21×17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50×37×20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72284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36000"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Интерфейс связи с компьютером</a:t>
                      </a: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25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RS-232C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USB, RS485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USB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33" marB="240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417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F58C0-478D-41CC-B2B9-17162B3415A1}"/>
              </a:ext>
            </a:extLst>
          </p:cNvPr>
          <p:cNvSpPr/>
          <p:nvPr/>
        </p:nvSpPr>
        <p:spPr>
          <a:xfrm>
            <a:off x="1331640" y="6602693"/>
            <a:ext cx="520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Без скобок – паспортные данные. В скобках – наши измерения.</a:t>
            </a:r>
            <a:endParaRPr lang="ru-RU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9410"/>
      </p:ext>
    </p:extLst>
  </p:cSld>
  <p:clrMapOvr>
    <a:masterClrMapping/>
  </p:clrMapOvr>
  <p:transition spd="slow" advTm="2400">
    <p:wipe dir="d"/>
  </p:transition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Designs\Штрихи.pot</Template>
  <TotalTime>24328</TotalTime>
  <Words>3214</Words>
  <Application>Microsoft Office PowerPoint</Application>
  <PresentationFormat>Экран (4:3)</PresentationFormat>
  <Paragraphs>1054</Paragraphs>
  <Slides>38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Helvetica</vt:lpstr>
      <vt:lpstr>Times New Roman</vt:lpstr>
      <vt:lpstr>Wingdings</vt:lpstr>
      <vt:lpstr>1_Оформление по умолчанию</vt:lpstr>
      <vt:lpstr>Формула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Radon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Aspects of Decoding Complex Spectra Applied to Liquid Scintillation Counting</dc:title>
  <dc:creator>Malinovsky</dc:creator>
  <cp:lastModifiedBy>Сергей</cp:lastModifiedBy>
  <cp:revision>780</cp:revision>
  <dcterms:created xsi:type="dcterms:W3CDTF">2001-04-29T17:13:50Z</dcterms:created>
  <dcterms:modified xsi:type="dcterms:W3CDTF">2023-10-15T13:00:54Z</dcterms:modified>
</cp:coreProperties>
</file>