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8" r:id="rId4"/>
    <p:sldId id="273" r:id="rId5"/>
    <p:sldId id="264" r:id="rId6"/>
    <p:sldId id="265" r:id="rId7"/>
    <p:sldId id="268" r:id="rId8"/>
    <p:sldId id="266" r:id="rId9"/>
    <p:sldId id="272" r:id="rId10"/>
    <p:sldId id="270" r:id="rId11"/>
    <p:sldId id="27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07" autoAdjust="0"/>
  </p:normalViewPr>
  <p:slideViewPr>
    <p:cSldViewPr>
      <p:cViewPr varScale="1">
        <p:scale>
          <a:sx n="77" d="100"/>
          <a:sy n="77" d="100"/>
        </p:scale>
        <p:origin x="90" y="10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51CC9-6202-4AB5-ADAE-B74F0254D87F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F184-1E50-49AF-B69B-101797F19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7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F184-1E50-49AF-B69B-101797F19C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F184-1E50-49AF-B69B-101797F19C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8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F184-1E50-49AF-B69B-101797F19C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5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F184-1E50-49AF-B69B-101797F19C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0266" y="2296488"/>
            <a:ext cx="5508152" cy="10119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7997"/>
            <a:ext cx="5508152" cy="575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014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4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0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6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7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0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1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1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3F83-5A1F-472C-9CDC-029830A9F88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6BF4-BA6B-4B3F-8A08-918B63CE6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5666" y="1491630"/>
            <a:ext cx="7204646" cy="118903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 КАЧЕСТВА ПРИ ИЗМЕРЕНИИ ГАММА-ИЗЛУЧАЮХИХ РАДИОНУКЛИДОВ В </a:t>
            </a:r>
          </a:p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УПАКОВКАХ ОТХОДОВ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РАЗЛИЧНОЙ ГЕОМЕТРИИ</a:t>
            </a:r>
          </a:p>
          <a:p>
            <a:pPr algn="ctr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582434" y="4443958"/>
            <a:ext cx="4357718" cy="3681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XVI Международное совещание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"Проблемы прикладной спектрометрии и радиометрии"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им. В.Н. Даниленко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6430" y="2588334"/>
            <a:ext cx="72046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Плисов В.В.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Ивлиев М.В., Чаузова М.В.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«Высокотехнологический научно-исследовательский институт неорганических материалов имени академика А.А.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Бочвара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123098, Москва, улица Рогова, 5а,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VVPlisov@bochvar.ru</a:t>
            </a:r>
          </a:p>
        </p:txBody>
      </p:sp>
    </p:spTree>
    <p:extLst>
      <p:ext uri="{BB962C8B-B14F-4D97-AF65-F5344CB8AC3E}">
        <p14:creationId xmlns:p14="http://schemas.microsoft.com/office/powerpoint/2010/main" val="1353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1237997"/>
            <a:ext cx="6624538" cy="57553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25578" y="3100707"/>
            <a:ext cx="6048672" cy="1656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+7 (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доб. 82-18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тел.: +7 (985) 179 06 18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VVPlisov@bochvar.ru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vladplisov@mail.ru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42211" y="2474842"/>
            <a:ext cx="6300192" cy="625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Плисов Владислав Владимирович</a:t>
            </a: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251520" y="2759777"/>
            <a:ext cx="4733925" cy="360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Инженер-технолог 1 категории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43934" y="480494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0302" y="38703"/>
            <a:ext cx="7398807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Актуальность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31" y="765147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 выводе из эксплуатации </a:t>
            </a:r>
            <a:r>
              <a:rPr lang="ru-RU" sz="12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ядерно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</a:t>
            </a:r>
            <a:r>
              <a:rPr lang="ru-RU" sz="12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радиационно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опасных объектов одной из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актуальных задач 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является измерение удельной активности гамма-излучающих радионуклидов  в упаковках (бочках, контейнерах и т.п.) непосредственно  на местах образования отходов  -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situ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измерения, с целью их предварительной сортировки и/или конечного  категорирования РАО.  </a:t>
            </a:r>
          </a:p>
          <a:p>
            <a:pPr indent="449263" algn="just"/>
            <a:endParaRPr lang="ru-RU" sz="1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/>
            <a:endParaRPr lang="ru-RU" sz="1200" dirty="0">
              <a:solidFill>
                <a:srgbClr val="333333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026" name="Picture 2" descr="Контейнеры для РА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7069"/>
          <a:stretch/>
        </p:blipFill>
        <p:spPr bwMode="auto">
          <a:xfrm>
            <a:off x="122493" y="3163283"/>
            <a:ext cx="3184303" cy="1925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нтейнер КМЗ-М АТ-2-00.00.00.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65" y="1674859"/>
            <a:ext cx="2193032" cy="18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zavod.kz/images/TUK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93" y="3087834"/>
            <a:ext cx="2809034" cy="2014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етырёхстропный Биг-Бэг (МКР Л4) — Купить от Производителя | ВУ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23" y="1584690"/>
            <a:ext cx="3015682" cy="20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43934" y="480494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0302" y="38703"/>
            <a:ext cx="7398807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Актуальность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31" y="765147"/>
            <a:ext cx="87154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endParaRPr lang="ru-RU" sz="1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9263" algn="just"/>
            <a:r>
              <a:rPr lang="ru-RU" sz="1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Расчет  эффективности регистрации гамма-квантов и активности радионуклидов для различных геометрий измерений производятся с использованием специального программного обеспечения по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методу Монте-Карло</a:t>
            </a:r>
            <a:r>
              <a:rPr lang="ru-RU" sz="1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</a:p>
          <a:p>
            <a:pPr indent="449263" algn="just"/>
            <a:endParaRPr lang="ru-RU" sz="1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9263" algn="just"/>
            <a:r>
              <a:rPr lang="ru-RU" sz="1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 таком подходе для обеспечения достоверности измерений необходим контроль качества калибровки детектора, применяемой математической модели расчета эффективности регистрации гамма-квантов и корректности вводимых в СПО параметров измеряемых объектов при работе оператора.</a:t>
            </a:r>
          </a:p>
          <a:p>
            <a:pPr indent="449263" algn="just"/>
            <a:endParaRPr lang="ru-RU" sz="14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9263" algn="just"/>
            <a:r>
              <a:rPr 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Проблема </a:t>
            </a:r>
            <a:r>
              <a:rPr lang="ru-RU" sz="1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отсутствие способа контроля качества калибровки детектора </a:t>
            </a:r>
            <a:r>
              <a:rPr lang="ru-RU" sz="1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эффективности регистрации гамма-квантов в заданных условиях</a:t>
            </a:r>
            <a:r>
              <a:rPr 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корректности ввода исходных данных </a:t>
            </a:r>
            <a:endParaRPr lang="ru-RU" sz="1400" dirty="0">
              <a:solidFill>
                <a:srgbClr val="FF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9263" algn="just"/>
            <a:endParaRPr lang="ru-RU" sz="1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9263" algn="just"/>
            <a:endParaRPr lang="ru-RU" sz="1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9263" algn="just"/>
            <a:endParaRPr lang="ru-RU" sz="1400" dirty="0">
              <a:solidFill>
                <a:srgbClr val="333333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/>
            <a:r>
              <a:rPr 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Цель работы </a:t>
            </a:r>
            <a:r>
              <a:rPr lang="ru-RU" sz="1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разработка способа контроля качества калибровки детектора по эффективности регистрации гамма-квантов в заданных условиях и корректности ввода исходных данных с использованием аттестованных объектов (АО)</a:t>
            </a:r>
          </a:p>
          <a:p>
            <a:pPr indent="450215" algn="just"/>
            <a:endParaRPr lang="ru-RU" sz="1400" dirty="0">
              <a:solidFill>
                <a:srgbClr val="333333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0301" y="3219822"/>
            <a:ext cx="7398807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000" b="1" dirty="0"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34478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28670" r="1576"/>
          <a:stretch/>
        </p:blipFill>
        <p:spPr>
          <a:xfrm>
            <a:off x="5276850" y="1058692"/>
            <a:ext cx="3576799" cy="18831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43934" y="480494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87903" y="38703"/>
            <a:ext cx="7398807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Геометрия и материал АО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7903" y="1340063"/>
            <a:ext cx="4644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Материал и геометрические размеры АО: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Прямоугольный параллелепипед (гипс) - 322х246х190 мм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Цилиндр (гипс) - 198х215 мм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Точка за защитой (сталь) – 150х150х5 мм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Точка за защитой (</a:t>
            </a:r>
            <a:r>
              <a:rPr lang="ru-RU" sz="1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пескобетон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цемент, гипс) - 150х150х25 мм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255" y="2493933"/>
            <a:ext cx="4637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Материал, форма и геометрические размеры АО 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выбирались таким образом, чтобы их характеристики были максимально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приближены к реальным объектам 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измерения (КМЗ, НЗК, ТУК-44 и т.д.).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Упаковка АО 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представляет собой герметичный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ящик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или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цилиндр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из нержавеющей стали. Толщина стенки 1 мм.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дальнейших работах 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для повышения однородности распределения радионуклидов по объему упаковки и увеличения прочности и долговечности матрицы планируется разработка АО на основе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эпоксидных смол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73024" y="2456163"/>
            <a:ext cx="37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4247" y="2252303"/>
            <a:ext cx="37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1136" y="1621822"/>
            <a:ext cx="37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</p:txBody>
      </p:sp>
      <p:sp>
        <p:nvSpPr>
          <p:cNvPr id="27" name="TextBox 26"/>
          <p:cNvSpPr txBox="1"/>
          <p:nvPr/>
        </p:nvSpPr>
        <p:spPr>
          <a:xfrm rot="20492993">
            <a:off x="5846813" y="1078341"/>
            <a:ext cx="37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9282" y="1802784"/>
            <a:ext cx="37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46" y="2939552"/>
            <a:ext cx="2809102" cy="200846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36514" y="4600914"/>
            <a:ext cx="479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25 (5)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22471" y="3949300"/>
            <a:ext cx="37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0302" y="4815031"/>
            <a:ext cx="215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Рисунок 1 – Геометрия АО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9245" y="762804"/>
            <a:ext cx="146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Цилиндр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8556" y="960766"/>
            <a:ext cx="190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Параллелепипед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641" y="2804464"/>
            <a:ext cx="204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Точка за защитой</a:t>
            </a:r>
          </a:p>
        </p:txBody>
      </p:sp>
    </p:spTree>
    <p:extLst>
      <p:ext uri="{BB962C8B-B14F-4D97-AF65-F5344CB8AC3E}">
        <p14:creationId xmlns:p14="http://schemas.microsoft.com/office/powerpoint/2010/main" val="718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43934" y="480494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903" y="38703"/>
            <a:ext cx="7398807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Радиационные характеристикам АО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A21854C-0ADD-4C30-A03E-6D9F33D316DD}"/>
              </a:ext>
            </a:extLst>
          </p:cNvPr>
          <p:cNvSpPr txBox="1">
            <a:spLocks/>
          </p:cNvSpPr>
          <p:nvPr/>
        </p:nvSpPr>
        <p:spPr>
          <a:xfrm>
            <a:off x="107504" y="843558"/>
            <a:ext cx="9036496" cy="114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Радиационные характеристики АО 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приведены в таблице 1.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Для определения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однородности распределения активности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 объёму проводили точечные измерений количества импульсов  с использованием геологоразведочного сцинтилляционного прибора СРП-88Н согласно схеме на рисунке 2. Расхождения в измерениях не превышали 5 %.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9" name="Picture 5" descr="C:\Users\VVPlisov\Desktop\ЦКВЭ\Однородность атестованныйх объектов\Цилиндр 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1" t="15248" r="25670" b="18084"/>
          <a:stretch/>
        </p:blipFill>
        <p:spPr bwMode="auto">
          <a:xfrm>
            <a:off x="7140140" y="2049909"/>
            <a:ext cx="1907703" cy="21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VPlisov\Desktop\ЦКВЭ\Однородность атестованныйх объектов\Прямоугольни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19806" r="22467" b="17592"/>
          <a:stretch/>
        </p:blipFill>
        <p:spPr bwMode="auto">
          <a:xfrm>
            <a:off x="4673844" y="2141862"/>
            <a:ext cx="2562453" cy="21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5094"/>
              </p:ext>
            </p:extLst>
          </p:nvPr>
        </p:nvGraphicFramePr>
        <p:xfrm>
          <a:off x="197886" y="2276822"/>
          <a:ext cx="476016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Радионуклид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Активность радионуклидов в экземпляре АО,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кБк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Доверительные границы погрешности активности, ±∆,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кБк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Удельная активность радионуклидов в экземпляре АО,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кБк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Доверительные границы погрешности удельной активности, ±∆,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кБк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30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Цилиндрический АО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Кобальт-60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Цезий-137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Европий-152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30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в форме ящика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Кобальт-60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Цезий-137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Европий-152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4291369"/>
            <a:ext cx="37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Рисунок 2 - схема распределения точек измерений для оценки однородности распределения активности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934711"/>
            <a:ext cx="497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Таблица 1 – Радиационные характеристики АО</a:t>
            </a:r>
          </a:p>
        </p:txBody>
      </p:sp>
    </p:spTree>
    <p:extLst>
      <p:ext uri="{BB962C8B-B14F-4D97-AF65-F5344CB8AC3E}">
        <p14:creationId xmlns:p14="http://schemas.microsoft.com/office/powerpoint/2010/main" val="718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43934" y="480494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7903" y="38703"/>
            <a:ext cx="7398807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Изготовление АО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2067694"/>
            <a:ext cx="6975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203598"/>
            <a:ext cx="5101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Для изготовления АО в форме цилиндра и ящика использовали гипсовую смесь с включением в нее ОРР кобальта-60, цезия-137 и европия-152. Активности ОРР используемых при приготовлении смеси указаны в таблице 2.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ОРР растворяли в дистиллированной воде. Полученный раствор использовали для приготовления гипсовой смеси.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42650"/>
              </p:ext>
            </p:extLst>
          </p:nvPr>
        </p:nvGraphicFramePr>
        <p:xfrm>
          <a:off x="5508104" y="1291590"/>
          <a:ext cx="3600400" cy="105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Радионуклид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раствора, 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Удельная активность,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Бк/кг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94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10020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94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10140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594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9476" y="998607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Таблица 2 – Радиационные характеристики ОРР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7" y="2914947"/>
            <a:ext cx="439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Для изготовления имитаторов слоёв защиты использовали смеси трёх разных составов: гипс, бетон и </a:t>
            </a:r>
            <a:r>
              <a:rPr lang="ru-RU" sz="1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пескобетон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Для имитации стальных стенок контейнера использовали стальные пластины толщиной 2 и 5 мм.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Имитаторы слоёв защиты покрывали защитным лакокрасочным покрытием.</a:t>
            </a:r>
          </a:p>
        </p:txBody>
      </p:sp>
      <p:pic>
        <p:nvPicPr>
          <p:cNvPr id="1030" name="Picture 6" descr="C:\Users\VVPlisov\Desktop\Конференция\1655886249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9" y="2752158"/>
            <a:ext cx="1997407" cy="18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VPlisov\Desktop\Конференция\1655886276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95" y="2752158"/>
            <a:ext cx="2160240" cy="18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466644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Рисунок 3 - Внешний вид имитаторов защиты </a:t>
            </a:r>
          </a:p>
        </p:txBody>
      </p:sp>
    </p:spTree>
    <p:extLst>
      <p:ext uri="{BB962C8B-B14F-4D97-AF65-F5344CB8AC3E}">
        <p14:creationId xmlns:p14="http://schemas.microsoft.com/office/powerpoint/2010/main" val="718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820285" y="4798819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8531" y="-92546"/>
            <a:ext cx="7921861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Результат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598" y="732641"/>
            <a:ext cx="824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результате проделанной работы были изготовлены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АО в виде цилиндра и ящика 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 заданной удельной активностью,  заполненные гипсовой матрицей с включением ОРР на основе </a:t>
            </a:r>
            <a:r>
              <a:rPr lang="ru-RU" sz="1200" baseline="30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60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Со, </a:t>
            </a:r>
            <a:r>
              <a:rPr lang="ru-RU" sz="1200" baseline="30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137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Cs и </a:t>
            </a:r>
            <a:r>
              <a:rPr lang="ru-RU" sz="1200" baseline="30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152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Eu (рисунок 4-5). А также АО, моделирующие ситуацию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«точечный источник за двумя слоями защиты»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где первый слой моделирует стенку контейнера, а второй – материал отходов (рисунок 6).</a:t>
            </a:r>
          </a:p>
        </p:txBody>
      </p:sp>
      <p:pic>
        <p:nvPicPr>
          <p:cNvPr id="5" name="Рисунок 4" descr="C:\Users\MiVIvliev\Desktop\Аттестованные объекты\Фото\IMG_20201027_0913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5096" r="17282" b="5195"/>
          <a:stretch/>
        </p:blipFill>
        <p:spPr bwMode="auto">
          <a:xfrm>
            <a:off x="6221875" y="1779662"/>
            <a:ext cx="1878517" cy="2001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VVPlisov\Desktop\Конференция\1655887856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94" y="1779662"/>
            <a:ext cx="1878517" cy="20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VPlisov\Desktop\Конференция\16558878890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1" y="1779662"/>
            <a:ext cx="2215409" cy="200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59" y="3781113"/>
            <a:ext cx="176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Рисунок 4 – АО в форме ящика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567" y="3781113"/>
            <a:ext cx="209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Рисунок 5 – АО цилиндрической формы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984" y="3766304"/>
            <a:ext cx="165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Рисунок 6 – АО «Точка за защитой»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31D69-06F0-9BC4-FC7C-44C754240ED0}"/>
              </a:ext>
            </a:extLst>
          </p:cNvPr>
          <p:cNvSpPr txBox="1"/>
          <p:nvPr/>
        </p:nvSpPr>
        <p:spPr>
          <a:xfrm>
            <a:off x="323528" y="4515966"/>
            <a:ext cx="82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АО утверждены </a:t>
            </a:r>
            <a:r>
              <a:rPr lang="ru-RU" b="1" dirty="0">
                <a:solidFill>
                  <a:srgbClr val="FF0000"/>
                </a:solidFill>
              </a:rPr>
              <a:t>Главным научным метрологическим центром ГК «Росатом»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8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820285" y="4798819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8531" y="-92546"/>
            <a:ext cx="7921861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Результат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262" y="836007"/>
            <a:ext cx="8249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Контроль качества измерений гамма-излучающих радионуклидов с использованием АО был предложен в  типовых методиках измерения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«Единых отраслевых методических указаниях по измерению радиационных характеристик отходов»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утвержденных приказом Госкорпорации «Росатом» от 02.02.2020 № 1/1433-П (ЕОМУ), а также использован при разработке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рабочих методик измерений для центров компетенций по выводу из эксплуатации АО «ТВЭЛ»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опробован на предприятиях АО «АЭХК» и АО «СХК».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777817-3434-66F6-6DE9-1E97EAFB84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r="4858"/>
          <a:stretch/>
        </p:blipFill>
        <p:spPr>
          <a:xfrm>
            <a:off x="827584" y="2139702"/>
            <a:ext cx="1656184" cy="239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88270A-AC79-DDE5-EEAB-49D5DB13E5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05"/>
          <a:stretch/>
        </p:blipFill>
        <p:spPr>
          <a:xfrm>
            <a:off x="3625448" y="2041005"/>
            <a:ext cx="1628123" cy="259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505B3E-FC7E-AAB4-F437-8D2AA10258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69"/>
          <a:stretch/>
        </p:blipFill>
        <p:spPr>
          <a:xfrm>
            <a:off x="6210202" y="2029026"/>
            <a:ext cx="1691252" cy="262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3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43934" y="480494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7903" y="38703"/>
            <a:ext cx="7398807" cy="996177"/>
          </a:xfrm>
          <a:prstGeom prst="rect">
            <a:avLst/>
          </a:prstGeom>
        </p:spPr>
        <p:txBody>
          <a:bodyPr vert="horz" lIns="143986" tIns="49704" rIns="99407" bIns="49704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Заключение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16" y="1203598"/>
            <a:ext cx="8760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АО позволило проверять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достоверность применяемой математической модели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расчета эффективности регистрации гамма-квантов, а также 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корректность первоначальной калибровки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детектора и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оператора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при вводе параметров измеряемого объекта.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Контроль качества измерений гамма-излучающих радионуклидов с использованием АО был предложен в  типовых методиках измерения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«Единых отраслевых методических указаниях по измерению радиационных характеристик отходов»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а также использован при разработке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рабочих методик измерений для центров компетенций по выводу из эксплуатации АО «ТВЭЛ»</a:t>
            </a:r>
            <a:r>
              <a:rPr lang="ru-RU" sz="1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Одним из перспективных направлений применения разработанных АО является их использование при проведении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межлабораторных сличительных испытаний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области измерений радиационных характеристик упаковок РАО..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920</Words>
  <Application>Microsoft Office PowerPoint</Application>
  <PresentationFormat>Экран (16:9)</PresentationFormat>
  <Paragraphs>142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Rosatom Light</vt:lpstr>
      <vt:lpstr>Times New Roman</vt:lpstr>
      <vt:lpstr>Wingdings</vt:lpstr>
      <vt:lpstr>Тема Office</vt:lpstr>
      <vt:lpstr>Перебивочный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Перминов Дмитрий Александрович</dc:creator>
  <cp:lastModifiedBy>Vlad</cp:lastModifiedBy>
  <cp:revision>117</cp:revision>
  <dcterms:created xsi:type="dcterms:W3CDTF">2020-08-21T11:13:07Z</dcterms:created>
  <dcterms:modified xsi:type="dcterms:W3CDTF">2023-10-16T21:08:46Z</dcterms:modified>
</cp:coreProperties>
</file>