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5" r:id="rId5"/>
    <p:sldId id="259" r:id="rId6"/>
    <p:sldId id="257" r:id="rId7"/>
    <p:sldId id="261" r:id="rId8"/>
    <p:sldId id="260" r:id="rId9"/>
    <p:sldId id="262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6" y="10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B9890-137F-49F2-B162-DBE9031F3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700EE5-2C21-41A0-B049-59C02E041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4BDDA-92AA-45B6-A9C6-0AC6D6EA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85A-AAD9-4F02-B63E-66A8E7D886F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74F07-1A0A-4E79-911A-FAAF155A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0B5B02-1548-4079-BEF6-8F55A276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0164-B269-4CDE-8487-253ABE33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1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78B9B-59EF-452E-95C7-C8285760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7A5059-CFAD-443E-AF72-77AA89014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B94BC-7A9B-49AB-8E3D-6C93AF1E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85A-AAD9-4F02-B63E-66A8E7D886F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D4D43C-FF9F-47B2-85FE-2EC1E128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E3BBA-CB5A-4903-AF09-77FB3CE2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0164-B269-4CDE-8487-253ABE33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6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DE8131-259E-4296-98AB-6CEE4AC48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9BBB02-26BC-4D2A-B407-0E8E8558C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3A9B03-946B-4626-BC58-E0E8495B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85A-AAD9-4F02-B63E-66A8E7D886F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35810-F370-4275-966C-956D67A2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1E179E-0207-47E9-983A-7DD4D435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0164-B269-4CDE-8487-253ABE33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4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371B6-93F9-4F86-B37F-7A3F4E8D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3A55F-99BA-4EE9-B0B4-6932EFA0D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7B6E3-AB82-4605-835F-17548350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85A-AAD9-4F02-B63E-66A8E7D886F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6D445-AAE0-40BE-A1E9-9488BDC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0A9F0-B096-4A55-92C3-1A181BF4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0164-B269-4CDE-8487-253ABE33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0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411CE-C08A-4A6F-8DF3-F16A0789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29BC2D-A228-4C3E-AAEE-0DCC00A2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24670A-A7B0-402B-B768-88E8373C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85A-AAD9-4F02-B63E-66A8E7D886F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74577-BCE6-40FF-8D23-017F0671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15444E-7B4D-4434-B9C5-C6BC9A27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0164-B269-4CDE-8487-253ABE33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2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7A31B-F069-413F-A4CB-4D288994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718E7A-B2F2-4BCD-A78C-C10783E09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4BC03D-CCFD-4877-9089-92C644A1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06956E-10B6-40C4-9020-881438F5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85A-AAD9-4F02-B63E-66A8E7D886F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4E6E07-A7AE-433C-AA54-4FD557E8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3F03A4-61C9-4C82-9112-01AB1E1B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0164-B269-4CDE-8487-253ABE33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5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528A6-063B-4CBA-8289-F3F34AD1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FEEB2-1423-4236-B4FB-F5793A3CD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B6E2F2-6495-4195-89E0-CBFFB696C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414F0F-DAA4-445A-A15F-EF29961BC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4D3945-EE16-4219-98BF-25E698908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A346BB-06EF-4C54-9324-FE2EA061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85A-AAD9-4F02-B63E-66A8E7D886F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FF066-2B87-4EBB-A18F-8C0B0190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E22922-A2D8-42C4-AE45-055103A9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0164-B269-4CDE-8487-253ABE33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56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4893B-1214-462A-85F7-7EE8A074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D1D367-68BC-4EA7-823E-F27A1655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85A-AAD9-4F02-B63E-66A8E7D886F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CEDA0E-2E80-49CA-BB39-457BC8A8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433C16-9407-4C79-896B-BD99F2E8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0164-B269-4CDE-8487-253ABE33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893FE8-C386-45E4-927E-A585D993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85A-AAD9-4F02-B63E-66A8E7D886F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6DED82-3158-47A0-96E1-C4B95BB5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E7E3BA-3639-4BC4-B330-7867E9E1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0164-B269-4CDE-8487-253ABE33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9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A8825-BF05-40C2-8F81-B57DFE8A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94771-5B33-47B5-8212-5B8F7EC9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BD52E9-8B53-4556-ACD8-EDCE01A89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078330-973B-4030-AEFA-0973686C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85A-AAD9-4F02-B63E-66A8E7D886F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06EC9-0E85-48F1-AE93-0EA6516C2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A904C7-8BF6-4F88-96E0-A5D5FE11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0164-B269-4CDE-8487-253ABE33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29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7675B-865E-43C6-BE65-C5F2A23D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3A0369-E8F5-4FBF-8E6C-468D72ADF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963987-FEB6-480C-B888-CE2A10123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7FC171-F78A-4A12-9477-09D0DA1C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85A-AAD9-4F02-B63E-66A8E7D886F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618C92-D045-439D-B518-0D405BBC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5ABDF3-3F2B-4867-95C2-F3419DD0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0164-B269-4CDE-8487-253ABE33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2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38F41-1371-4D49-BE03-87F02C23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91507F-8ECA-45DC-B79A-362C659C7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0EFD55-5E3C-447C-97FB-9689FCED2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285A-AAD9-4F02-B63E-66A8E7D886F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94126-8F09-4B2D-94C0-EFAFBFF68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8D43DC-DD73-4C74-B099-34A0E46BA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0164-B269-4CDE-8487-253ABE33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1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8B829-97A6-4338-96AA-FB2963462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41731"/>
            <a:ext cx="9144000" cy="1655762"/>
          </a:xfrm>
        </p:spPr>
        <p:txBody>
          <a:bodyPr>
            <a:noAutofit/>
          </a:bodyPr>
          <a:lstStyle/>
          <a:p>
            <a:r>
              <a:rPr lang="ru-RU" sz="2400" b="1" dirty="0"/>
              <a:t>Проблемы идентификации загрязнений, вызванных отложениями ДПР Радона и </a:t>
            </a:r>
            <a:r>
              <a:rPr lang="ru-RU" sz="2400" b="1" dirty="0" err="1"/>
              <a:t>Торона</a:t>
            </a:r>
            <a:r>
              <a:rPr lang="ru-RU" sz="2400" b="1" dirty="0"/>
              <a:t> в газодобывающих отраслях.</a:t>
            </a:r>
            <a:br>
              <a:rPr lang="ru-RU" sz="2400" dirty="0"/>
            </a:br>
            <a:r>
              <a:rPr lang="ru-RU" sz="2000" i="1" dirty="0"/>
              <a:t>Скогорев И.А.</a:t>
            </a:r>
            <a:r>
              <a:rPr lang="ru-RU" sz="2000" dirty="0"/>
              <a:t> (ООО «ПримТехнополис»), </a:t>
            </a:r>
            <a:br>
              <a:rPr lang="ru-RU" sz="2000" dirty="0"/>
            </a:br>
            <a:r>
              <a:rPr lang="ru-RU" sz="2000" i="1" dirty="0"/>
              <a:t>Ермилов С.А.</a:t>
            </a:r>
            <a:r>
              <a:rPr lang="ru-RU" sz="2000" dirty="0"/>
              <a:t> (ООО «НТЦ Амплитуда»)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C1B429-2FA5-432D-9363-BB86A4865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9" y="2718683"/>
            <a:ext cx="7152861" cy="373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F0175B-88D7-4610-9100-CBA03E40A969}"/>
              </a:ext>
            </a:extLst>
          </p:cNvPr>
          <p:cNvSpPr/>
          <p:nvPr/>
        </p:nvSpPr>
        <p:spPr>
          <a:xfrm>
            <a:off x="3048000" y="198493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Авторы СП 2.6.1.1291-03:</a:t>
            </a:r>
          </a:p>
          <a:p>
            <a:r>
              <a:rPr lang="ru-RU" dirty="0"/>
              <a:t>И. П. </a:t>
            </a:r>
            <a:r>
              <a:rPr lang="ru-RU" dirty="0" err="1"/>
              <a:t>Стамат</a:t>
            </a:r>
            <a:r>
              <a:rPr lang="ru-RU" dirty="0"/>
              <a:t>, Э. М. </a:t>
            </a:r>
            <a:r>
              <a:rPr lang="ru-RU" dirty="0" err="1"/>
              <a:t>Крисюк</a:t>
            </a:r>
            <a:r>
              <a:rPr lang="ru-RU" dirty="0"/>
              <a:t>, А. Н. </a:t>
            </a:r>
            <a:r>
              <a:rPr lang="ru-RU" dirty="0" err="1"/>
              <a:t>Барковский</a:t>
            </a:r>
            <a:r>
              <a:rPr lang="ru-RU" dirty="0"/>
              <a:t> (Федеральный радиологический центр при </a:t>
            </a:r>
            <a:r>
              <a:rPr lang="ru-RU" dirty="0" err="1">
                <a:solidFill>
                  <a:srgbClr val="C00000"/>
                </a:solidFill>
              </a:rPr>
              <a:t>СПбНИИРГ</a:t>
            </a:r>
            <a:r>
              <a:rPr lang="ru-RU" dirty="0"/>
              <a:t>);</a:t>
            </a:r>
          </a:p>
          <a:p>
            <a:r>
              <a:rPr lang="ru-RU" dirty="0"/>
              <a:t>П. В. </a:t>
            </a:r>
            <a:r>
              <a:rPr lang="ru-RU" dirty="0" err="1"/>
              <a:t>Рамзаев</a:t>
            </a:r>
            <a:r>
              <a:rPr lang="ru-RU" dirty="0"/>
              <a:t> (</a:t>
            </a:r>
            <a:r>
              <a:rPr lang="ru-RU" dirty="0" err="1">
                <a:solidFill>
                  <a:srgbClr val="C00000"/>
                </a:solidFill>
              </a:rPr>
              <a:t>СПбНИИРГ</a:t>
            </a:r>
            <a:r>
              <a:rPr lang="ru-RU" dirty="0"/>
              <a:t>);</a:t>
            </a:r>
          </a:p>
          <a:p>
            <a:r>
              <a:rPr lang="ru-RU" dirty="0"/>
              <a:t>С. И. Иванов, Г. С. Перминова, О. В. Липатова, А. А. Горский (Департамент Госсанэпиднадзора Минздрава России);</a:t>
            </a:r>
          </a:p>
          <a:p>
            <a:r>
              <a:rPr lang="ru-RU" dirty="0"/>
              <a:t>А. Д. Шрамченко, Б. А. Чепенко (</a:t>
            </a:r>
            <a:r>
              <a:rPr lang="ru-RU" dirty="0">
                <a:solidFill>
                  <a:srgbClr val="C00000"/>
                </a:solidFill>
              </a:rPr>
              <a:t>Министерство энергетики Российской Федерации</a:t>
            </a:r>
            <a:r>
              <a:rPr lang="ru-RU" dirty="0"/>
              <a:t>);</a:t>
            </a:r>
          </a:p>
          <a:p>
            <a:r>
              <a:rPr lang="ru-RU" dirty="0"/>
              <a:t>В. И. Мигунов (Управление радиационной безопасности </a:t>
            </a:r>
            <a:r>
              <a:rPr lang="ru-RU" dirty="0">
                <a:solidFill>
                  <a:srgbClr val="C00000"/>
                </a:solidFill>
              </a:rPr>
              <a:t>Ханты-Мансийского АО</a:t>
            </a:r>
            <a:r>
              <a:rPr lang="ru-RU" dirty="0"/>
              <a:t>);</a:t>
            </a:r>
          </a:p>
          <a:p>
            <a:r>
              <a:rPr lang="ru-RU" dirty="0"/>
              <a:t>А. П. Ситников (Центр Госсанэпиднадзора в </a:t>
            </a:r>
            <a:r>
              <a:rPr lang="ru-RU" dirty="0">
                <a:solidFill>
                  <a:srgbClr val="C00000"/>
                </a:solidFill>
              </a:rPr>
              <a:t>Ханты-Мансийском АО</a:t>
            </a:r>
            <a:r>
              <a:rPr lang="ru-RU" dirty="0"/>
              <a:t>);</a:t>
            </a:r>
          </a:p>
          <a:p>
            <a:r>
              <a:rPr lang="ru-RU" dirty="0"/>
              <a:t>М. Ю. Соловьёв (Центр Госсанэпиднадзора в Ростовской области).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368F89-555E-43B4-9348-B4EEC87AF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4" y="2576130"/>
            <a:ext cx="1686493" cy="170574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EDC99D7-7BDB-4341-A523-11A45790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Санитарные правила по обеспечению радиационной безопасности на объектах нефтегазового комплекса</a:t>
            </a:r>
            <a:br>
              <a:rPr lang="ru-RU" sz="1800" dirty="0"/>
            </a:br>
            <a:r>
              <a:rPr lang="ru-RU" sz="1800" b="1" dirty="0"/>
              <a:t>России (от 18 апреля 2003 года СП 2.6.1.1291-2003)</a:t>
            </a:r>
            <a:br>
              <a:rPr lang="ru-RU" sz="1800" b="1" dirty="0"/>
            </a:br>
            <a:r>
              <a:rPr lang="ru-RU" sz="1800" b="1" i="1" dirty="0">
                <a:solidFill>
                  <a:srgbClr val="FFC000"/>
                </a:solidFill>
              </a:rPr>
              <a:t>Утратили силу на основании постановления Роспотребнадзора от 29 июля 2011 года N 109</a:t>
            </a:r>
            <a:endParaRPr lang="ru-RU" sz="1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1E7073-A353-4B31-9FED-23D3C24CA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04" y="267703"/>
            <a:ext cx="6927392" cy="5361822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7257AD-E54D-4BFF-ACB7-D2143C279BE8}"/>
              </a:ext>
            </a:extLst>
          </p:cNvPr>
          <p:cNvSpPr/>
          <p:nvPr/>
        </p:nvSpPr>
        <p:spPr>
          <a:xfrm>
            <a:off x="2093054" y="5995923"/>
            <a:ext cx="8120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/>
              <a:t>При реальной удельной активности радионуклидов около </a:t>
            </a:r>
            <a:r>
              <a:rPr lang="ru-RU" u="sng" dirty="0">
                <a:solidFill>
                  <a:srgbClr val="FF0000"/>
                </a:solidFill>
              </a:rPr>
              <a:t>700</a:t>
            </a:r>
            <a:r>
              <a:rPr lang="ru-RU" sz="1100" u="sng" dirty="0">
                <a:solidFill>
                  <a:srgbClr val="FF0000"/>
                </a:solidFill>
              </a:rPr>
              <a:t> </a:t>
            </a:r>
            <a:r>
              <a:rPr lang="ru-RU" u="sng" dirty="0">
                <a:solidFill>
                  <a:srgbClr val="FF0000"/>
                </a:solidFill>
              </a:rPr>
              <a:t>000 Бк/кг</a:t>
            </a:r>
            <a:r>
              <a:rPr lang="ru-RU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021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5EB40-A3EB-49B2-A6BC-021A273E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934" y="365125"/>
            <a:ext cx="5864783" cy="1325563"/>
          </a:xfrm>
        </p:spPr>
        <p:txBody>
          <a:bodyPr>
            <a:normAutofit/>
          </a:bodyPr>
          <a:lstStyle/>
          <a:p>
            <a:pPr algn="r"/>
            <a:r>
              <a:rPr lang="ru-RU" sz="1200" dirty="0"/>
              <a:t>Таблица 8.9</a:t>
            </a:r>
            <a:r>
              <a:rPr lang="en-US" sz="1200" dirty="0"/>
              <a:t> </a:t>
            </a:r>
            <a:r>
              <a:rPr lang="ru-RU" sz="1200" dirty="0"/>
              <a:t>(НРБ-99/2009)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 Допустимые уровни радиоактивного загрязнения поверхностей рабочих помещений и находящегося в них оборудования, кожных покровов, спецодежды, спецобуви и других средств индивидуальной защиты </a:t>
            </a:r>
            <a:r>
              <a:rPr lang="ru-RU" sz="1200" b="1" u="sng" dirty="0">
                <a:solidFill>
                  <a:srgbClr val="00B050"/>
                </a:solidFill>
              </a:rPr>
              <a:t>персонала</a:t>
            </a:r>
            <a:r>
              <a:rPr lang="ru-RU" sz="1200" dirty="0"/>
              <a:t>, част/(см 2·мин)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97DA5B-3A2D-4E6B-BC6F-0A0082BA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258" y="1709330"/>
            <a:ext cx="6230543" cy="45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8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EB54F-D40D-4C18-B7C8-CB340D82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 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782A64-5F86-4A1C-9820-0374061A6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17" y="1423282"/>
            <a:ext cx="5537965" cy="52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2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0287A-58D2-4755-9536-DC9667CE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4605"/>
            <a:ext cx="10515600" cy="2843868"/>
          </a:xfrm>
          <a:ln>
            <a:solidFill>
              <a:schemeClr val="accent1">
                <a:alpha val="92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r>
              <a:rPr lang="ru-RU" b="1" dirty="0"/>
              <a:t>Идентификация</a:t>
            </a:r>
            <a:r>
              <a:rPr lang="ru-RU" dirty="0"/>
              <a:t> – присвоение какому-либо объекту (субъекту) уникального образа по определённым признакам.</a:t>
            </a:r>
          </a:p>
        </p:txBody>
      </p:sp>
    </p:spTree>
    <p:extLst>
      <p:ext uri="{BB962C8B-B14F-4D97-AF65-F5344CB8AC3E}">
        <p14:creationId xmlns:p14="http://schemas.microsoft.com/office/powerpoint/2010/main" val="360297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1A3A0-AC5E-4369-8F08-E7B2DE00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Продукты распада радиоактивных газов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B476E9-B9D5-4125-9F41-71C87EAD6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3" y="988668"/>
            <a:ext cx="5953220" cy="55314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D33933-A165-4905-BE07-A175CC8C5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9" y="1237146"/>
            <a:ext cx="4283324" cy="48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1A3A0-AC5E-4369-8F08-E7B2DE00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Продукты распада радиоактивных газов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B476E9-B9D5-4125-9F41-71C87EAD6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3" y="988668"/>
            <a:ext cx="5953220" cy="55314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D33933-A165-4905-BE07-A175CC8C5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9" y="1237146"/>
            <a:ext cx="4283324" cy="4801688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457B61F-10F8-41FC-B580-06610B284375}"/>
              </a:ext>
            </a:extLst>
          </p:cNvPr>
          <p:cNvSpPr/>
          <p:nvPr/>
        </p:nvSpPr>
        <p:spPr>
          <a:xfrm>
            <a:off x="3212983" y="3967993"/>
            <a:ext cx="977318" cy="90601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DFE47A4-211B-4FDB-8D00-4CEED49B2D79}"/>
              </a:ext>
            </a:extLst>
          </p:cNvPr>
          <p:cNvSpPr/>
          <p:nvPr/>
        </p:nvSpPr>
        <p:spPr>
          <a:xfrm>
            <a:off x="4921540" y="2522989"/>
            <a:ext cx="977318" cy="90601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0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449970-B537-478D-9FD5-9AB88C17B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2" y="1978886"/>
            <a:ext cx="478620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771A36-DD86-4F5D-8EAB-ECBAC19EB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6316" y="2474660"/>
            <a:ext cx="4351338" cy="335979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1313EF5-02FE-489D-AB0C-FC01D4E5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С потоками природного газа из земной </a:t>
            </a:r>
            <a:r>
              <a:rPr lang="ru-RU" sz="2400" dirty="0" err="1"/>
              <a:t>коры</a:t>
            </a:r>
            <a:r>
              <a:rPr lang="ru-RU" sz="2400" dirty="0"/>
              <a:t> поступает радиоактивный газ, продукты распада которого оседают на внутренних поверхностях трубопроводов образуя тонкий слой пыли или твёрдого налёта.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51F6DA-2BA7-4919-9258-09777B2A4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63" y="1978887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6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875D4-EF43-4CBD-8204-20314F5E9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4" y="2664840"/>
            <a:ext cx="4881358" cy="391134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CCA2A2-8FBC-455B-B51B-A274F1819559}"/>
              </a:ext>
            </a:extLst>
          </p:cNvPr>
          <p:cNvSpPr/>
          <p:nvPr/>
        </p:nvSpPr>
        <p:spPr>
          <a:xfrm>
            <a:off x="273738" y="5375856"/>
            <a:ext cx="6042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Po-210 - измеренное значение удельной активности </a:t>
            </a:r>
            <a:r>
              <a:rPr lang="ru-RU" b="1" dirty="0">
                <a:solidFill>
                  <a:srgbClr val="FF0000"/>
                </a:solidFill>
              </a:rPr>
              <a:t>альфа</a:t>
            </a:r>
            <a:r>
              <a:rPr lang="ru-RU" dirty="0"/>
              <a:t>-спектрометрических измерений составило </a:t>
            </a:r>
            <a:r>
              <a:rPr lang="ru-RU" b="1" dirty="0">
                <a:solidFill>
                  <a:srgbClr val="FF0000"/>
                </a:solidFill>
              </a:rPr>
              <a:t>678000 Бк/кг</a:t>
            </a:r>
          </a:p>
          <a:p>
            <a:r>
              <a:rPr lang="ru-RU" dirty="0"/>
              <a:t>Pb-210 - измеренное значение удельной активности </a:t>
            </a:r>
            <a:r>
              <a:rPr lang="ru-RU" b="1" dirty="0">
                <a:solidFill>
                  <a:srgbClr val="C00000"/>
                </a:solidFill>
              </a:rPr>
              <a:t>бета</a:t>
            </a:r>
            <a:r>
              <a:rPr lang="ru-RU" dirty="0"/>
              <a:t>-спектрометрических измерений составило </a:t>
            </a:r>
            <a:r>
              <a:rPr lang="ru-RU" b="1" dirty="0">
                <a:solidFill>
                  <a:srgbClr val="C00000"/>
                </a:solidFill>
              </a:rPr>
              <a:t>695000 Бк/кг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49F53D-0781-4152-BA77-D33EC737D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63" y="281814"/>
            <a:ext cx="5215125" cy="39113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EB562F-AD15-4244-B367-A27907D4F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8" y="281815"/>
            <a:ext cx="2373977" cy="471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8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30204-771F-43E4-BDC6-D708E591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316" y="2966280"/>
            <a:ext cx="7985620" cy="1840328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+mn-lt"/>
                <a:ea typeface="+mn-ea"/>
                <a:cs typeface="+mn-cs"/>
              </a:rPr>
              <a:t>Природные источники ионизирующего излучения</a:t>
            </a:r>
            <a:r>
              <a:rPr lang="ru-RU" sz="1800" dirty="0">
                <a:latin typeface="+mn-lt"/>
                <a:ea typeface="+mn-ea"/>
                <a:cs typeface="+mn-cs"/>
              </a:rPr>
              <a:t> - изотопы радона и продукты их радиоактивного распада в воздухе помещений, </a:t>
            </a:r>
            <a:r>
              <a:rPr lang="ru-RU" sz="1800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гамма-излучение</a:t>
            </a:r>
            <a:r>
              <a:rPr lang="ru-RU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природных </a:t>
            </a:r>
            <a:r>
              <a:rPr lang="ru-RU" sz="1800" u="sng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радионуклидов</a:t>
            </a:r>
            <a:r>
              <a:rPr lang="ru-RU" sz="1800" dirty="0">
                <a:latin typeface="+mn-lt"/>
                <a:ea typeface="+mn-ea"/>
                <a:cs typeface="+mn-cs"/>
              </a:rPr>
              <a:t>, </a:t>
            </a:r>
            <a:r>
              <a:rPr lang="ru-RU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содержащихся в</a:t>
            </a:r>
            <a:r>
              <a:rPr lang="ru-RU" sz="1800" dirty="0">
                <a:latin typeface="+mn-lt"/>
                <a:ea typeface="+mn-ea"/>
                <a:cs typeface="+mn-cs"/>
              </a:rPr>
              <a:t> строительных изделиях и </a:t>
            </a:r>
            <a:r>
              <a:rPr lang="ru-RU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материалах</a:t>
            </a:r>
            <a:r>
              <a:rPr lang="ru-RU" sz="1800" dirty="0">
                <a:latin typeface="+mn-lt"/>
                <a:ea typeface="+mn-ea"/>
                <a:cs typeface="+mn-cs"/>
              </a:rPr>
              <a:t>, природные радионуклиды в питьевой воде, минеральных удобрениях и </a:t>
            </a:r>
            <a:r>
              <a:rPr lang="ru-RU" sz="1800" dirty="0" err="1">
                <a:latin typeface="+mn-lt"/>
                <a:ea typeface="+mn-ea"/>
                <a:cs typeface="+mn-cs"/>
              </a:rPr>
              <a:t>агрохимикатах</a:t>
            </a:r>
            <a:r>
              <a:rPr lang="ru-RU" sz="1800" dirty="0">
                <a:latin typeface="+mn-lt"/>
                <a:ea typeface="+mn-ea"/>
                <a:cs typeface="+mn-cs"/>
              </a:rPr>
              <a:t>, а также в продукции, изготовленной с использованием минерального сырья и материалов, содержащих природные радионуклиды (Пункт 5.1.1.)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16E487-5845-4481-B7CB-05CBA7293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" y="549038"/>
            <a:ext cx="3165366" cy="184032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C468A5-EABC-41DD-9941-269E3BD5E4C6}"/>
              </a:ext>
            </a:extLst>
          </p:cNvPr>
          <p:cNvSpPr/>
          <p:nvPr/>
        </p:nvSpPr>
        <p:spPr>
          <a:xfrm>
            <a:off x="3729316" y="17296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Источник излучения природный </a:t>
            </a:r>
            <a:r>
              <a:rPr lang="ru-RU" dirty="0"/>
              <a:t>- источник ионизирующего излучения </a:t>
            </a:r>
            <a:r>
              <a:rPr lang="ru-RU" dirty="0">
                <a:solidFill>
                  <a:srgbClr val="FF0000"/>
                </a:solidFill>
              </a:rPr>
              <a:t>природного </a:t>
            </a:r>
            <a:r>
              <a:rPr lang="ru-RU" u="sng" dirty="0">
                <a:solidFill>
                  <a:srgbClr val="FF0000"/>
                </a:solidFill>
                <a:highlight>
                  <a:srgbClr val="FFFF00"/>
                </a:highlight>
              </a:rPr>
              <a:t>происхождения</a:t>
            </a:r>
            <a:r>
              <a:rPr lang="ru-RU" dirty="0"/>
              <a:t>, на который распространяется действие НРБ-99/2009 и настоящих Правил.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B15DB6D-8574-4D9D-8B74-E2994D1A2CC1}"/>
              </a:ext>
            </a:extLst>
          </p:cNvPr>
          <p:cNvSpPr/>
          <p:nvPr/>
        </p:nvSpPr>
        <p:spPr>
          <a:xfrm>
            <a:off x="3729316" y="10806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Облучение природное </a:t>
            </a:r>
            <a:r>
              <a:rPr lang="ru-RU" dirty="0"/>
              <a:t>- облучение, которое обусловлено природными источниками излучения.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7FDEB5-1DB8-45BD-93A5-20F0F7313F8B}"/>
              </a:ext>
            </a:extLst>
          </p:cNvPr>
          <p:cNvSpPr/>
          <p:nvPr/>
        </p:nvSpPr>
        <p:spPr>
          <a:xfrm>
            <a:off x="3729316" y="490395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Эффективная удельная активность </a:t>
            </a:r>
            <a:r>
              <a:rPr lang="ru-RU" dirty="0"/>
              <a:t>природных радионуклидов         - интегральная характеристика внешнего </a:t>
            </a:r>
            <a:r>
              <a:rPr lang="ru-RU" dirty="0">
                <a:solidFill>
                  <a:srgbClr val="FF0000"/>
                </a:solidFill>
              </a:rPr>
              <a:t>гамма-излучения материальных сред</a:t>
            </a:r>
            <a:r>
              <a:rPr lang="ru-RU" dirty="0"/>
              <a:t>, содержащих природные радионуклиды, которая учитывает удельный вклад содержащихся в ней </a:t>
            </a:r>
            <a:r>
              <a:rPr lang="ru-RU" u="sng" dirty="0"/>
              <a:t>природных радионуклидов в мощность дозы гамма-излучения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940F2A-DD92-4A8E-86F9-0A51CD1C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21" y="525875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9E1C2A-E27D-431A-9366-DDECDB49CE32}"/>
              </a:ext>
            </a:extLst>
          </p:cNvPr>
          <p:cNvSpPr/>
          <p:nvPr/>
        </p:nvSpPr>
        <p:spPr>
          <a:xfrm>
            <a:off x="3729316" y="430352"/>
            <a:ext cx="4392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ОСПОРБ-99/2010</a:t>
            </a:r>
          </a:p>
        </p:txBody>
      </p:sp>
    </p:spTree>
    <p:extLst>
      <p:ext uri="{BB962C8B-B14F-4D97-AF65-F5344CB8AC3E}">
        <p14:creationId xmlns:p14="http://schemas.microsoft.com/office/powerpoint/2010/main" val="287115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9E68E-6517-4751-97B9-FB29800F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202" y="365125"/>
            <a:ext cx="845959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Федеральный закон "О радиационной безопасности населения" от 09.01.1996 N 3-ФЗ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E31489-65FC-4A9F-9D92-41363DF74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7" y="225130"/>
            <a:ext cx="2348748" cy="179221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382E68-68BB-4024-8EF6-932ADA87BC3B}"/>
              </a:ext>
            </a:extLst>
          </p:cNvPr>
          <p:cNvSpPr/>
          <p:nvPr/>
        </p:nvSpPr>
        <p:spPr>
          <a:xfrm>
            <a:off x="3246539" y="1221940"/>
            <a:ext cx="7881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естественный радиационный фон </a:t>
            </a:r>
            <a:r>
              <a:rPr lang="ru-RU" sz="2000" dirty="0"/>
              <a:t>- доза излучения, создаваемая космическим излучением и излучением природных радионуклидов, </a:t>
            </a:r>
            <a:r>
              <a:rPr lang="ru-RU" sz="2000" u="sng" dirty="0"/>
              <a:t>естественно распределенных </a:t>
            </a:r>
            <a:r>
              <a:rPr lang="ru-RU" sz="2000" dirty="0"/>
              <a:t>в земле, воде, воздухе, других элементах биосферы, пищевых продуктах и организме человека;</a:t>
            </a:r>
          </a:p>
          <a:p>
            <a:endParaRPr lang="ru-RU" sz="2000" dirty="0"/>
          </a:p>
          <a:p>
            <a:r>
              <a:rPr lang="ru-RU" sz="2000" b="1" dirty="0" err="1"/>
              <a:t>техногенно</a:t>
            </a:r>
            <a:r>
              <a:rPr lang="ru-RU" sz="2000" b="1" dirty="0"/>
              <a:t> измененный радиационный фон </a:t>
            </a:r>
            <a:r>
              <a:rPr lang="ru-RU" sz="2000" dirty="0"/>
              <a:t>- естественный радиационный фон, </a:t>
            </a:r>
            <a:r>
              <a:rPr lang="ru-RU" sz="2000" u="sng" dirty="0"/>
              <a:t>измененный в результате деятельности человека</a:t>
            </a:r>
            <a:r>
              <a:rPr lang="ru-RU" sz="2000" dirty="0"/>
              <a:t>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36FAFB-BF03-455E-9EF2-AF80A2A7632E}"/>
              </a:ext>
            </a:extLst>
          </p:cNvPr>
          <p:cNvSpPr/>
          <p:nvPr/>
        </p:nvSpPr>
        <p:spPr>
          <a:xfrm>
            <a:off x="4076001" y="43896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ОСПОРБ-99/2010</a:t>
            </a:r>
          </a:p>
          <a:p>
            <a:endParaRPr lang="ru-RU" b="1" dirty="0"/>
          </a:p>
          <a:p>
            <a:r>
              <a:rPr lang="ru-RU" b="1" dirty="0"/>
              <a:t>источник излучения техногенный </a:t>
            </a:r>
            <a:r>
              <a:rPr lang="ru-RU" dirty="0"/>
              <a:t>- источник ионизирующего излучения, специально созданный для его полезного применения или являющийся побочным продуктом </a:t>
            </a:r>
            <a:r>
              <a:rPr lang="ru-RU" dirty="0">
                <a:solidFill>
                  <a:srgbClr val="FF0000"/>
                </a:solidFill>
              </a:rPr>
              <a:t>этой</a:t>
            </a:r>
            <a:r>
              <a:rPr lang="ru-RU" dirty="0"/>
              <a:t>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3068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C8F7-F816-4E3C-BAB2-32DF937D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/>
              <a:t>Санитарные правила по обеспечению радиационной безопасности на объектах нефтегазового комплекса</a:t>
            </a:r>
            <a:br>
              <a:rPr lang="ru-RU" sz="1800" dirty="0"/>
            </a:br>
            <a:r>
              <a:rPr lang="ru-RU" sz="1800" b="1" dirty="0"/>
              <a:t>России (от 18 апреля 2003 года СП 2.6.1.1291-2003)</a:t>
            </a:r>
            <a:br>
              <a:rPr lang="ru-RU" sz="1800" b="1" dirty="0"/>
            </a:br>
            <a:r>
              <a:rPr lang="ru-RU" sz="1800" b="1" i="1" dirty="0">
                <a:solidFill>
                  <a:srgbClr val="FFC000"/>
                </a:solidFill>
              </a:rPr>
              <a:t>Утратили силу на основании постановления Роспотребнадзора от 29 июля 2011 года N 109</a:t>
            </a:r>
            <a:endParaRPr lang="ru-RU" sz="1800" i="1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D032C0-FFC4-4E6F-B48D-156189BCF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…основными природными источниками облучения работников организаций НГК в производственных условиях могут быть:</a:t>
            </a:r>
          </a:p>
          <a:p>
            <a:r>
              <a:rPr lang="ru-RU" sz="2000" dirty="0"/>
              <a:t>загрязненные природными радионуклидами </a:t>
            </a:r>
            <a:r>
              <a:rPr lang="ru-RU" sz="2000" u="sng" dirty="0"/>
              <a:t>территории</a:t>
            </a:r>
            <a:r>
              <a:rPr lang="ru-RU" sz="2000" dirty="0"/>
              <a:t> (отдельные участки территорий) нефтегазодобывающих и перерабатывающих организаций;</a:t>
            </a:r>
          </a:p>
          <a:p>
            <a:r>
              <a:rPr lang="ru-RU" sz="2000" u="sng" dirty="0"/>
              <a:t>отложения солей </a:t>
            </a:r>
            <a:r>
              <a:rPr lang="ru-RU" sz="2000" dirty="0"/>
              <a:t>с высоким содержанием природных радионуклидов на технологическом оборудовании, на территории организаций и поверхностях рабочих помещений;</a:t>
            </a:r>
          </a:p>
          <a:p>
            <a:r>
              <a:rPr lang="ru-RU" sz="2000" dirty="0"/>
              <a:t>загрязненные природными радионуклидами транспортные средства и </a:t>
            </a:r>
            <a:r>
              <a:rPr lang="ru-RU" sz="2000" u="sng" dirty="0"/>
              <a:t>технологическое оборудование </a:t>
            </a:r>
            <a:r>
              <a:rPr lang="ru-RU" sz="2000" dirty="0"/>
              <a:t>в местах их ремонта, очистки и временного хранения;</a:t>
            </a:r>
          </a:p>
          <a:p>
            <a:r>
              <a:rPr lang="ru-RU" sz="2000" u="sng" dirty="0"/>
              <a:t>производственная пыль </a:t>
            </a:r>
            <a:r>
              <a:rPr lang="ru-RU" sz="2000" dirty="0"/>
              <a:t>с высоким содержанием природных радионуклидов в воздухе рабочей зоны;</a:t>
            </a:r>
          </a:p>
          <a:p>
            <a:r>
              <a:rPr lang="ru-RU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79313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528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Проблемы идентификации загрязнений, вызванных отложениями ДПР Радона и Торона в газодобывающих отраслях. Скогорев И.А. (ООО «ПримТехнополис»),  Ермилов С.А. (ООО «НТЦ Амплитуда»)</vt:lpstr>
      <vt:lpstr>Идентификация – присвоение какому-либо объекту (субъекту) уникального образа по определённым признакам.</vt:lpstr>
      <vt:lpstr>Продукты распада радиоактивных газов</vt:lpstr>
      <vt:lpstr>Продукты распада радиоактивных газов</vt:lpstr>
      <vt:lpstr>С потоками природного газа из земной коры поступает радиоактивный газ, продукты распада которого оседают на внутренних поверхностях трубопроводов образуя тонкий слой пыли или твёрдого налёта.</vt:lpstr>
      <vt:lpstr>Презентация PowerPoint</vt:lpstr>
      <vt:lpstr>Природные источники ионизирующего излучения - изотопы радона и продукты их радиоактивного распада в воздухе помещений, гамма-излучение природных радионуклидов, содержащихся в строительных изделиях и материалах, природные радионуклиды в питьевой воде, минеральных удобрениях и агрохимикатах, а также в продукции, изготовленной с использованием минерального сырья и материалов, содержащих природные радионуклиды (Пункт 5.1.1.)</vt:lpstr>
      <vt:lpstr>Федеральный закон "О радиационной безопасности населения" от 09.01.1996 N 3-ФЗ </vt:lpstr>
      <vt:lpstr>Санитарные правила по обеспечению радиационной безопасности на объектах нефтегазового комплекса России (от 18 апреля 2003 года СП 2.6.1.1291-2003) Утратили силу на основании постановления Роспотребнадзора от 29 июля 2011 года N 109</vt:lpstr>
      <vt:lpstr>Санитарные правила по обеспечению радиационной безопасности на объектах нефтегазового комплекса России (от 18 апреля 2003 года СП 2.6.1.1291-2003) Утратили силу на основании постановления Роспотребнадзора от 29 июля 2011 года N 109</vt:lpstr>
      <vt:lpstr>Презентация PowerPoint</vt:lpstr>
      <vt:lpstr>Таблица 8.9 (НРБ-99/2009)   Допустимые уровни радиоактивного загрязнения поверхностей рабочих помещений и находящегося в них оборудования, кожных покровов, спецодежды, спецобуви и других средств индивидуальной защиты персонала, част/(см 2·мин)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идентификации загрязнений, вызванных отложениями ДПР Радона и Торона в газодобывающих отраслях. Скогорев И.А. (ООО «ПримТехнополис»), Ермилов С.А. (ООО «НТЦ Амплитуда»)</dc:title>
  <dc:creator>И С</dc:creator>
  <cp:lastModifiedBy>И С</cp:lastModifiedBy>
  <cp:revision>38</cp:revision>
  <dcterms:created xsi:type="dcterms:W3CDTF">2025-10-07T06:47:27Z</dcterms:created>
  <dcterms:modified xsi:type="dcterms:W3CDTF">2025-10-10T01:46:02Z</dcterms:modified>
</cp:coreProperties>
</file>