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72" r:id="rId14"/>
    <p:sldId id="268" r:id="rId15"/>
    <p:sldId id="267" r:id="rId16"/>
    <p:sldId id="273" r:id="rId17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0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6C4BE3A-1ABC-446A-B4CB-1E3EE2FF819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1E39F09-F586-4363-A0EA-DA020D136FD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E2ECFB3-1817-4CFB-BD42-38A59DBF2D0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E4A25FA-EEB2-4CA3-AC66-F989435CAAF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5F054D0-07EA-4F8E-8E48-82472D0948B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14CDFB2-1C29-4803-B4C9-0CCA6CBEFB2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30C78D6-A4DD-4A83-8F4C-6C47BC76F4D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775B986-1BD3-4001-8CA1-28EA668E922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CCE6C2C-0C0D-4E8A-BD69-3D9073BA3D6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50EB6E2-ED62-4D81-BA67-3D2CAC99E5A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E4AC919-E2AA-4A55-979A-D9D0732537F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A4E54D6-973C-416B-BC42-FB5BABA555D1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6FB2547-1281-489A-A524-9A58410FFD7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FEE50CC-D2EB-45F9-84BB-05ABA1E6FE1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7547B84-8D19-4B9B-A549-7D2FD17A83F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93773DD-EB38-453A-B246-EBFB25B89EA7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FED8CA8-0AF9-42A3-8182-96BFE5DEDAB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EC9CB82-8EF2-42DA-A5B5-E7A6B4E86D7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F2D3D9F-21CE-4757-BC8D-B8CA7F7B0D2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1A1D7D6-BA27-412A-BE23-A7763763749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14728-73F4-445E-B423-BD4BF3B984F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A23339E-B72D-47A0-B407-8B36D94DE66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2DDF3A6-C686-47A2-BD8A-A250C0641CE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B4CCEB0-B665-42E9-A8E3-465560C284D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76D328E-CB37-464E-88E8-EEAD4BD8A234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2517906-CA62-4540-92FD-3B63DBC03029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fon.jpg" descr="fon.jpg"/>
          <p:cNvPicPr/>
          <p:nvPr/>
        </p:nvPicPr>
        <p:blipFill>
          <a:blip r:embed="rId2"/>
          <a:srcRect t="6877" b="3265"/>
          <a:stretch/>
        </p:blipFill>
        <p:spPr>
          <a:xfrm>
            <a:off x="-28260" y="0"/>
            <a:ext cx="12220260" cy="7067550"/>
          </a:xfrm>
          <a:prstGeom prst="rect">
            <a:avLst/>
          </a:prstGeom>
          <a:ln w="12700">
            <a:noFill/>
          </a:ln>
        </p:spPr>
      </p:pic>
      <p:pic>
        <p:nvPicPr>
          <p:cNvPr id="83" name="logo VNIIM_final-05.png" descr="logo VNIIM_final-05.png"/>
          <p:cNvPicPr/>
          <p:nvPr/>
        </p:nvPicPr>
        <p:blipFill>
          <a:blip r:embed="rId3"/>
          <a:stretch/>
        </p:blipFill>
        <p:spPr>
          <a:xfrm>
            <a:off x="317520" y="289800"/>
            <a:ext cx="2625840" cy="804600"/>
          </a:xfrm>
          <a:prstGeom prst="rect">
            <a:avLst/>
          </a:prstGeom>
          <a:ln w="12700">
            <a:noFill/>
          </a:ln>
        </p:spPr>
      </p:pic>
      <p:grpSp>
        <p:nvGrpSpPr>
          <p:cNvPr id="84" name="Группа 367"/>
          <p:cNvGrpSpPr/>
          <p:nvPr/>
        </p:nvGrpSpPr>
        <p:grpSpPr>
          <a:xfrm>
            <a:off x="1193760" y="5707080"/>
            <a:ext cx="9801720" cy="455040"/>
            <a:chOff x="1193760" y="5707080"/>
            <a:chExt cx="9801720" cy="455040"/>
          </a:xfrm>
        </p:grpSpPr>
        <p:sp>
          <p:nvSpPr>
            <p:cNvPr id="85" name="bk object 17"/>
            <p:cNvSpPr/>
            <p:nvPr/>
          </p:nvSpPr>
          <p:spPr>
            <a:xfrm>
              <a:off x="1015416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86" name="bk object 18"/>
            <p:cNvSpPr/>
            <p:nvPr/>
          </p:nvSpPr>
          <p:spPr>
            <a:xfrm>
              <a:off x="1034892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87" name="bk object 19"/>
            <p:cNvSpPr/>
            <p:nvPr/>
          </p:nvSpPr>
          <p:spPr>
            <a:xfrm>
              <a:off x="1054368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88" name="bk object 20"/>
            <p:cNvSpPr/>
            <p:nvPr/>
          </p:nvSpPr>
          <p:spPr>
            <a:xfrm>
              <a:off x="1073844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89" name="bk object 21"/>
            <p:cNvSpPr/>
            <p:nvPr/>
          </p:nvSpPr>
          <p:spPr>
            <a:xfrm>
              <a:off x="10933200" y="5969520"/>
              <a:ext cx="62280" cy="1922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90" name="bk object 22"/>
            <p:cNvSpPr/>
            <p:nvPr/>
          </p:nvSpPr>
          <p:spPr>
            <a:xfrm>
              <a:off x="7037640" y="5969520"/>
              <a:ext cx="62280" cy="1922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91" name="bk object 23"/>
            <p:cNvSpPr/>
            <p:nvPr/>
          </p:nvSpPr>
          <p:spPr>
            <a:xfrm>
              <a:off x="723240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92" name="bk object 24"/>
            <p:cNvSpPr/>
            <p:nvPr/>
          </p:nvSpPr>
          <p:spPr>
            <a:xfrm>
              <a:off x="742716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93" name="bk object 25"/>
            <p:cNvSpPr/>
            <p:nvPr/>
          </p:nvSpPr>
          <p:spPr>
            <a:xfrm>
              <a:off x="762192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94" name="bk object 26"/>
            <p:cNvSpPr/>
            <p:nvPr/>
          </p:nvSpPr>
          <p:spPr>
            <a:xfrm>
              <a:off x="781668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95" name="bk object 27"/>
            <p:cNvSpPr/>
            <p:nvPr/>
          </p:nvSpPr>
          <p:spPr>
            <a:xfrm>
              <a:off x="8011440" y="5969520"/>
              <a:ext cx="62280" cy="1922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96" name="bk object 28"/>
            <p:cNvSpPr/>
            <p:nvPr/>
          </p:nvSpPr>
          <p:spPr>
            <a:xfrm>
              <a:off x="6063480" y="5969520"/>
              <a:ext cx="62280" cy="1922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97" name="bk object 29"/>
            <p:cNvSpPr/>
            <p:nvPr/>
          </p:nvSpPr>
          <p:spPr>
            <a:xfrm>
              <a:off x="625824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98" name="bk object 30"/>
            <p:cNvSpPr/>
            <p:nvPr/>
          </p:nvSpPr>
          <p:spPr>
            <a:xfrm>
              <a:off x="645300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99" name="bk object 31"/>
            <p:cNvSpPr/>
            <p:nvPr/>
          </p:nvSpPr>
          <p:spPr>
            <a:xfrm>
              <a:off x="664776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100" name="bk object 32"/>
            <p:cNvSpPr/>
            <p:nvPr/>
          </p:nvSpPr>
          <p:spPr>
            <a:xfrm>
              <a:off x="684252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101" name="bk object 33"/>
            <p:cNvSpPr/>
            <p:nvPr/>
          </p:nvSpPr>
          <p:spPr>
            <a:xfrm>
              <a:off x="5089680" y="5969520"/>
              <a:ext cx="62280" cy="1922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102" name="bk object 34"/>
            <p:cNvSpPr/>
            <p:nvPr/>
          </p:nvSpPr>
          <p:spPr>
            <a:xfrm>
              <a:off x="528444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103" name="bk object 35"/>
            <p:cNvSpPr/>
            <p:nvPr/>
          </p:nvSpPr>
          <p:spPr>
            <a:xfrm>
              <a:off x="547920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104" name="bk object 36"/>
            <p:cNvSpPr/>
            <p:nvPr/>
          </p:nvSpPr>
          <p:spPr>
            <a:xfrm>
              <a:off x="567396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105" name="bk object 37"/>
            <p:cNvSpPr/>
            <p:nvPr/>
          </p:nvSpPr>
          <p:spPr>
            <a:xfrm>
              <a:off x="586872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106" name="bk object 38"/>
            <p:cNvSpPr/>
            <p:nvPr/>
          </p:nvSpPr>
          <p:spPr>
            <a:xfrm>
              <a:off x="4115520" y="5969520"/>
              <a:ext cx="62280" cy="1922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107" name="bk object 39"/>
            <p:cNvSpPr/>
            <p:nvPr/>
          </p:nvSpPr>
          <p:spPr>
            <a:xfrm>
              <a:off x="431028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108" name="bk object 40"/>
            <p:cNvSpPr/>
            <p:nvPr/>
          </p:nvSpPr>
          <p:spPr>
            <a:xfrm>
              <a:off x="450504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109" name="bk object 41"/>
            <p:cNvSpPr/>
            <p:nvPr/>
          </p:nvSpPr>
          <p:spPr>
            <a:xfrm>
              <a:off x="470016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110" name="bk object 42"/>
            <p:cNvSpPr/>
            <p:nvPr/>
          </p:nvSpPr>
          <p:spPr>
            <a:xfrm>
              <a:off x="489492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111" name="bk object 43"/>
            <p:cNvSpPr/>
            <p:nvPr/>
          </p:nvSpPr>
          <p:spPr>
            <a:xfrm>
              <a:off x="3141720" y="5969520"/>
              <a:ext cx="62280" cy="1922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112" name="bk object 44"/>
            <p:cNvSpPr/>
            <p:nvPr/>
          </p:nvSpPr>
          <p:spPr>
            <a:xfrm>
              <a:off x="333648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113" name="bk object 45"/>
            <p:cNvSpPr/>
            <p:nvPr/>
          </p:nvSpPr>
          <p:spPr>
            <a:xfrm>
              <a:off x="353124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114" name="bk object 46"/>
            <p:cNvSpPr/>
            <p:nvPr/>
          </p:nvSpPr>
          <p:spPr>
            <a:xfrm>
              <a:off x="372600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115" name="bk object 47"/>
            <p:cNvSpPr/>
            <p:nvPr/>
          </p:nvSpPr>
          <p:spPr>
            <a:xfrm>
              <a:off x="392076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116" name="bk object 48"/>
            <p:cNvSpPr/>
            <p:nvPr/>
          </p:nvSpPr>
          <p:spPr>
            <a:xfrm>
              <a:off x="2167920" y="5969520"/>
              <a:ext cx="62280" cy="1922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117" name="bk object 49"/>
            <p:cNvSpPr/>
            <p:nvPr/>
          </p:nvSpPr>
          <p:spPr>
            <a:xfrm>
              <a:off x="236268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118" name="bk object 50"/>
            <p:cNvSpPr/>
            <p:nvPr/>
          </p:nvSpPr>
          <p:spPr>
            <a:xfrm>
              <a:off x="255744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119" name="bk object 51"/>
            <p:cNvSpPr/>
            <p:nvPr/>
          </p:nvSpPr>
          <p:spPr>
            <a:xfrm>
              <a:off x="275220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120" name="bk object 52"/>
            <p:cNvSpPr/>
            <p:nvPr/>
          </p:nvSpPr>
          <p:spPr>
            <a:xfrm>
              <a:off x="294696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121" name="bk object 53"/>
            <p:cNvSpPr/>
            <p:nvPr/>
          </p:nvSpPr>
          <p:spPr>
            <a:xfrm>
              <a:off x="1193760" y="5969520"/>
              <a:ext cx="62280" cy="1922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122" name="bk object 54"/>
            <p:cNvSpPr/>
            <p:nvPr/>
          </p:nvSpPr>
          <p:spPr>
            <a:xfrm>
              <a:off x="138852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123" name="bk object 55"/>
            <p:cNvSpPr/>
            <p:nvPr/>
          </p:nvSpPr>
          <p:spPr>
            <a:xfrm>
              <a:off x="158328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124" name="bk object 56"/>
            <p:cNvSpPr/>
            <p:nvPr/>
          </p:nvSpPr>
          <p:spPr>
            <a:xfrm>
              <a:off x="177804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125" name="bk object 57"/>
            <p:cNvSpPr/>
            <p:nvPr/>
          </p:nvSpPr>
          <p:spPr>
            <a:xfrm>
              <a:off x="197280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126" name="bk object 58"/>
            <p:cNvSpPr/>
            <p:nvPr/>
          </p:nvSpPr>
          <p:spPr>
            <a:xfrm>
              <a:off x="820620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127" name="bk object 59"/>
            <p:cNvSpPr/>
            <p:nvPr/>
          </p:nvSpPr>
          <p:spPr>
            <a:xfrm>
              <a:off x="840096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128" name="bk object 60"/>
            <p:cNvSpPr/>
            <p:nvPr/>
          </p:nvSpPr>
          <p:spPr>
            <a:xfrm>
              <a:off x="859572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129" name="bk object 61"/>
            <p:cNvSpPr/>
            <p:nvPr/>
          </p:nvSpPr>
          <p:spPr>
            <a:xfrm>
              <a:off x="8790480" y="6034680"/>
              <a:ext cx="62280" cy="12744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09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grpSp>
          <p:nvGrpSpPr>
            <p:cNvPr id="130" name="Группа 365"/>
            <p:cNvGrpSpPr/>
            <p:nvPr/>
          </p:nvGrpSpPr>
          <p:grpSpPr>
            <a:xfrm>
              <a:off x="8971920" y="5707080"/>
              <a:ext cx="1036800" cy="455040"/>
              <a:chOff x="8971920" y="5707080"/>
              <a:chExt cx="1036800" cy="455040"/>
            </a:xfrm>
          </p:grpSpPr>
          <p:sp>
            <p:nvSpPr>
              <p:cNvPr id="131" name="Rectangle 139"/>
              <p:cNvSpPr/>
              <p:nvPr/>
            </p:nvSpPr>
            <p:spPr>
              <a:xfrm>
                <a:off x="8971920" y="5709240"/>
                <a:ext cx="64080" cy="45288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45720" tIns="45000" rIns="45720" bIns="45000" numCol="1" spcCol="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090" b="0" strike="noStrike" spc="-1">
                  <a:solidFill>
                    <a:srgbClr val="000000"/>
                  </a:solidFill>
                  <a:latin typeface="Calibri"/>
                  <a:ea typeface="DejaVu Sans"/>
                </a:endParaRPr>
              </a:p>
            </p:txBody>
          </p:sp>
          <p:sp>
            <p:nvSpPr>
              <p:cNvPr id="132" name="Rectangle 140"/>
              <p:cNvSpPr/>
              <p:nvPr/>
            </p:nvSpPr>
            <p:spPr>
              <a:xfrm>
                <a:off x="9167760" y="6035400"/>
                <a:ext cx="61920" cy="12672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45720" tIns="45000" rIns="45720" bIns="45000" numCol="1" spcCol="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090" b="0" strike="noStrike" spc="-1">
                  <a:solidFill>
                    <a:srgbClr val="000000"/>
                  </a:solidFill>
                  <a:latin typeface="Calibri"/>
                  <a:ea typeface="DejaVu Sans"/>
                </a:endParaRPr>
              </a:p>
            </p:txBody>
          </p:sp>
          <p:sp>
            <p:nvSpPr>
              <p:cNvPr id="133" name="Rectangle 141"/>
              <p:cNvSpPr/>
              <p:nvPr/>
            </p:nvSpPr>
            <p:spPr>
              <a:xfrm>
                <a:off x="9361440" y="6035400"/>
                <a:ext cx="64080" cy="12672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45720" tIns="45000" rIns="45720" bIns="45000" numCol="1" spcCol="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090" b="0" strike="noStrike" spc="-1">
                  <a:solidFill>
                    <a:srgbClr val="000000"/>
                  </a:solidFill>
                  <a:latin typeface="Calibri"/>
                  <a:ea typeface="DejaVu Sans"/>
                </a:endParaRPr>
              </a:p>
            </p:txBody>
          </p:sp>
          <p:sp>
            <p:nvSpPr>
              <p:cNvPr id="134" name="Rectangle 142"/>
              <p:cNvSpPr/>
              <p:nvPr/>
            </p:nvSpPr>
            <p:spPr>
              <a:xfrm>
                <a:off x="9557280" y="6035400"/>
                <a:ext cx="61920" cy="12672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45720" tIns="45000" rIns="45720" bIns="45000" numCol="1" spcCol="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090" b="0" strike="noStrike" spc="-1">
                  <a:solidFill>
                    <a:srgbClr val="000000"/>
                  </a:solidFill>
                  <a:latin typeface="Calibri"/>
                  <a:ea typeface="DejaVu Sans"/>
                </a:endParaRPr>
              </a:p>
            </p:txBody>
          </p:sp>
          <p:sp>
            <p:nvSpPr>
              <p:cNvPr id="135" name="Rectangle 143"/>
              <p:cNvSpPr/>
              <p:nvPr/>
            </p:nvSpPr>
            <p:spPr>
              <a:xfrm>
                <a:off x="9753120" y="6035400"/>
                <a:ext cx="61920" cy="12672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45720" tIns="45000" rIns="45720" bIns="45000" numCol="1" spcCol="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090" b="0" strike="noStrike" spc="-1">
                  <a:solidFill>
                    <a:srgbClr val="000000"/>
                  </a:solidFill>
                  <a:latin typeface="Calibri"/>
                  <a:ea typeface="DejaVu Sans"/>
                </a:endParaRPr>
              </a:p>
            </p:txBody>
          </p:sp>
          <p:sp>
            <p:nvSpPr>
              <p:cNvPr id="136" name="Freeform 144"/>
              <p:cNvSpPr/>
              <p:nvPr/>
            </p:nvSpPr>
            <p:spPr>
              <a:xfrm>
                <a:off x="9686520" y="5709240"/>
                <a:ext cx="193320" cy="258840"/>
              </a:xfrm>
              <a:custGeom>
                <a:avLst/>
                <a:gdLst>
                  <a:gd name="textAreaLeft" fmla="*/ 0 w 193320"/>
                  <a:gd name="textAreaRight" fmla="*/ 195840 w 193320"/>
                  <a:gd name="textAreaTop" fmla="*/ 0 h 258840"/>
                  <a:gd name="textAreaBottom" fmla="*/ 261360 h 258840"/>
                </a:gdLst>
                <a:ahLst/>
                <a:cxnLst/>
                <a:rect l="textAreaLeft" t="textAreaTop" r="textAreaRight" b="textAreaBottom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335"/>
                    </a:lnTo>
                    <a:lnTo>
                      <a:pt x="7353" y="5335"/>
                    </a:lnTo>
                    <a:lnTo>
                      <a:pt x="7353" y="21600"/>
                    </a:lnTo>
                    <a:lnTo>
                      <a:pt x="14477" y="21600"/>
                    </a:lnTo>
                    <a:lnTo>
                      <a:pt x="14477" y="5335"/>
                    </a:lnTo>
                    <a:lnTo>
                      <a:pt x="21600" y="533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45720" tIns="45000" rIns="45720" bIns="45000" numCol="1" spcCol="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090" b="0" strike="noStrike" spc="-1">
                  <a:solidFill>
                    <a:srgbClr val="000000"/>
                  </a:solidFill>
                  <a:latin typeface="Calibri"/>
                  <a:ea typeface="DejaVu Sans"/>
                </a:endParaRPr>
              </a:p>
            </p:txBody>
          </p:sp>
          <p:sp>
            <p:nvSpPr>
              <p:cNvPr id="137" name="Rectangle 145"/>
              <p:cNvSpPr/>
              <p:nvPr/>
            </p:nvSpPr>
            <p:spPr>
              <a:xfrm>
                <a:off x="9946800" y="5709240"/>
                <a:ext cx="61920" cy="45288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45720" tIns="45000" rIns="45720" bIns="45000" numCol="1" spcCol="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090" b="0" strike="noStrike" spc="-1">
                  <a:solidFill>
                    <a:srgbClr val="000000"/>
                  </a:solidFill>
                  <a:latin typeface="Calibri"/>
                  <a:ea typeface="DejaVu Sans"/>
                </a:endParaRPr>
              </a:p>
            </p:txBody>
          </p:sp>
          <p:sp>
            <p:nvSpPr>
              <p:cNvPr id="138" name="Freeform 146"/>
              <p:cNvSpPr/>
              <p:nvPr/>
            </p:nvSpPr>
            <p:spPr>
              <a:xfrm>
                <a:off x="9167760" y="5709240"/>
                <a:ext cx="191160" cy="258840"/>
              </a:xfrm>
              <a:custGeom>
                <a:avLst/>
                <a:gdLst>
                  <a:gd name="textAreaLeft" fmla="*/ 0 w 191160"/>
                  <a:gd name="textAreaRight" fmla="*/ 193680 w 191160"/>
                  <a:gd name="textAreaTop" fmla="*/ 0 h 258840"/>
                  <a:gd name="textAreaBottom" fmla="*/ 261360 h 258840"/>
                </a:gdLst>
                <a:ahLst/>
                <a:cxnLst/>
                <a:rect l="textAreaLeft" t="textAreaTop" r="textAreaRight" b="textAreaBottom"/>
                <a:pathLst>
                  <a:path w="21600" h="21600">
                    <a:moveTo>
                      <a:pt x="10916" y="10671"/>
                    </a:moveTo>
                    <a:lnTo>
                      <a:pt x="7200" y="10671"/>
                    </a:lnTo>
                    <a:lnTo>
                      <a:pt x="7200" y="5335"/>
                    </a:lnTo>
                    <a:lnTo>
                      <a:pt x="11613" y="5335"/>
                    </a:lnTo>
                    <a:lnTo>
                      <a:pt x="12310" y="5508"/>
                    </a:lnTo>
                    <a:lnTo>
                      <a:pt x="13471" y="6196"/>
                    </a:lnTo>
                    <a:lnTo>
                      <a:pt x="14168" y="7057"/>
                    </a:lnTo>
                    <a:lnTo>
                      <a:pt x="14400" y="7401"/>
                    </a:lnTo>
                    <a:lnTo>
                      <a:pt x="14400" y="8606"/>
                    </a:lnTo>
                    <a:lnTo>
                      <a:pt x="14168" y="9122"/>
                    </a:lnTo>
                    <a:lnTo>
                      <a:pt x="13471" y="9982"/>
                    </a:lnTo>
                    <a:lnTo>
                      <a:pt x="12310" y="10499"/>
                    </a:lnTo>
                    <a:lnTo>
                      <a:pt x="11613" y="10671"/>
                    </a:lnTo>
                    <a:lnTo>
                      <a:pt x="10916" y="10671"/>
                    </a:lnTo>
                    <a:close/>
                    <a:moveTo>
                      <a:pt x="10916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7200" y="21600"/>
                    </a:lnTo>
                    <a:lnTo>
                      <a:pt x="7200" y="16006"/>
                    </a:lnTo>
                    <a:lnTo>
                      <a:pt x="10916" y="16006"/>
                    </a:lnTo>
                    <a:lnTo>
                      <a:pt x="13006" y="15834"/>
                    </a:lnTo>
                    <a:lnTo>
                      <a:pt x="15097" y="15490"/>
                    </a:lnTo>
                    <a:lnTo>
                      <a:pt x="16955" y="14629"/>
                    </a:lnTo>
                    <a:lnTo>
                      <a:pt x="18581" y="13769"/>
                    </a:lnTo>
                    <a:lnTo>
                      <a:pt x="19974" y="12564"/>
                    </a:lnTo>
                    <a:lnTo>
                      <a:pt x="20903" y="11187"/>
                    </a:lnTo>
                    <a:lnTo>
                      <a:pt x="21600" y="9638"/>
                    </a:lnTo>
                    <a:lnTo>
                      <a:pt x="21600" y="6368"/>
                    </a:lnTo>
                    <a:lnTo>
                      <a:pt x="20903" y="4819"/>
                    </a:lnTo>
                    <a:lnTo>
                      <a:pt x="19974" y="3614"/>
                    </a:lnTo>
                    <a:lnTo>
                      <a:pt x="18581" y="2410"/>
                    </a:lnTo>
                    <a:lnTo>
                      <a:pt x="16955" y="1377"/>
                    </a:lnTo>
                    <a:lnTo>
                      <a:pt x="15097" y="688"/>
                    </a:lnTo>
                    <a:lnTo>
                      <a:pt x="13006" y="172"/>
                    </a:lnTo>
                    <a:lnTo>
                      <a:pt x="109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45720" tIns="45000" rIns="45720" bIns="45000" numCol="1" spcCol="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090" b="0" strike="noStrike" spc="-1">
                  <a:solidFill>
                    <a:srgbClr val="000000"/>
                  </a:solidFill>
                  <a:latin typeface="Calibri"/>
                  <a:ea typeface="DejaVu Sans"/>
                </a:endParaRPr>
              </a:p>
            </p:txBody>
          </p:sp>
          <p:sp>
            <p:nvSpPr>
              <p:cNvPr id="139" name="Freeform 149"/>
              <p:cNvSpPr/>
              <p:nvPr/>
            </p:nvSpPr>
            <p:spPr>
              <a:xfrm>
                <a:off x="9409320" y="5707080"/>
                <a:ext cx="220320" cy="261000"/>
              </a:xfrm>
              <a:custGeom>
                <a:avLst/>
                <a:gdLst>
                  <a:gd name="textAreaLeft" fmla="*/ 0 w 220320"/>
                  <a:gd name="textAreaRight" fmla="*/ 222840 w 220320"/>
                  <a:gd name="textAreaTop" fmla="*/ 0 h 261000"/>
                  <a:gd name="textAreaBottom" fmla="*/ 263520 h 261000"/>
                </a:gdLst>
                <a:ahLst/>
                <a:cxnLst/>
                <a:rect l="textAreaLeft" t="textAreaTop" r="textAreaRight" b="textAreaBottom"/>
                <a:pathLst>
                  <a:path w="21600" h="21600">
                    <a:moveTo>
                      <a:pt x="12516" y="21600"/>
                    </a:moveTo>
                    <a:lnTo>
                      <a:pt x="10093" y="21429"/>
                    </a:lnTo>
                    <a:lnTo>
                      <a:pt x="7873" y="20746"/>
                    </a:lnTo>
                    <a:lnTo>
                      <a:pt x="6662" y="20405"/>
                    </a:lnTo>
                    <a:lnTo>
                      <a:pt x="5652" y="19892"/>
                    </a:lnTo>
                    <a:lnTo>
                      <a:pt x="4643" y="19124"/>
                    </a:lnTo>
                    <a:lnTo>
                      <a:pt x="2826" y="17587"/>
                    </a:lnTo>
                    <a:lnTo>
                      <a:pt x="2019" y="16734"/>
                    </a:lnTo>
                    <a:lnTo>
                      <a:pt x="1413" y="15880"/>
                    </a:lnTo>
                    <a:lnTo>
                      <a:pt x="807" y="14855"/>
                    </a:lnTo>
                    <a:lnTo>
                      <a:pt x="404" y="13831"/>
                    </a:lnTo>
                    <a:lnTo>
                      <a:pt x="0" y="11782"/>
                    </a:lnTo>
                    <a:lnTo>
                      <a:pt x="0" y="9733"/>
                    </a:lnTo>
                    <a:lnTo>
                      <a:pt x="404" y="7684"/>
                    </a:lnTo>
                    <a:lnTo>
                      <a:pt x="807" y="6659"/>
                    </a:lnTo>
                    <a:lnTo>
                      <a:pt x="1413" y="5635"/>
                    </a:lnTo>
                    <a:lnTo>
                      <a:pt x="2019" y="4781"/>
                    </a:lnTo>
                    <a:lnTo>
                      <a:pt x="2826" y="3927"/>
                    </a:lnTo>
                    <a:lnTo>
                      <a:pt x="4643" y="2391"/>
                    </a:lnTo>
                    <a:lnTo>
                      <a:pt x="5652" y="1878"/>
                    </a:lnTo>
                    <a:lnTo>
                      <a:pt x="6662" y="1195"/>
                    </a:lnTo>
                    <a:lnTo>
                      <a:pt x="7873" y="854"/>
                    </a:lnTo>
                    <a:lnTo>
                      <a:pt x="10093" y="171"/>
                    </a:lnTo>
                    <a:lnTo>
                      <a:pt x="12516" y="0"/>
                    </a:lnTo>
                    <a:lnTo>
                      <a:pt x="14938" y="171"/>
                    </a:lnTo>
                    <a:lnTo>
                      <a:pt x="18572" y="1195"/>
                    </a:lnTo>
                    <a:lnTo>
                      <a:pt x="19581" y="1878"/>
                    </a:lnTo>
                    <a:lnTo>
                      <a:pt x="20591" y="2391"/>
                    </a:lnTo>
                    <a:lnTo>
                      <a:pt x="21600" y="3244"/>
                    </a:lnTo>
                    <a:lnTo>
                      <a:pt x="17159" y="7001"/>
                    </a:lnTo>
                    <a:lnTo>
                      <a:pt x="16150" y="6318"/>
                    </a:lnTo>
                    <a:lnTo>
                      <a:pt x="14938" y="5806"/>
                    </a:lnTo>
                    <a:lnTo>
                      <a:pt x="13727" y="5464"/>
                    </a:lnTo>
                    <a:lnTo>
                      <a:pt x="12516" y="5293"/>
                    </a:lnTo>
                    <a:lnTo>
                      <a:pt x="11305" y="5464"/>
                    </a:lnTo>
                    <a:lnTo>
                      <a:pt x="10093" y="5806"/>
                    </a:lnTo>
                    <a:lnTo>
                      <a:pt x="9084" y="6318"/>
                    </a:lnTo>
                    <a:lnTo>
                      <a:pt x="8075" y="7001"/>
                    </a:lnTo>
                    <a:lnTo>
                      <a:pt x="7267" y="7855"/>
                    </a:lnTo>
                    <a:lnTo>
                      <a:pt x="6662" y="8708"/>
                    </a:lnTo>
                    <a:lnTo>
                      <a:pt x="6258" y="9733"/>
                    </a:lnTo>
                    <a:lnTo>
                      <a:pt x="6258" y="11782"/>
                    </a:lnTo>
                    <a:lnTo>
                      <a:pt x="6662" y="12806"/>
                    </a:lnTo>
                    <a:lnTo>
                      <a:pt x="7267" y="13831"/>
                    </a:lnTo>
                    <a:lnTo>
                      <a:pt x="8075" y="14514"/>
                    </a:lnTo>
                    <a:lnTo>
                      <a:pt x="9084" y="15197"/>
                    </a:lnTo>
                    <a:lnTo>
                      <a:pt x="10093" y="15709"/>
                    </a:lnTo>
                    <a:lnTo>
                      <a:pt x="11305" y="16051"/>
                    </a:lnTo>
                    <a:lnTo>
                      <a:pt x="12516" y="16221"/>
                    </a:lnTo>
                    <a:lnTo>
                      <a:pt x="13727" y="16051"/>
                    </a:lnTo>
                    <a:lnTo>
                      <a:pt x="14938" y="15709"/>
                    </a:lnTo>
                    <a:lnTo>
                      <a:pt x="16150" y="15197"/>
                    </a:lnTo>
                    <a:lnTo>
                      <a:pt x="17159" y="14514"/>
                    </a:lnTo>
                    <a:lnTo>
                      <a:pt x="21600" y="18270"/>
                    </a:lnTo>
                    <a:lnTo>
                      <a:pt x="20591" y="19124"/>
                    </a:lnTo>
                    <a:lnTo>
                      <a:pt x="19581" y="19892"/>
                    </a:lnTo>
                    <a:lnTo>
                      <a:pt x="18572" y="20405"/>
                    </a:lnTo>
                    <a:lnTo>
                      <a:pt x="14938" y="21429"/>
                    </a:lnTo>
                    <a:lnTo>
                      <a:pt x="12516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45720" tIns="45000" rIns="45720" bIns="45000" numCol="1" spcCol="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090" b="0" strike="noStrike" spc="-1">
                  <a:solidFill>
                    <a:srgbClr val="000000"/>
                  </a:solidFill>
                  <a:latin typeface="Calibri"/>
                  <a:ea typeface="DejaVu Sans"/>
                </a:endParaRPr>
              </a:p>
            </p:txBody>
          </p:sp>
        </p:grpSp>
      </p:grpSp>
      <p:sp>
        <p:nvSpPr>
          <p:cNvPr id="140" name="TextBox 1023"/>
          <p:cNvSpPr/>
          <p:nvPr/>
        </p:nvSpPr>
        <p:spPr>
          <a:xfrm>
            <a:off x="436680" y="1450080"/>
            <a:ext cx="68698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krobat"/>
                <a:ea typeface="DejaVu Sans"/>
              </a:rPr>
              <a:t>Лучший молодой метролог ВНИИМ-2025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TextBox 1025"/>
          <p:cNvSpPr/>
          <p:nvPr/>
        </p:nvSpPr>
        <p:spPr>
          <a:xfrm>
            <a:off x="488340" y="1919568"/>
            <a:ext cx="11274840" cy="28608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Измерение удельной активности раствора радионуклида </a:t>
            </a:r>
            <a:r>
              <a:rPr lang="ru-RU" sz="40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108m</a:t>
            </a:r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 и </a:t>
            </a:r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iberation Serif;Times New Roma"/>
              </a:rPr>
              <a:t>уточнение квантовых выходов гамма-линий </a:t>
            </a:r>
            <a:r>
              <a:rPr lang="ru-RU" sz="40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iberation Serif;Times New Roma"/>
              </a:rPr>
              <a:t>108m</a:t>
            </a:r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iberation Serif;Times New Roma"/>
              </a:rPr>
              <a:t>Ag с целью создания спектрометрических источников для калибровки гамма-спектрометров.</a:t>
            </a:r>
            <a:endParaRPr lang="ru-RU" sz="40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42" name="TextBox 63"/>
          <p:cNvSpPr/>
          <p:nvPr/>
        </p:nvSpPr>
        <p:spPr>
          <a:xfrm>
            <a:off x="422640" y="5086800"/>
            <a:ext cx="992628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 err="1">
                <a:solidFill>
                  <a:srgbClr val="FFFFFF"/>
                </a:solidFill>
                <a:latin typeface="Akrobat"/>
                <a:ea typeface="DejaVu Sans"/>
              </a:rPr>
              <a:t>Заневский</a:t>
            </a:r>
            <a:r>
              <a:rPr lang="ru-RU" sz="1800" b="0" strike="noStrike" spc="-1" dirty="0">
                <a:solidFill>
                  <a:srgbClr val="FFFFFF"/>
                </a:solidFill>
                <a:latin typeface="Akrobat"/>
                <a:ea typeface="DejaVu Sans"/>
              </a:rPr>
              <a:t> А.В.    Жуков Г.В.  Нагорнова Е.С. 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krobat"/>
                <a:ea typeface="DejaVu Sans"/>
              </a:rPr>
              <a:t>Сэпман</a:t>
            </a:r>
            <a:r>
              <a:rPr lang="ru-RU" sz="1800" b="0" strike="noStrike" spc="-1" dirty="0">
                <a:solidFill>
                  <a:srgbClr val="FFFFFF"/>
                </a:solidFill>
                <a:latin typeface="Akrobat"/>
                <a:ea typeface="DejaVu Sans"/>
              </a:rPr>
              <a:t> С.В. Терещенко Е.Е.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13"/>
          <p:cNvSpPr/>
          <p:nvPr/>
        </p:nvSpPr>
        <p:spPr>
          <a:xfrm>
            <a:off x="180000" y="316800"/>
            <a:ext cx="10554120" cy="58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  <a:ea typeface="DejaVu Sans"/>
              </a:rPr>
              <a:t>Определение эффективности спектрометра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1"/>
          <p:cNvSpPr>
            <a:spLocks noGrp="1"/>
          </p:cNvSpPr>
          <p:nvPr>
            <p:ph type="sldNum" idx="15"/>
          </p:nvPr>
        </p:nvSpPr>
        <p:spPr>
          <a:xfrm>
            <a:off x="8610480" y="605700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600" b="0" strike="noStrike" spc="-1">
                <a:solidFill>
                  <a:srgbClr val="8B8B8B"/>
                </a:solidFill>
                <a:latin typeface="Arial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2462BDE-2E0B-4366-9D3B-B06F83705CD9}" type="slidenum">
              <a:rPr lang="ru-RU" sz="1600" b="0" strike="noStrike" spc="-1">
                <a:solidFill>
                  <a:srgbClr val="8B8B8B"/>
                </a:solidFill>
                <a:latin typeface="Arial"/>
                <a:ea typeface="DejaVu Sans"/>
              </a:rPr>
              <a:t>10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214" name="Группа 6"/>
          <p:cNvGrpSpPr/>
          <p:nvPr/>
        </p:nvGrpSpPr>
        <p:grpSpPr>
          <a:xfrm>
            <a:off x="527040" y="157320"/>
            <a:ext cx="71280" cy="922680"/>
            <a:chOff x="527040" y="157320"/>
            <a:chExt cx="71280" cy="922680"/>
          </a:xfrm>
        </p:grpSpPr>
        <p:sp>
          <p:nvSpPr>
            <p:cNvPr id="215" name="object 13"/>
            <p:cNvSpPr/>
            <p:nvPr/>
          </p:nvSpPr>
          <p:spPr>
            <a:xfrm>
              <a:off x="527040" y="371520"/>
              <a:ext cx="68760" cy="515880"/>
            </a:xfrm>
            <a:prstGeom prst="rect">
              <a:avLst/>
            </a:prstGeom>
            <a:blipFill rotWithShape="0">
              <a:blip r:embed="rId2"/>
              <a:srcRect/>
              <a:tile tx="0" ty="0" sx="99901" sy="99901" algn="tl"/>
            </a:blip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4E6B"/>
                </a:solidFill>
                <a:latin typeface="Calibri"/>
                <a:ea typeface="DejaVu Sans"/>
              </a:endParaRPr>
            </a:p>
          </p:txBody>
        </p:sp>
        <p:sp>
          <p:nvSpPr>
            <p:cNvPr id="216" name="object 14"/>
            <p:cNvSpPr/>
            <p:nvPr/>
          </p:nvSpPr>
          <p:spPr>
            <a:xfrm flipV="1">
              <a:off x="597960" y="157320"/>
              <a:ext cx="360" cy="922680"/>
            </a:xfrm>
            <a:prstGeom prst="line">
              <a:avLst/>
            </a:prstGeom>
            <a:ln w="20941">
              <a:solidFill>
                <a:srgbClr val="004E6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pic>
        <p:nvPicPr>
          <p:cNvPr id="217" name="fon-05.png 6" descr="fon-05.png"/>
          <p:cNvPicPr/>
          <p:nvPr/>
        </p:nvPicPr>
        <p:blipFill>
          <a:blip r:embed="rId3"/>
          <a:srcRect l="17783" t="-27435" b="-20847"/>
          <a:stretch/>
        </p:blipFill>
        <p:spPr>
          <a:xfrm>
            <a:off x="515880" y="6099480"/>
            <a:ext cx="11157480" cy="468000"/>
          </a:xfrm>
          <a:prstGeom prst="rect">
            <a:avLst/>
          </a:prstGeom>
          <a:ln w="12700">
            <a:noFill/>
          </a:ln>
        </p:spPr>
      </p:pic>
      <p:pic>
        <p:nvPicPr>
          <p:cNvPr id="218" name="Рисунок 185"/>
          <p:cNvPicPr/>
          <p:nvPr/>
        </p:nvPicPr>
        <p:blipFill>
          <a:blip r:embed="rId4"/>
          <a:stretch/>
        </p:blipFill>
        <p:spPr>
          <a:xfrm>
            <a:off x="0" y="960120"/>
            <a:ext cx="6940080" cy="4067280"/>
          </a:xfrm>
          <a:prstGeom prst="rect">
            <a:avLst/>
          </a:prstGeom>
          <a:ln w="0">
            <a:noFill/>
          </a:ln>
        </p:spPr>
      </p:pic>
      <p:sp>
        <p:nvSpPr>
          <p:cNvPr id="219" name="TextBox 186"/>
          <p:cNvSpPr/>
          <p:nvPr/>
        </p:nvSpPr>
        <p:spPr>
          <a:xfrm>
            <a:off x="338040" y="5220000"/>
            <a:ext cx="6681240" cy="60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Кривая эффективности спектрометра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20" name="Таблица 187"/>
          <p:cNvGraphicFramePr/>
          <p:nvPr/>
        </p:nvGraphicFramePr>
        <p:xfrm>
          <a:off x="7177320" y="4178880"/>
          <a:ext cx="4514040" cy="1920240"/>
        </p:xfrm>
        <a:graphic>
          <a:graphicData uri="http://schemas.openxmlformats.org/drawingml/2006/table">
            <a:tbl>
              <a:tblPr/>
              <a:tblGrid>
                <a:gridCol w="135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4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Е, кэВ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Ɛ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</a:t>
                      </a:r>
                      <a:r>
                        <a:rPr lang="ru-RU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(k=2)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434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ArialMT"/>
                        </a:rPr>
                        <a:t>2,06 </a:t>
                      </a:r>
                      <a:r>
                        <a:rPr lang="zh-CN" sz="2000" b="0" strike="noStrike" spc="-1">
                          <a:solidFill>
                            <a:srgbClr val="000000"/>
                          </a:solidFill>
                          <a:latin typeface="Arial"/>
                          <a:ea typeface="ArialMT"/>
                        </a:rPr>
                        <a:t>・ </a:t>
                      </a: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ArialMT"/>
                        </a:rPr>
                        <a:t>10</a:t>
                      </a:r>
                      <a:r>
                        <a:rPr lang="ru-RU" sz="2000" b="0" strike="noStrike" spc="-1" baseline="33000">
                          <a:solidFill>
                            <a:srgbClr val="000000"/>
                          </a:solidFill>
                          <a:latin typeface="Arial"/>
                          <a:ea typeface="ArialMT"/>
                        </a:rPr>
                        <a:t>-3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3,0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614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ArialMT"/>
                        </a:rPr>
                        <a:t>1,51 </a:t>
                      </a:r>
                      <a:r>
                        <a:rPr lang="zh-CN" sz="2000" b="0" strike="noStrike" spc="-1">
                          <a:solidFill>
                            <a:srgbClr val="000000"/>
                          </a:solidFill>
                          <a:latin typeface="Arial"/>
                          <a:ea typeface="ArialMT"/>
                        </a:rPr>
                        <a:t>・ </a:t>
                      </a: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ArialMT"/>
                        </a:rPr>
                        <a:t>10</a:t>
                      </a:r>
                      <a:r>
                        <a:rPr lang="ru-RU" sz="2600" b="0" strike="noStrike" spc="-1" baseline="33000">
                          <a:solidFill>
                            <a:srgbClr val="1A1A1A"/>
                          </a:solidFill>
                          <a:latin typeface="Arial"/>
                          <a:ea typeface="ArialMT"/>
                        </a:rPr>
                        <a:t>-3</a:t>
                      </a:r>
                      <a:endParaRPr lang="ru-RU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4,0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723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ArialMT"/>
                        </a:rPr>
                        <a:t>1,32 </a:t>
                      </a:r>
                      <a:r>
                        <a:rPr lang="zh-CN" sz="2000" b="0" strike="noStrike" spc="-1">
                          <a:solidFill>
                            <a:srgbClr val="000000"/>
                          </a:solidFill>
                          <a:latin typeface="Arial"/>
                          <a:ea typeface="ArialMT"/>
                        </a:rPr>
                        <a:t>・ </a:t>
                      </a: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ArialMT"/>
                        </a:rPr>
                        <a:t>10</a:t>
                      </a:r>
                      <a:r>
                        <a:rPr lang="ru-RU" sz="2000" b="0" strike="noStrike" spc="-1" baseline="33000">
                          <a:solidFill>
                            <a:srgbClr val="000000"/>
                          </a:solidFill>
                          <a:latin typeface="Arial"/>
                          <a:ea typeface="ArialMT"/>
                        </a:rPr>
                        <a:t>-3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4,0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1" name="Рисунок 5"/>
          <p:cNvSpPr/>
          <p:nvPr/>
        </p:nvSpPr>
        <p:spPr>
          <a:xfrm>
            <a:off x="2867040" y="1528560"/>
            <a:ext cx="2357280" cy="1997640"/>
          </a:xfrm>
          <a:prstGeom prst="ellipse">
            <a:avLst/>
          </a:prstGeom>
          <a:blipFill rotWithShape="0">
            <a:blip r:embed="rId5"/>
            <a:srcRect/>
            <a:stretch/>
          </a:blip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cxnSp>
        <p:nvCxnSpPr>
          <p:cNvPr id="222" name="Прямая со стрелкой 8"/>
          <p:cNvCxnSpPr/>
          <p:nvPr/>
        </p:nvCxnSpPr>
        <p:spPr>
          <a:xfrm flipH="1">
            <a:off x="2743200" y="2800800"/>
            <a:ext cx="839160" cy="550800"/>
          </a:xfrm>
          <a:prstGeom prst="straightConnector1">
            <a:avLst/>
          </a:prstGeom>
          <a:ln w="38100">
            <a:solidFill>
              <a:srgbClr val="C00000"/>
            </a:solidFill>
            <a:round/>
            <a:tailEnd type="triangle" w="med" len="med"/>
          </a:ln>
        </p:spPr>
      </p:cxnSp>
      <p:pic>
        <p:nvPicPr>
          <p:cNvPr id="223" name="Рисунок 170"/>
          <p:cNvPicPr/>
          <p:nvPr/>
        </p:nvPicPr>
        <p:blipFill>
          <a:blip r:embed="rId6"/>
          <a:srcRect t="9856" b="5888"/>
          <a:stretch/>
        </p:blipFill>
        <p:spPr>
          <a:xfrm>
            <a:off x="7019640" y="843120"/>
            <a:ext cx="5126760" cy="323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043" y="311727"/>
            <a:ext cx="10972440" cy="1761300"/>
          </a:xfrm>
        </p:spPr>
        <p:txBody>
          <a:bodyPr/>
          <a:lstStyle/>
          <a:p>
            <a:pPr algn="ctr"/>
            <a:r>
              <a:rPr lang="ru-RU" sz="3600" dirty="0"/>
              <a:t>Таблица 1    Результаты измерений активности      </a:t>
            </a:r>
            <a:r>
              <a:rPr lang="ru-RU" sz="3600" baseline="30000" dirty="0"/>
              <a:t>108m</a:t>
            </a:r>
            <a:r>
              <a:rPr lang="ru-RU" sz="3600" dirty="0"/>
              <a:t>Ag на дату измерений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62446" y="1672937"/>
          <a:ext cx="10546772" cy="3730338"/>
        </p:xfrm>
        <a:graphic>
          <a:graphicData uri="http://schemas.openxmlformats.org/drawingml/2006/table">
            <a:tbl>
              <a:tblPr firstRow="1" firstCol="1" bandRow="1"/>
              <a:tblGrid>
                <a:gridCol w="1440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0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66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24640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iberation Serif;Times New Roma"/>
                        </a:rPr>
                        <a:t>№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Liberation Serif;Times New Roma"/>
                          <a:cs typeface="Liberation Serif;Times New Roma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iberation Serif;Times New Roma"/>
                        </a:rPr>
                        <a:t>источника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УЭА-7, кБк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ru-RU" sz="2000" baseline="-25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(k=2)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УЭА-3, кБк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ru-RU" sz="20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(k=2)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Отличие, %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849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№2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14,74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14,67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0,22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849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№7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27,97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27,89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0,14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718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599"/>
            <a:ext cx="11897591" cy="1274645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2 — Значения квантовых выходов,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7982" y="2272506"/>
          <a:ext cx="10879281" cy="4235221"/>
        </p:xfrm>
        <a:graphic>
          <a:graphicData uri="http://schemas.openxmlformats.org/drawingml/2006/table">
            <a:tbl>
              <a:tblPr firstRow="1" firstCol="1" bandRow="1"/>
              <a:tblGrid>
                <a:gridCol w="1694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3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3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8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8332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iberation Serif;Times New Roma"/>
                        </a:rPr>
                        <a:t>γ‑линии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433,94 кэВ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614,28 кэВ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722,91 кэВ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%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ru-RU" sz="2000" baseline="-25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% (k=2)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%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ru-RU" sz="2000" baseline="-25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% (k=2)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%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ru-RU" sz="20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% (k=2)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030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Эта работа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87,9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87,8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030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LNHB, [3]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90,1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90,5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90,8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030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INL, </a:t>
                      </a: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[4]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90,5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89,8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90,8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030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ГСССД, </a:t>
                      </a: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91,8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92,4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57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Box 19"/>
          <p:cNvSpPr/>
          <p:nvPr/>
        </p:nvSpPr>
        <p:spPr>
          <a:xfrm>
            <a:off x="1800000" y="2520000"/>
            <a:ext cx="7854120" cy="63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ru-RU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Спасибо за внимание!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1"/>
          <p:cNvSpPr>
            <a:spLocks noGrp="1"/>
          </p:cNvSpPr>
          <p:nvPr>
            <p:ph type="sldNum" idx="18"/>
          </p:nvPr>
        </p:nvSpPr>
        <p:spPr>
          <a:xfrm>
            <a:off x="8610480" y="605700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600" b="0" strike="noStrike" spc="-1">
                <a:solidFill>
                  <a:srgbClr val="8B8B8B"/>
                </a:solidFill>
                <a:latin typeface="Arial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B849BEA-766E-4B3B-AEA4-5315C49FFCB1}" type="slidenum">
              <a:rPr lang="ru-RU" sz="1600" b="0" strike="noStrike" spc="-1">
                <a:solidFill>
                  <a:srgbClr val="8B8B8B"/>
                </a:solidFill>
                <a:latin typeface="Arial"/>
                <a:ea typeface="DejaVu Sans"/>
              </a:rPr>
              <a:t>13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2" name="fon-05.png 9" descr="fon-05.png"/>
          <p:cNvPicPr/>
          <p:nvPr/>
        </p:nvPicPr>
        <p:blipFill>
          <a:blip r:embed="rId2"/>
          <a:srcRect l="17783" t="-27435" b="-20847"/>
          <a:stretch/>
        </p:blipFill>
        <p:spPr>
          <a:xfrm>
            <a:off x="515880" y="6099480"/>
            <a:ext cx="11157480" cy="468000"/>
          </a:xfrm>
          <a:prstGeom prst="rect">
            <a:avLst/>
          </a:prstGeom>
          <a:ln w="1270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40" y="804496"/>
            <a:ext cx="5598519" cy="52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2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Box 17"/>
          <p:cNvSpPr/>
          <p:nvPr/>
        </p:nvSpPr>
        <p:spPr>
          <a:xfrm>
            <a:off x="-905400" y="288360"/>
            <a:ext cx="7854120" cy="63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ru-RU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Перспективы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1"/>
          <p:cNvSpPr>
            <a:spLocks noGrp="1"/>
          </p:cNvSpPr>
          <p:nvPr>
            <p:ph type="sldNum" idx="17"/>
          </p:nvPr>
        </p:nvSpPr>
        <p:spPr>
          <a:xfrm>
            <a:off x="8610480" y="605700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600" b="0" strike="noStrike" spc="-1">
                <a:solidFill>
                  <a:srgbClr val="8B8B8B"/>
                </a:solidFill>
                <a:latin typeface="Arial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03977BD-0D0F-4FA2-AF92-36C4EECC3314}" type="slidenum">
              <a:rPr lang="ru-RU" sz="1600" b="0" strike="noStrike" spc="-1">
                <a:solidFill>
                  <a:srgbClr val="8B8B8B"/>
                </a:solidFill>
                <a:latin typeface="Arial"/>
                <a:ea typeface="DejaVu Sans"/>
              </a:rPr>
              <a:t>14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233" name="Группа 9"/>
          <p:cNvGrpSpPr/>
          <p:nvPr/>
        </p:nvGrpSpPr>
        <p:grpSpPr>
          <a:xfrm>
            <a:off x="527040" y="157320"/>
            <a:ext cx="71280" cy="922680"/>
            <a:chOff x="527040" y="157320"/>
            <a:chExt cx="71280" cy="922680"/>
          </a:xfrm>
        </p:grpSpPr>
        <p:sp>
          <p:nvSpPr>
            <p:cNvPr id="234" name="object 17"/>
            <p:cNvSpPr/>
            <p:nvPr/>
          </p:nvSpPr>
          <p:spPr>
            <a:xfrm>
              <a:off x="527040" y="371520"/>
              <a:ext cx="68760" cy="515880"/>
            </a:xfrm>
            <a:prstGeom prst="rect">
              <a:avLst/>
            </a:prstGeom>
            <a:blipFill rotWithShape="0">
              <a:blip r:embed="rId2"/>
              <a:srcRect/>
              <a:tile tx="0" ty="0" sx="99901" sy="99901" algn="tl"/>
            </a:blip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4E6B"/>
                </a:solidFill>
                <a:latin typeface="Calibri"/>
                <a:ea typeface="DejaVu Sans"/>
              </a:endParaRPr>
            </a:p>
          </p:txBody>
        </p:sp>
        <p:sp>
          <p:nvSpPr>
            <p:cNvPr id="235" name="object 18"/>
            <p:cNvSpPr/>
            <p:nvPr/>
          </p:nvSpPr>
          <p:spPr>
            <a:xfrm flipV="1">
              <a:off x="597960" y="157320"/>
              <a:ext cx="360" cy="922680"/>
            </a:xfrm>
            <a:prstGeom prst="line">
              <a:avLst/>
            </a:prstGeom>
            <a:ln w="20941">
              <a:solidFill>
                <a:srgbClr val="004E6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pic>
        <p:nvPicPr>
          <p:cNvPr id="236" name="fon-05.png 8" descr="fon-05.png"/>
          <p:cNvPicPr/>
          <p:nvPr/>
        </p:nvPicPr>
        <p:blipFill>
          <a:blip r:embed="rId3"/>
          <a:srcRect l="17783" t="-27435" b="-20847"/>
          <a:stretch/>
        </p:blipFill>
        <p:spPr>
          <a:xfrm>
            <a:off x="515880" y="6099480"/>
            <a:ext cx="11157480" cy="468000"/>
          </a:xfrm>
          <a:prstGeom prst="rect">
            <a:avLst/>
          </a:prstGeom>
          <a:ln w="12700">
            <a:noFill/>
          </a:ln>
        </p:spPr>
      </p:pic>
      <p:sp>
        <p:nvSpPr>
          <p:cNvPr id="237" name="TextBox 207"/>
          <p:cNvSpPr/>
          <p:nvPr/>
        </p:nvSpPr>
        <p:spPr>
          <a:xfrm>
            <a:off x="515880" y="1060920"/>
            <a:ext cx="7023600" cy="48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Представляется логичным продолжение исследования </a:t>
            </a:r>
            <a:r>
              <a:rPr lang="ru-RU" sz="2400" b="0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108m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Ag другими доступными для нас абсолютными методами измерений — методом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Arial"/>
              </a:rPr>
              <a:t>β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-γ совпадений и методом двойных-тройных совпадений (TDCR) в жидком сцинтилляторе.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Aptos"/>
              </a:rPr>
              <a:t>Также перспективным направлением работы может стать внесение в стандартный комплект ОСГИ источника на основе </a:t>
            </a:r>
            <a:r>
              <a:rPr lang="ru-RU" sz="2400" b="0" strike="noStrike" spc="-1" baseline="30000">
                <a:solidFill>
                  <a:srgbClr val="000000"/>
                </a:solidFill>
                <a:latin typeface="Arial"/>
                <a:ea typeface="Aptos"/>
              </a:rPr>
              <a:t>108m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Aptos"/>
              </a:rPr>
              <a:t>Ag.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Aptos"/>
              </a:rPr>
              <a:t>Преимущества источника ОСГИ на основе </a:t>
            </a:r>
            <a:r>
              <a:rPr lang="ru-RU" sz="2400" b="0" strike="noStrike" spc="-1" baseline="30000">
                <a:solidFill>
                  <a:srgbClr val="000000"/>
                </a:solidFill>
                <a:latin typeface="Arial"/>
                <a:ea typeface="Aptos"/>
              </a:rPr>
              <a:t>108m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Aptos"/>
              </a:rPr>
              <a:t>Ag — больший период полураспада, чем у радионуклидов, имеющих гамма-излучения близких энергий (</a:t>
            </a:r>
            <a:r>
              <a:rPr lang="ru-RU" sz="2400" b="0" strike="noStrike" spc="-1" baseline="33000">
                <a:solidFill>
                  <a:srgbClr val="000000"/>
                </a:solidFill>
                <a:latin typeface="Arial"/>
                <a:ea typeface="Aptos"/>
              </a:rPr>
              <a:t>134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Aptos"/>
              </a:rPr>
              <a:t>Cs, </a:t>
            </a:r>
            <a:r>
              <a:rPr lang="ru-RU" sz="2400" b="0" strike="noStrike" spc="-1" baseline="33000">
                <a:solidFill>
                  <a:srgbClr val="000000"/>
                </a:solidFill>
                <a:latin typeface="Arial"/>
                <a:ea typeface="Aptos"/>
              </a:rPr>
              <a:t>137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Aptos"/>
              </a:rPr>
              <a:t>Cs).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8" name="Picture 1"/>
          <p:cNvPicPr/>
          <p:nvPr/>
        </p:nvPicPr>
        <p:blipFill>
          <a:blip r:embed="rId4"/>
          <a:srcRect l="14931" t="13794" r="28369" b="25843"/>
          <a:stretch/>
        </p:blipFill>
        <p:spPr>
          <a:xfrm rot="16200000">
            <a:off x="8546760" y="-760680"/>
            <a:ext cx="2877840" cy="440820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4"/>
          <p:cNvPicPr/>
          <p:nvPr/>
        </p:nvPicPr>
        <p:blipFill>
          <a:blip r:embed="rId5"/>
          <a:srcRect l="18279" t="16040" r="19747" b="20201"/>
          <a:stretch/>
        </p:blipFill>
        <p:spPr>
          <a:xfrm rot="16200000">
            <a:off x="8379720" y="2284200"/>
            <a:ext cx="3212280" cy="4408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4437C-76B5-44D6-8D94-7ABF204C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3EC778-6530-4DA1-81DE-04F70EF4B20F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480" y="1418400"/>
            <a:ext cx="10972440" cy="4163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Проведено измерение удельной активности раствора </a:t>
            </a:r>
            <a:r>
              <a:rPr lang="ru-RU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108m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 методом 4πγ-счета на Государственном первичном эталоне единиц активности радионуклидов, удельной активности радионуклидов, потока альфа-, бета- частиц и фотонов радионуклидных источников ГЭТ 6-2016. Изготовлены точечные источники и проведено их измерение на установках УЭА-7 и УЭА-3 абсолютными методами с получением достоверных значений активности. Проведена калибровка гамма-спектрометра — государственного вторичного эталона единиц активности радионуклидов, рег. № 2.1.ZZB.0421.2022. Также произведено уточнение квантовых выходов для гамма-квантов </a:t>
            </a:r>
            <a:r>
              <a:rPr lang="ru-RU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108m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 с энергиями 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Liberation Serif;Times New Roma"/>
              </a:rPr>
              <a:t>4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 кэВ, 614 кэВ и 723 кэВ. Результатом работы стало улучшение функциональных характеристик государственного вторичного эталона единиц активности радионуклидов и уточнение ядерно-физической константы для </a:t>
            </a:r>
            <a:r>
              <a:rPr lang="ru-RU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108m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Ag. </a:t>
            </a:r>
          </a:p>
        </p:txBody>
      </p:sp>
    </p:spTree>
    <p:extLst>
      <p:ext uri="{BB962C8B-B14F-4D97-AF65-F5344CB8AC3E}">
        <p14:creationId xmlns:p14="http://schemas.microsoft.com/office/powerpoint/2010/main" val="8888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Box 1"/>
          <p:cNvSpPr/>
          <p:nvPr/>
        </p:nvSpPr>
        <p:spPr>
          <a:xfrm>
            <a:off x="1145880" y="759600"/>
            <a:ext cx="5489640" cy="63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ru-RU" sz="4000" b="0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108m</a:t>
            </a:r>
            <a:r>
              <a:rPr lang="ru-RU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Ag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1"/>
          <p:cNvSpPr>
            <a:spLocks noGrp="1"/>
          </p:cNvSpPr>
          <p:nvPr>
            <p:ph type="sldNum" idx="7"/>
          </p:nvPr>
        </p:nvSpPr>
        <p:spPr>
          <a:xfrm>
            <a:off x="8610480" y="605700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600" b="0" strike="noStrike" spc="-1">
                <a:solidFill>
                  <a:srgbClr val="8B8B8B"/>
                </a:solidFill>
                <a:latin typeface="Arial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A22DD88-6260-4D46-81BF-5B39E5F8E2D1}" type="slidenum">
              <a:rPr lang="ru-RU" sz="1600" b="0" strike="noStrike" spc="-1">
                <a:solidFill>
                  <a:srgbClr val="8B8B8B"/>
                </a:solidFill>
                <a:latin typeface="Arial"/>
                <a:ea typeface="DejaVu Sans"/>
              </a:rPr>
              <a:t>2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145" name="Группа 8"/>
          <p:cNvGrpSpPr/>
          <p:nvPr/>
        </p:nvGrpSpPr>
        <p:grpSpPr>
          <a:xfrm>
            <a:off x="527040" y="521640"/>
            <a:ext cx="71280" cy="922680"/>
            <a:chOff x="527040" y="521640"/>
            <a:chExt cx="71280" cy="922680"/>
          </a:xfrm>
        </p:grpSpPr>
        <p:sp>
          <p:nvSpPr>
            <p:cNvPr id="146" name="object 4"/>
            <p:cNvSpPr/>
            <p:nvPr/>
          </p:nvSpPr>
          <p:spPr>
            <a:xfrm>
              <a:off x="527040" y="735840"/>
              <a:ext cx="68760" cy="515880"/>
            </a:xfrm>
            <a:prstGeom prst="rect">
              <a:avLst/>
            </a:prstGeom>
            <a:blipFill rotWithShape="0">
              <a:blip r:embed="rId2"/>
              <a:srcRect/>
              <a:tile tx="0" ty="0" sx="99901" sy="99901" algn="tl"/>
            </a:blip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4E6B"/>
                </a:solidFill>
                <a:latin typeface="Calibri"/>
                <a:ea typeface="DejaVu Sans"/>
              </a:endParaRPr>
            </a:p>
          </p:txBody>
        </p:sp>
        <p:sp>
          <p:nvSpPr>
            <p:cNvPr id="147" name="object 5"/>
            <p:cNvSpPr/>
            <p:nvPr/>
          </p:nvSpPr>
          <p:spPr>
            <a:xfrm flipV="1">
              <a:off x="597960" y="521640"/>
              <a:ext cx="360" cy="922680"/>
            </a:xfrm>
            <a:prstGeom prst="line">
              <a:avLst/>
            </a:prstGeom>
            <a:ln w="20941">
              <a:solidFill>
                <a:srgbClr val="004E6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pic>
        <p:nvPicPr>
          <p:cNvPr id="148" name="fon-05.png" descr="fon-05.png"/>
          <p:cNvPicPr/>
          <p:nvPr/>
        </p:nvPicPr>
        <p:blipFill>
          <a:blip r:embed="rId3"/>
          <a:srcRect l="17783" t="-27435" b="-20847"/>
          <a:stretch/>
        </p:blipFill>
        <p:spPr>
          <a:xfrm>
            <a:off x="515880" y="6099480"/>
            <a:ext cx="11157480" cy="468000"/>
          </a:xfrm>
          <a:prstGeom prst="rect">
            <a:avLst/>
          </a:prstGeom>
          <a:ln w="12700">
            <a:noFill/>
          </a:ln>
        </p:spPr>
      </p:pic>
      <p:sp>
        <p:nvSpPr>
          <p:cNvPr id="149" name="Рисунок 5"/>
          <p:cNvSpPr/>
          <p:nvPr/>
        </p:nvSpPr>
        <p:spPr>
          <a:xfrm>
            <a:off x="270000" y="1440000"/>
            <a:ext cx="6567840" cy="4792320"/>
          </a:xfrm>
          <a:prstGeom prst="snip1Rect">
            <a:avLst>
              <a:gd name="adj" fmla="val 12700"/>
            </a:avLst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50" name="Рисунок 111"/>
          <p:cNvPicPr/>
          <p:nvPr/>
        </p:nvPicPr>
        <p:blipFill>
          <a:blip r:embed="rId5"/>
          <a:srcRect l="20150" t="22185" r="41273" b="25262"/>
          <a:stretch/>
        </p:blipFill>
        <p:spPr>
          <a:xfrm>
            <a:off x="7920000" y="540360"/>
            <a:ext cx="2336400" cy="4251240"/>
          </a:xfrm>
          <a:prstGeom prst="rect">
            <a:avLst/>
          </a:prstGeom>
          <a:ln w="0">
            <a:noFill/>
          </a:ln>
        </p:spPr>
      </p:pic>
      <p:sp>
        <p:nvSpPr>
          <p:cNvPr id="151" name="TextBox 112"/>
          <p:cNvSpPr/>
          <p:nvPr/>
        </p:nvSpPr>
        <p:spPr>
          <a:xfrm>
            <a:off x="7920000" y="5053320"/>
            <a:ext cx="247680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Внешний вид ампулы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2"/>
          <p:cNvSpPr/>
          <p:nvPr/>
        </p:nvSpPr>
        <p:spPr>
          <a:xfrm>
            <a:off x="-201240" y="469440"/>
            <a:ext cx="10554120" cy="63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Спектрометрия гамма-излучений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1"/>
          <p:cNvSpPr>
            <a:spLocks noGrp="1"/>
          </p:cNvSpPr>
          <p:nvPr>
            <p:ph type="sldNum" idx="8"/>
          </p:nvPr>
        </p:nvSpPr>
        <p:spPr>
          <a:xfrm>
            <a:off x="8610480" y="605700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600" b="0" strike="noStrike" spc="-1">
                <a:solidFill>
                  <a:srgbClr val="8B8B8B"/>
                </a:solidFill>
                <a:latin typeface="Arial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8CB6955-F3C3-4921-B2A1-68C3DD2FBB99}" type="slidenum">
              <a:rPr lang="ru-RU" sz="1600" b="0" strike="noStrike" spc="-1">
                <a:solidFill>
                  <a:srgbClr val="8B8B8B"/>
                </a:solidFill>
                <a:latin typeface="Arial"/>
                <a:ea typeface="DejaVu Sans"/>
              </a:rPr>
              <a:t>3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154" name="Группа 1"/>
          <p:cNvGrpSpPr/>
          <p:nvPr/>
        </p:nvGrpSpPr>
        <p:grpSpPr>
          <a:xfrm>
            <a:off x="515880" y="336240"/>
            <a:ext cx="71280" cy="922680"/>
            <a:chOff x="515880" y="336240"/>
            <a:chExt cx="71280" cy="922680"/>
          </a:xfrm>
        </p:grpSpPr>
        <p:sp>
          <p:nvSpPr>
            <p:cNvPr id="155" name="object 1"/>
            <p:cNvSpPr/>
            <p:nvPr/>
          </p:nvSpPr>
          <p:spPr>
            <a:xfrm>
              <a:off x="515880" y="550440"/>
              <a:ext cx="68760" cy="515880"/>
            </a:xfrm>
            <a:prstGeom prst="rect">
              <a:avLst/>
            </a:prstGeom>
            <a:blipFill rotWithShape="0">
              <a:blip r:embed="rId2"/>
              <a:srcRect/>
              <a:tile tx="0" ty="0" sx="99901" sy="99901" algn="tl"/>
            </a:blip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4E6B"/>
                </a:solidFill>
                <a:latin typeface="Calibri"/>
                <a:ea typeface="DejaVu Sans"/>
              </a:endParaRPr>
            </a:p>
          </p:txBody>
        </p:sp>
        <p:sp>
          <p:nvSpPr>
            <p:cNvPr id="156" name="object 2"/>
            <p:cNvSpPr/>
            <p:nvPr/>
          </p:nvSpPr>
          <p:spPr>
            <a:xfrm flipV="1">
              <a:off x="586800" y="336240"/>
              <a:ext cx="360" cy="922680"/>
            </a:xfrm>
            <a:prstGeom prst="line">
              <a:avLst/>
            </a:prstGeom>
            <a:ln w="20941">
              <a:solidFill>
                <a:srgbClr val="004E6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pic>
        <p:nvPicPr>
          <p:cNvPr id="157" name="fon-05.png 1" descr="fon-05.png"/>
          <p:cNvPicPr/>
          <p:nvPr/>
        </p:nvPicPr>
        <p:blipFill>
          <a:blip r:embed="rId3"/>
          <a:srcRect l="17783" t="-27435" b="-20847"/>
          <a:stretch/>
        </p:blipFill>
        <p:spPr>
          <a:xfrm>
            <a:off x="515880" y="6099480"/>
            <a:ext cx="11157480" cy="468000"/>
          </a:xfrm>
          <a:prstGeom prst="rect">
            <a:avLst/>
          </a:prstGeom>
          <a:ln w="12700">
            <a:noFill/>
          </a:ln>
        </p:spPr>
      </p:pic>
      <p:pic>
        <p:nvPicPr>
          <p:cNvPr id="158" name="Рисунок 123"/>
          <p:cNvPicPr/>
          <p:nvPr/>
        </p:nvPicPr>
        <p:blipFill>
          <a:blip r:embed="rId4"/>
          <a:srcRect t="16629"/>
          <a:stretch/>
        </p:blipFill>
        <p:spPr>
          <a:xfrm>
            <a:off x="0" y="3240000"/>
            <a:ext cx="4920480" cy="3075120"/>
          </a:xfrm>
          <a:prstGeom prst="rect">
            <a:avLst/>
          </a:prstGeom>
          <a:ln w="0">
            <a:noFill/>
          </a:ln>
        </p:spPr>
      </p:pic>
      <p:sp>
        <p:nvSpPr>
          <p:cNvPr id="159" name="TextBox 124"/>
          <p:cNvSpPr/>
          <p:nvPr/>
        </p:nvSpPr>
        <p:spPr>
          <a:xfrm>
            <a:off x="586800" y="1413720"/>
            <a:ext cx="7332480" cy="144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Задачи, которые решает гамма-спектрометрия: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Установление изотопного состава вещества;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Определение активности образца;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Метод неразрушающего контроля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0" name="Picture 2" descr="Picture background"/>
          <p:cNvPicPr/>
          <p:nvPr/>
        </p:nvPicPr>
        <p:blipFill>
          <a:blip r:embed="rId5"/>
          <a:stretch/>
        </p:blipFill>
        <p:spPr>
          <a:xfrm>
            <a:off x="7269480" y="2458440"/>
            <a:ext cx="4795920" cy="359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4"/>
          <p:cNvSpPr/>
          <p:nvPr/>
        </p:nvSpPr>
        <p:spPr>
          <a:xfrm>
            <a:off x="-1080000" y="360000"/>
            <a:ext cx="7609680" cy="63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ru-RU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Цель работы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1"/>
          <p:cNvSpPr>
            <a:spLocks noGrp="1"/>
          </p:cNvSpPr>
          <p:nvPr>
            <p:ph type="sldNum" idx="9"/>
          </p:nvPr>
        </p:nvSpPr>
        <p:spPr>
          <a:xfrm>
            <a:off x="8610480" y="605700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600" b="0" strike="noStrike" spc="-1">
                <a:solidFill>
                  <a:srgbClr val="8B8B8B"/>
                </a:solidFill>
                <a:latin typeface="Arial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59FAB38-66C4-45A0-9ED1-114D2CD7FBC8}" type="slidenum">
              <a:rPr lang="ru-RU" sz="1600" b="0" strike="noStrike" spc="-1">
                <a:solidFill>
                  <a:srgbClr val="8B8B8B"/>
                </a:solidFill>
                <a:latin typeface="Arial"/>
                <a:ea typeface="DejaVu Sans"/>
              </a:rPr>
              <a:t>4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163" name="Группа 2"/>
          <p:cNvGrpSpPr/>
          <p:nvPr/>
        </p:nvGrpSpPr>
        <p:grpSpPr>
          <a:xfrm>
            <a:off x="527040" y="157320"/>
            <a:ext cx="71280" cy="922680"/>
            <a:chOff x="527040" y="157320"/>
            <a:chExt cx="71280" cy="922680"/>
          </a:xfrm>
        </p:grpSpPr>
        <p:sp>
          <p:nvSpPr>
            <p:cNvPr id="164" name="object 3"/>
            <p:cNvSpPr/>
            <p:nvPr/>
          </p:nvSpPr>
          <p:spPr>
            <a:xfrm>
              <a:off x="527040" y="371520"/>
              <a:ext cx="68760" cy="515880"/>
            </a:xfrm>
            <a:prstGeom prst="rect">
              <a:avLst/>
            </a:prstGeom>
            <a:blipFill rotWithShape="0">
              <a:blip r:embed="rId2"/>
              <a:srcRect/>
              <a:tile tx="0" ty="0" sx="99901" sy="99901" algn="tl"/>
            </a:blip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4E6B"/>
                </a:solidFill>
                <a:latin typeface="Calibri"/>
                <a:ea typeface="DejaVu Sans"/>
              </a:endParaRPr>
            </a:p>
          </p:txBody>
        </p:sp>
        <p:sp>
          <p:nvSpPr>
            <p:cNvPr id="165" name="object 6"/>
            <p:cNvSpPr/>
            <p:nvPr/>
          </p:nvSpPr>
          <p:spPr>
            <a:xfrm flipV="1">
              <a:off x="597960" y="157320"/>
              <a:ext cx="360" cy="922680"/>
            </a:xfrm>
            <a:prstGeom prst="line">
              <a:avLst/>
            </a:prstGeom>
            <a:ln w="20941">
              <a:solidFill>
                <a:srgbClr val="004E6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pic>
        <p:nvPicPr>
          <p:cNvPr id="166" name="fon-05.png 2" descr="fon-05.png"/>
          <p:cNvPicPr/>
          <p:nvPr/>
        </p:nvPicPr>
        <p:blipFill>
          <a:blip r:embed="rId3"/>
          <a:srcRect l="17783" t="-27435" b="-20847"/>
          <a:stretch/>
        </p:blipFill>
        <p:spPr>
          <a:xfrm>
            <a:off x="515880" y="6099480"/>
            <a:ext cx="11157480" cy="468000"/>
          </a:xfrm>
          <a:prstGeom prst="rect">
            <a:avLst/>
          </a:prstGeom>
          <a:ln w="12700">
            <a:noFill/>
          </a:ln>
        </p:spPr>
      </p:pic>
      <p:sp>
        <p:nvSpPr>
          <p:cNvPr id="167" name="TextBox 134"/>
          <p:cNvSpPr/>
          <p:nvPr/>
        </p:nvSpPr>
        <p:spPr>
          <a:xfrm>
            <a:off x="360000" y="1260000"/>
            <a:ext cx="11111760" cy="88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Aptos"/>
              </a:rPr>
              <a:t>Целью данной работы является уточнение калибровочной кривой спектрометра рентгеновского и гамма-излучения.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8" name="Рисунок 135"/>
          <p:cNvPicPr/>
          <p:nvPr/>
        </p:nvPicPr>
        <p:blipFill>
          <a:blip r:embed="rId4"/>
          <a:stretch/>
        </p:blipFill>
        <p:spPr>
          <a:xfrm>
            <a:off x="1890720" y="2160000"/>
            <a:ext cx="7107120" cy="4137840"/>
          </a:xfrm>
          <a:prstGeom prst="rect">
            <a:avLst/>
          </a:prstGeom>
          <a:ln w="0">
            <a:noFill/>
          </a:ln>
        </p:spPr>
      </p:pic>
      <p:sp>
        <p:nvSpPr>
          <p:cNvPr id="169" name="Прямая соединительная линия 136"/>
          <p:cNvSpPr/>
          <p:nvPr/>
        </p:nvSpPr>
        <p:spPr>
          <a:xfrm>
            <a:off x="4320000" y="3780000"/>
            <a:ext cx="540000" cy="497520"/>
          </a:xfrm>
          <a:prstGeom prst="line">
            <a:avLst/>
          </a:prstGeom>
          <a:ln w="720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81000" rIns="126000" bIns="810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0" name="TextBox 137"/>
          <p:cNvSpPr/>
          <p:nvPr/>
        </p:nvSpPr>
        <p:spPr>
          <a:xfrm>
            <a:off x="3960000" y="4320000"/>
            <a:ext cx="341640" cy="38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100" b="1" strike="noStrike" spc="-1">
                <a:solidFill>
                  <a:srgbClr val="000000"/>
                </a:solidFill>
                <a:latin typeface="Arial"/>
                <a:ea typeface="DejaVu Sans"/>
              </a:rPr>
              <a:t>?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TextBox 138"/>
          <p:cNvSpPr/>
          <p:nvPr/>
        </p:nvSpPr>
        <p:spPr>
          <a:xfrm>
            <a:off x="9180000" y="2952720"/>
            <a:ext cx="2337840" cy="187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Кривая эффективности спектрометра рентгеновского и гамма-излучения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6"/>
          <p:cNvSpPr/>
          <p:nvPr/>
        </p:nvSpPr>
        <p:spPr>
          <a:xfrm>
            <a:off x="360000" y="270360"/>
            <a:ext cx="10554120" cy="63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ru-RU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Установка УЭА-7 из состава ГЭТ 6-2016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1"/>
          <p:cNvSpPr>
            <a:spLocks noGrp="1"/>
          </p:cNvSpPr>
          <p:nvPr>
            <p:ph type="sldNum" idx="10"/>
          </p:nvPr>
        </p:nvSpPr>
        <p:spPr>
          <a:xfrm>
            <a:off x="8610480" y="605700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600" b="0" strike="noStrike" spc="-1">
                <a:solidFill>
                  <a:srgbClr val="8B8B8B"/>
                </a:solidFill>
                <a:latin typeface="Arial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B3BEF76-B346-42E8-831B-53EBC57C8894}" type="slidenum">
              <a:rPr lang="ru-RU" sz="1600" b="0" strike="noStrike" spc="-1">
                <a:solidFill>
                  <a:srgbClr val="8B8B8B"/>
                </a:solidFill>
                <a:latin typeface="Arial"/>
                <a:ea typeface="DejaVu Sans"/>
              </a:rPr>
              <a:t>5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174" name="Группа 3"/>
          <p:cNvGrpSpPr/>
          <p:nvPr/>
        </p:nvGrpSpPr>
        <p:grpSpPr>
          <a:xfrm>
            <a:off x="527040" y="157320"/>
            <a:ext cx="71280" cy="922680"/>
            <a:chOff x="527040" y="157320"/>
            <a:chExt cx="71280" cy="922680"/>
          </a:xfrm>
        </p:grpSpPr>
        <p:sp>
          <p:nvSpPr>
            <p:cNvPr id="175" name="object 7"/>
            <p:cNvSpPr/>
            <p:nvPr/>
          </p:nvSpPr>
          <p:spPr>
            <a:xfrm>
              <a:off x="527040" y="371520"/>
              <a:ext cx="68760" cy="515880"/>
            </a:xfrm>
            <a:prstGeom prst="rect">
              <a:avLst/>
            </a:prstGeom>
            <a:blipFill rotWithShape="0">
              <a:blip r:embed="rId2"/>
              <a:srcRect/>
              <a:tile tx="0" ty="0" sx="99901" sy="99901" algn="tl"/>
            </a:blip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4E6B"/>
                </a:solidFill>
                <a:latin typeface="Calibri"/>
                <a:ea typeface="DejaVu Sans"/>
              </a:endParaRPr>
            </a:p>
          </p:txBody>
        </p:sp>
        <p:sp>
          <p:nvSpPr>
            <p:cNvPr id="176" name="object 8"/>
            <p:cNvSpPr/>
            <p:nvPr/>
          </p:nvSpPr>
          <p:spPr>
            <a:xfrm flipV="1">
              <a:off x="597960" y="157320"/>
              <a:ext cx="360" cy="922680"/>
            </a:xfrm>
            <a:prstGeom prst="line">
              <a:avLst/>
            </a:prstGeom>
            <a:ln w="20941">
              <a:solidFill>
                <a:srgbClr val="004E6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pic>
        <p:nvPicPr>
          <p:cNvPr id="177" name="fon-05.png 3" descr="fon-05.png"/>
          <p:cNvPicPr/>
          <p:nvPr/>
        </p:nvPicPr>
        <p:blipFill>
          <a:blip r:embed="rId3"/>
          <a:srcRect l="17783" t="-27435" b="-20847"/>
          <a:stretch/>
        </p:blipFill>
        <p:spPr>
          <a:xfrm>
            <a:off x="515880" y="6099480"/>
            <a:ext cx="11157480" cy="468000"/>
          </a:xfrm>
          <a:prstGeom prst="rect">
            <a:avLst/>
          </a:prstGeom>
          <a:ln w="12700">
            <a:noFill/>
          </a:ln>
        </p:spPr>
      </p:pic>
      <p:pic>
        <p:nvPicPr>
          <p:cNvPr id="178" name="Рисунок 9"/>
          <p:cNvPicPr/>
          <p:nvPr/>
        </p:nvPicPr>
        <p:blipFill>
          <a:blip r:embed="rId4"/>
          <a:stretch/>
        </p:blipFill>
        <p:spPr>
          <a:xfrm>
            <a:off x="360000" y="1260000"/>
            <a:ext cx="3777480" cy="4773960"/>
          </a:xfrm>
          <a:prstGeom prst="rect">
            <a:avLst/>
          </a:prstGeom>
          <a:ln w="0">
            <a:noFill/>
          </a:ln>
        </p:spPr>
      </p:pic>
      <p:sp>
        <p:nvSpPr>
          <p:cNvPr id="179" name="TextBox 149"/>
          <p:cNvSpPr/>
          <p:nvPr/>
        </p:nvSpPr>
        <p:spPr>
          <a:xfrm>
            <a:off x="4320000" y="1572120"/>
            <a:ext cx="3057840" cy="292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Circe Light"/>
              </a:rPr>
              <a:t>Установка УЭА-7 с  сцинтилляционным блоком детектирования для воспроизведения единицы активности методом 4πγ-счета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0" name="Picture 3"/>
          <p:cNvPicPr/>
          <p:nvPr/>
        </p:nvPicPr>
        <p:blipFill>
          <a:blip r:embed="rId5"/>
          <a:stretch/>
        </p:blipFill>
        <p:spPr>
          <a:xfrm>
            <a:off x="7651440" y="1080000"/>
            <a:ext cx="3866400" cy="4893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Box 8"/>
          <p:cNvSpPr/>
          <p:nvPr/>
        </p:nvSpPr>
        <p:spPr>
          <a:xfrm>
            <a:off x="668880" y="57600"/>
            <a:ext cx="1055412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Расчет чувствительности установки методом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Монте-Карло, определение активности </a:t>
            </a:r>
            <a:r>
              <a:rPr lang="en-US" sz="3200" b="0" strike="noStrike" spc="-1" baseline="33000">
                <a:solidFill>
                  <a:srgbClr val="000000"/>
                </a:solidFill>
                <a:latin typeface="Arial"/>
                <a:ea typeface="DejaVu Sans"/>
              </a:rPr>
              <a:t>108m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Ag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1"/>
          <p:cNvSpPr>
            <a:spLocks noGrp="1"/>
          </p:cNvSpPr>
          <p:nvPr>
            <p:ph type="sldNum" idx="11"/>
          </p:nvPr>
        </p:nvSpPr>
        <p:spPr>
          <a:xfrm>
            <a:off x="8610480" y="605700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600" b="0" strike="noStrike" spc="-1">
                <a:solidFill>
                  <a:srgbClr val="8B8B8B"/>
                </a:solidFill>
                <a:latin typeface="Arial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E12913A-9412-406D-8F60-9BBD1ACE503C}" type="slidenum">
              <a:rPr lang="ru-RU" sz="1600" b="0" strike="noStrike" spc="-1">
                <a:solidFill>
                  <a:srgbClr val="8B8B8B"/>
                </a:solidFill>
                <a:latin typeface="Arial"/>
                <a:ea typeface="DejaVu Sans"/>
              </a:rPr>
              <a:t>6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183" name="Группа 4"/>
          <p:cNvGrpSpPr/>
          <p:nvPr/>
        </p:nvGrpSpPr>
        <p:grpSpPr>
          <a:xfrm>
            <a:off x="527040" y="157320"/>
            <a:ext cx="71280" cy="922680"/>
            <a:chOff x="527040" y="157320"/>
            <a:chExt cx="71280" cy="922680"/>
          </a:xfrm>
        </p:grpSpPr>
        <p:sp>
          <p:nvSpPr>
            <p:cNvPr id="184" name="object 9"/>
            <p:cNvSpPr/>
            <p:nvPr/>
          </p:nvSpPr>
          <p:spPr>
            <a:xfrm>
              <a:off x="527040" y="371520"/>
              <a:ext cx="68760" cy="515880"/>
            </a:xfrm>
            <a:prstGeom prst="rect">
              <a:avLst/>
            </a:prstGeom>
            <a:blipFill rotWithShape="0">
              <a:blip r:embed="rId2"/>
              <a:srcRect/>
              <a:tile tx="0" ty="0" sx="99901" sy="99901" algn="tl"/>
            </a:blip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4E6B"/>
                </a:solidFill>
                <a:latin typeface="Calibri"/>
                <a:ea typeface="DejaVu Sans"/>
              </a:endParaRPr>
            </a:p>
          </p:txBody>
        </p:sp>
        <p:sp>
          <p:nvSpPr>
            <p:cNvPr id="185" name="object 10"/>
            <p:cNvSpPr/>
            <p:nvPr/>
          </p:nvSpPr>
          <p:spPr>
            <a:xfrm flipV="1">
              <a:off x="597960" y="157320"/>
              <a:ext cx="360" cy="922680"/>
            </a:xfrm>
            <a:prstGeom prst="line">
              <a:avLst/>
            </a:prstGeom>
            <a:ln w="20941">
              <a:solidFill>
                <a:srgbClr val="004E6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pic>
        <p:nvPicPr>
          <p:cNvPr id="186" name="fon-05.png 4" descr="fon-05.png"/>
          <p:cNvPicPr/>
          <p:nvPr/>
        </p:nvPicPr>
        <p:blipFill>
          <a:blip r:embed="rId3"/>
          <a:srcRect l="17783" t="-27435" b="-20847"/>
          <a:stretch/>
        </p:blipFill>
        <p:spPr>
          <a:xfrm>
            <a:off x="515880" y="6099480"/>
            <a:ext cx="11157480" cy="468000"/>
          </a:xfrm>
          <a:prstGeom prst="rect">
            <a:avLst/>
          </a:prstGeom>
          <a:ln w="12700">
            <a:noFill/>
          </a:ln>
        </p:spPr>
      </p:pic>
      <p:pic>
        <p:nvPicPr>
          <p:cNvPr id="187" name="Рисунок 160"/>
          <p:cNvPicPr/>
          <p:nvPr/>
        </p:nvPicPr>
        <p:blipFill>
          <a:blip r:embed="rId4"/>
          <a:srcRect l="23196" t="15674" r="39327" b="16072"/>
          <a:stretch/>
        </p:blipFill>
        <p:spPr>
          <a:xfrm>
            <a:off x="360720" y="1213200"/>
            <a:ext cx="3057120" cy="4184640"/>
          </a:xfrm>
          <a:prstGeom prst="rect">
            <a:avLst/>
          </a:prstGeom>
          <a:ln w="0">
            <a:noFill/>
          </a:ln>
        </p:spPr>
      </p:pic>
      <p:sp>
        <p:nvSpPr>
          <p:cNvPr id="188" name="TextBox 161"/>
          <p:cNvSpPr/>
          <p:nvPr/>
        </p:nvSpPr>
        <p:spPr>
          <a:xfrm>
            <a:off x="360000" y="5580000"/>
            <a:ext cx="323964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Моделирование методом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Монте-Карло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TextBox 162"/>
          <p:cNvSpPr/>
          <p:nvPr/>
        </p:nvSpPr>
        <p:spPr>
          <a:xfrm>
            <a:off x="3600000" y="1440000"/>
            <a:ext cx="8560800" cy="315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Метод Монте-Карло позволяет моделировать излучение вещества  и просчитывать различные варианты событий, вычисляя чувствительность установки для данного радионуклида.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В данном случае при «розыгрыше» 10</a:t>
            </a:r>
            <a:r>
              <a:rPr lang="ru-RU" sz="1800" b="0" strike="noStrike" spc="-1" baseline="33000">
                <a:solidFill>
                  <a:srgbClr val="000000"/>
                </a:solidFill>
                <a:latin typeface="Arial"/>
                <a:ea typeface="DejaVu Sans"/>
              </a:rPr>
              <a:t>6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вариантов, была получена чувствительность, равная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Arial"/>
              </a:rPr>
              <a:t>η = 0,910 (неопределенность 1,0 % для  k=2).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Arial"/>
              </a:rPr>
              <a:t>Используя полученную чувствительность, по формуле: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Arial"/>
              </a:rPr>
              <a:t>Находим удельную активность раствора (приведена на 01.02.2025):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Arial"/>
              </a:rPr>
              <a:t>                       А</a:t>
            </a:r>
            <a:r>
              <a:rPr lang="ru-RU" sz="1800" b="0" strike="noStrike" spc="-1" baseline="-8000">
                <a:solidFill>
                  <a:srgbClr val="000000"/>
                </a:solidFill>
                <a:latin typeface="Arial"/>
                <a:ea typeface="Arial"/>
              </a:rPr>
              <a:t>уд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Arial"/>
              </a:rPr>
              <a:t> = 408 кБк/г (неопределенность 2,0 % для  k=2)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0" name="Рисунок 163"/>
          <p:cNvPicPr/>
          <p:nvPr/>
        </p:nvPicPr>
        <p:blipFill>
          <a:blip r:embed="rId5"/>
          <a:stretch/>
        </p:blipFill>
        <p:spPr>
          <a:xfrm>
            <a:off x="9734040" y="3289680"/>
            <a:ext cx="1617120" cy="922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Box 10"/>
          <p:cNvSpPr/>
          <p:nvPr/>
        </p:nvSpPr>
        <p:spPr>
          <a:xfrm>
            <a:off x="597960" y="340920"/>
            <a:ext cx="10554120" cy="52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Изготовление точечных источников, их измерение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1"/>
          <p:cNvSpPr>
            <a:spLocks noGrp="1"/>
          </p:cNvSpPr>
          <p:nvPr>
            <p:ph type="sldNum" idx="12"/>
          </p:nvPr>
        </p:nvSpPr>
        <p:spPr>
          <a:xfrm>
            <a:off x="8610480" y="605700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600" b="0" strike="noStrike" spc="-1">
                <a:solidFill>
                  <a:srgbClr val="8B8B8B"/>
                </a:solidFill>
                <a:latin typeface="Arial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7929C01-E268-43CE-984B-58D926D2DC9B}" type="slidenum">
              <a:rPr lang="ru-RU" sz="1600" b="0" strike="noStrike" spc="-1">
                <a:solidFill>
                  <a:srgbClr val="8B8B8B"/>
                </a:solidFill>
                <a:latin typeface="Arial"/>
                <a:ea typeface="DejaVu Sans"/>
              </a:rPr>
              <a:t>7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193" name="Группа 5"/>
          <p:cNvGrpSpPr/>
          <p:nvPr/>
        </p:nvGrpSpPr>
        <p:grpSpPr>
          <a:xfrm>
            <a:off x="527040" y="157320"/>
            <a:ext cx="71280" cy="922680"/>
            <a:chOff x="527040" y="157320"/>
            <a:chExt cx="71280" cy="922680"/>
          </a:xfrm>
        </p:grpSpPr>
        <p:sp>
          <p:nvSpPr>
            <p:cNvPr id="194" name="object 11"/>
            <p:cNvSpPr/>
            <p:nvPr/>
          </p:nvSpPr>
          <p:spPr>
            <a:xfrm>
              <a:off x="527040" y="371520"/>
              <a:ext cx="68760" cy="515880"/>
            </a:xfrm>
            <a:prstGeom prst="rect">
              <a:avLst/>
            </a:prstGeom>
            <a:blipFill rotWithShape="0">
              <a:blip r:embed="rId2"/>
              <a:srcRect/>
              <a:tile tx="0" ty="0" sx="99901" sy="99901" algn="tl"/>
            </a:blip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4E6B"/>
                </a:solidFill>
                <a:latin typeface="Calibri"/>
                <a:ea typeface="DejaVu Sans"/>
              </a:endParaRPr>
            </a:p>
          </p:txBody>
        </p:sp>
        <p:sp>
          <p:nvSpPr>
            <p:cNvPr id="195" name="object 12"/>
            <p:cNvSpPr/>
            <p:nvPr/>
          </p:nvSpPr>
          <p:spPr>
            <a:xfrm flipV="1">
              <a:off x="597960" y="157320"/>
              <a:ext cx="360" cy="922680"/>
            </a:xfrm>
            <a:prstGeom prst="line">
              <a:avLst/>
            </a:prstGeom>
            <a:ln w="20941">
              <a:solidFill>
                <a:srgbClr val="004E6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pic>
        <p:nvPicPr>
          <p:cNvPr id="196" name="fon-05.png 5" descr="fon-05.png"/>
          <p:cNvPicPr/>
          <p:nvPr/>
        </p:nvPicPr>
        <p:blipFill>
          <a:blip r:embed="rId3"/>
          <a:srcRect l="17783" t="-27435" b="-20847"/>
          <a:stretch/>
        </p:blipFill>
        <p:spPr>
          <a:xfrm>
            <a:off x="515880" y="6099480"/>
            <a:ext cx="11157480" cy="468000"/>
          </a:xfrm>
          <a:prstGeom prst="rect">
            <a:avLst/>
          </a:prstGeom>
          <a:ln w="12700">
            <a:noFill/>
          </a:ln>
        </p:spPr>
      </p:pic>
      <p:pic>
        <p:nvPicPr>
          <p:cNvPr id="197" name="Рисунок 14"/>
          <p:cNvPicPr/>
          <p:nvPr/>
        </p:nvPicPr>
        <p:blipFill>
          <a:blip r:embed="rId4"/>
          <a:srcRect l="37144" t="19841" r="33094" b="49841"/>
          <a:stretch/>
        </p:blipFill>
        <p:spPr>
          <a:xfrm>
            <a:off x="540000" y="1352880"/>
            <a:ext cx="3882240" cy="2964960"/>
          </a:xfrm>
          <a:prstGeom prst="rect">
            <a:avLst/>
          </a:prstGeom>
          <a:ln w="0">
            <a:noFill/>
          </a:ln>
        </p:spPr>
      </p:pic>
      <p:sp>
        <p:nvSpPr>
          <p:cNvPr id="198" name="TextBox 174"/>
          <p:cNvSpPr/>
          <p:nvPr/>
        </p:nvSpPr>
        <p:spPr>
          <a:xfrm>
            <a:off x="540000" y="4500000"/>
            <a:ext cx="3957840" cy="110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Внешний вид точечного источника в геометрии ОСГИ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9" name="Таблица 175"/>
          <p:cNvGraphicFramePr/>
          <p:nvPr/>
        </p:nvGraphicFramePr>
        <p:xfrm>
          <a:off x="4994640" y="1342800"/>
          <a:ext cx="6300000" cy="3060000"/>
        </p:xfrm>
        <a:graphic>
          <a:graphicData uri="http://schemas.openxmlformats.org/drawingml/2006/table">
            <a:tbl>
              <a:tblPr/>
              <a:tblGrid>
                <a:gridCol w="1865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0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2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baseline="33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108m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Ag,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номер источника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А (УЭА-7),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Бк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</a:t>
                      </a:r>
                      <a:r>
                        <a:rPr lang="ru-RU" sz="1800" b="0" strike="noStrike" spc="-1" baseline="-8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(k=2)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№1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11780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2,0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№2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14720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2,0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№3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5270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2,0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0" name="Прямоугольник 158"/>
          <p:cNvSpPr/>
          <p:nvPr/>
        </p:nvSpPr>
        <p:spPr>
          <a:xfrm>
            <a:off x="5086080" y="4693320"/>
            <a:ext cx="5532840" cy="60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Arial"/>
              </a:rPr>
              <a:t>(Значение активности приведено на 01.02.2025)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63320" y="264240"/>
            <a:ext cx="1138572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Бюджет неопределенности измерения </a:t>
            </a:r>
            <a:r>
              <a:rPr lang="ru-RU" sz="4400" b="0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108</a:t>
            </a:r>
            <a:r>
              <a:rPr lang="en-CA" sz="4400" b="0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m</a:t>
            </a:r>
            <a:r>
              <a:rPr lang="en-CA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Ag</a:t>
            </a: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 на установке УЭА-7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TextBox 3"/>
          <p:cNvSpPr/>
          <p:nvPr/>
        </p:nvSpPr>
        <p:spPr>
          <a:xfrm>
            <a:off x="180000" y="2520000"/>
            <a:ext cx="12071880" cy="360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Calibri"/>
              </a:rPr>
              <a:t>где u(n) – относительная стандартная неопределённость измерений скорости счёта импульсов от радионуклидного источника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Calibri"/>
              </a:rPr>
              <a:t>u(n</a:t>
            </a:r>
            <a:r>
              <a:rPr lang="ru-RU" sz="2400" b="0" strike="noStrike" spc="-1" baseline="-8000">
                <a:solidFill>
                  <a:srgbClr val="000000"/>
                </a:solidFill>
                <a:latin typeface="Arial"/>
                <a:ea typeface="Calibri"/>
              </a:rPr>
              <a:t>ф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Calibri"/>
              </a:rPr>
              <a:t>) – относительная стандартная неопределённость измерений скорости счёта импульсов фона.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Calibri"/>
              </a:rPr>
              <a:t>u(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Arial"/>
              </a:rPr>
              <a:t>η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Calibri"/>
              </a:rPr>
              <a:t>) – относительная стандартная неопределённость чувствительности установки, рассчитанная методом Монте-Карло.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3" name="fon-05.png 9" descr="fon-05.png"/>
          <p:cNvPicPr/>
          <p:nvPr/>
        </p:nvPicPr>
        <p:blipFill>
          <a:blip r:embed="rId2"/>
          <a:srcRect l="17783" t="-27435" b="-20847"/>
          <a:stretch/>
        </p:blipFill>
        <p:spPr>
          <a:xfrm>
            <a:off x="516960" y="6262920"/>
            <a:ext cx="11157480" cy="468000"/>
          </a:xfrm>
          <a:prstGeom prst="rect">
            <a:avLst/>
          </a:prstGeom>
          <a:ln w="12700">
            <a:noFill/>
          </a:ln>
        </p:spPr>
      </p:pic>
      <p:sp>
        <p:nvSpPr>
          <p:cNvPr id="204" name="PlaceHolder 2"/>
          <p:cNvSpPr>
            <a:spLocks noGrp="1"/>
          </p:cNvSpPr>
          <p:nvPr>
            <p:ph type="sldNum" idx="13"/>
          </p:nvPr>
        </p:nvSpPr>
        <p:spPr>
          <a:xfrm>
            <a:off x="8686800" y="613404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600" b="0" strike="noStrike" spc="-1">
                <a:solidFill>
                  <a:srgbClr val="8B8B8B"/>
                </a:solidFill>
                <a:latin typeface="Arial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8F280B0-A68B-42A4-A4C1-9216451CA594}" type="slidenum">
              <a:rPr lang="ru-RU" sz="1600" b="0" strike="noStrike" spc="-1">
                <a:solidFill>
                  <a:srgbClr val="8B8B8B"/>
                </a:solidFill>
                <a:latin typeface="Arial"/>
                <a:ea typeface="DejaVu Sans"/>
              </a:rPr>
              <a:t>8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205" name="Группа 4"/>
          <p:cNvGrpSpPr/>
          <p:nvPr/>
        </p:nvGrpSpPr>
        <p:grpSpPr>
          <a:xfrm>
            <a:off x="271800" y="303480"/>
            <a:ext cx="71280" cy="922680"/>
            <a:chOff x="271800" y="303480"/>
            <a:chExt cx="71280" cy="922680"/>
          </a:xfrm>
        </p:grpSpPr>
        <p:sp>
          <p:nvSpPr>
            <p:cNvPr id="206" name="object 9"/>
            <p:cNvSpPr/>
            <p:nvPr/>
          </p:nvSpPr>
          <p:spPr>
            <a:xfrm>
              <a:off x="271800" y="518040"/>
              <a:ext cx="68760" cy="515880"/>
            </a:xfrm>
            <a:prstGeom prst="rect">
              <a:avLst/>
            </a:prstGeom>
            <a:blipFill rotWithShape="0">
              <a:blip r:embed="rId3"/>
              <a:srcRect/>
              <a:tile tx="0" ty="0" sx="99901" sy="99901" algn="tl"/>
            </a:blip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4E6B"/>
                </a:solidFill>
                <a:latin typeface="Calibri"/>
                <a:ea typeface="DejaVu Sans"/>
              </a:endParaRPr>
            </a:p>
          </p:txBody>
        </p:sp>
        <p:sp>
          <p:nvSpPr>
            <p:cNvPr id="207" name="object 10"/>
            <p:cNvSpPr/>
            <p:nvPr/>
          </p:nvSpPr>
          <p:spPr>
            <a:xfrm flipV="1">
              <a:off x="342720" y="303480"/>
              <a:ext cx="360" cy="922680"/>
            </a:xfrm>
            <a:prstGeom prst="line">
              <a:avLst/>
            </a:prstGeom>
            <a:ln w="20941">
              <a:solidFill>
                <a:srgbClr val="004E6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pic>
        <p:nvPicPr>
          <p:cNvPr id="208" name="Рисунок 207"/>
          <p:cNvPicPr/>
          <p:nvPr/>
        </p:nvPicPr>
        <p:blipFill>
          <a:blip r:embed="rId4"/>
          <a:stretch/>
        </p:blipFill>
        <p:spPr>
          <a:xfrm>
            <a:off x="900000" y="1584000"/>
            <a:ext cx="9535320" cy="147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Рисунок 3"/>
          <p:cNvPicPr/>
          <p:nvPr/>
        </p:nvPicPr>
        <p:blipFill>
          <a:blip r:embed="rId2"/>
          <a:srcRect b="-5434"/>
          <a:stretch/>
        </p:blipFill>
        <p:spPr>
          <a:xfrm>
            <a:off x="255240" y="599400"/>
            <a:ext cx="10991520" cy="4037040"/>
          </a:xfrm>
          <a:prstGeom prst="rect">
            <a:avLst/>
          </a:prstGeom>
          <a:ln w="0">
            <a:noFill/>
          </a:ln>
        </p:spPr>
      </p:pic>
      <p:pic>
        <p:nvPicPr>
          <p:cNvPr id="210" name="fon-05.png 9" descr="fon-05.png"/>
          <p:cNvPicPr/>
          <p:nvPr/>
        </p:nvPicPr>
        <p:blipFill>
          <a:blip r:embed="rId3"/>
          <a:srcRect l="17783" t="-27435" b="-20847"/>
          <a:stretch/>
        </p:blipFill>
        <p:spPr>
          <a:xfrm>
            <a:off x="516960" y="6262920"/>
            <a:ext cx="11157480" cy="468000"/>
          </a:xfrm>
          <a:prstGeom prst="rect">
            <a:avLst/>
          </a:prstGeom>
          <a:ln w="12700">
            <a:noFill/>
          </a:ln>
        </p:spPr>
      </p:pic>
      <p:sp>
        <p:nvSpPr>
          <p:cNvPr id="211" name="PlaceHolder 1"/>
          <p:cNvSpPr>
            <a:spLocks noGrp="1"/>
          </p:cNvSpPr>
          <p:nvPr>
            <p:ph type="sldNum" idx="14"/>
          </p:nvPr>
        </p:nvSpPr>
        <p:spPr>
          <a:xfrm>
            <a:off x="8686800" y="613404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600" b="0" strike="noStrike" spc="-1">
                <a:solidFill>
                  <a:srgbClr val="8B8B8B"/>
                </a:solidFill>
                <a:latin typeface="Arial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12A2BF2-9E12-4201-B3CC-7F62F7E33870}" type="slidenum">
              <a:rPr lang="ru-RU" sz="1600" b="0" strike="noStrike" spc="-1">
                <a:solidFill>
                  <a:srgbClr val="8B8B8B"/>
                </a:solidFill>
                <a:latin typeface="Arial"/>
                <a:ea typeface="DejaVu Sans"/>
              </a:rPr>
              <a:t>9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</TotalTime>
  <Words>658</Words>
  <Application>Microsoft Office PowerPoint</Application>
  <PresentationFormat>Широкоэкранный</PresentationFormat>
  <Paragraphs>146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Akrobat</vt:lpstr>
      <vt:lpstr>Arial</vt:lpstr>
      <vt:lpstr>Calibri</vt:lpstr>
      <vt:lpstr>Symbol</vt:lpstr>
      <vt:lpstr>Times New Roman</vt:lpstr>
      <vt:lpstr>Wingdings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неопределенности измерения 108mAg на установке УЭА-7</vt:lpstr>
      <vt:lpstr>Презентация PowerPoint</vt:lpstr>
      <vt:lpstr>Презентация PowerPoint</vt:lpstr>
      <vt:lpstr>Таблица 1    Результаты измерений активности      108mAg на дату измерений </vt:lpstr>
      <vt:lpstr>Таблица 2 — Значения квантовых выходов, I</vt:lpstr>
      <vt:lpstr>Презентация PowerPoint</vt:lpstr>
      <vt:lpstr>Презентация PowerPoint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Mirgorodskaya</dc:creator>
  <dc:description/>
  <cp:lastModifiedBy>Юрий Федотов</cp:lastModifiedBy>
  <cp:revision>98</cp:revision>
  <dcterms:created xsi:type="dcterms:W3CDTF">2025-01-27T07:14:03Z</dcterms:created>
  <dcterms:modified xsi:type="dcterms:W3CDTF">2025-10-14T13:08:55Z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13</vt:i4>
  </property>
</Properties>
</file>