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82" r:id="rId9"/>
    <p:sldId id="276" r:id="rId10"/>
    <p:sldId id="285" r:id="rId11"/>
    <p:sldId id="284" r:id="rId12"/>
    <p:sldId id="286" r:id="rId13"/>
    <p:sldId id="283" r:id="rId14"/>
    <p:sldId id="274" r:id="rId15"/>
    <p:sldId id="280" r:id="rId16"/>
    <p:sldId id="278" r:id="rId17"/>
    <p:sldId id="277" r:id="rId18"/>
    <p:sldId id="268" r:id="rId19"/>
    <p:sldId id="275" r:id="rId20"/>
    <p:sldId id="279" r:id="rId21"/>
    <p:sldId id="273" r:id="rId22"/>
    <p:sldId id="272" r:id="rId23"/>
    <p:sldId id="271" r:id="rId24"/>
    <p:sldId id="270" r:id="rId25"/>
    <p:sldId id="267" r:id="rId26"/>
    <p:sldId id="269" r:id="rId27"/>
    <p:sldId id="287" r:id="rId28"/>
    <p:sldId id="264" r:id="rId29"/>
    <p:sldId id="266" r:id="rId30"/>
    <p:sldId id="262" r:id="rId31"/>
  </p:sldIdLst>
  <p:sldSz cx="12192000" cy="6858000"/>
  <p:notesSz cx="6858000" cy="9144000"/>
  <p:defaultTextStyle>
    <a:defPPr>
      <a:defRPr lang="ru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4A"/>
    <a:srgbClr val="0A7C77"/>
    <a:srgbClr val="D3F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09"/>
    <p:restoredTop sz="94694"/>
  </p:normalViewPr>
  <p:slideViewPr>
    <p:cSldViewPr snapToGrid="0">
      <p:cViewPr>
        <p:scale>
          <a:sx n="118" d="100"/>
          <a:sy n="118" d="100"/>
        </p:scale>
        <p:origin x="-16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anrope" pitchFamily="2" charset="0"/>
              </a:defRPr>
            </a:lvl1pPr>
          </a:lstStyle>
          <a:p>
            <a:endParaRPr lang="ru-RS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anrope" pitchFamily="2" charset="0"/>
              </a:defRPr>
            </a:lvl1pPr>
          </a:lstStyle>
          <a:p>
            <a:fld id="{693CF4FA-735C-D14C-A69C-C6743E05B1A2}" type="datetimeFigureOut">
              <a:rPr lang="ru-RS" smtClean="0"/>
              <a:pPr/>
              <a:t>12.10.25.</a:t>
            </a:fld>
            <a:endParaRPr lang="ru-RS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S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ru-R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anrope" pitchFamily="2" charset="0"/>
              </a:defRPr>
            </a:lvl1pPr>
          </a:lstStyle>
          <a:p>
            <a:endParaRPr lang="ru-R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anrope" pitchFamily="2" charset="0"/>
              </a:defRPr>
            </a:lvl1pPr>
          </a:lstStyle>
          <a:p>
            <a:fld id="{4199B48D-E9D0-3B4A-83B4-A156679D14B7}" type="slidenum">
              <a:rPr lang="ru-RS" smtClean="0"/>
              <a:pPr/>
              <a:t>‹#›</a:t>
            </a:fld>
            <a:endParaRPr lang="ru-RS" dirty="0"/>
          </a:p>
        </p:txBody>
      </p:sp>
    </p:spTree>
    <p:extLst>
      <p:ext uri="{BB962C8B-B14F-4D97-AF65-F5344CB8AC3E}">
        <p14:creationId xmlns:p14="http://schemas.microsoft.com/office/powerpoint/2010/main" val="38811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anrope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anrope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anrope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anrope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anrope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9B48D-E9D0-3B4A-83B4-A156679D14B7}" type="slidenum">
              <a:rPr lang="ru-RS" smtClean="0"/>
              <a:t>1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1817918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9B48D-E9D0-3B4A-83B4-A156679D14B7}" type="slidenum">
              <a:rPr lang="ru-RS" smtClean="0"/>
              <a:t>2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3796496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9B48D-E9D0-3B4A-83B4-A156679D14B7}" type="slidenum">
              <a:rPr lang="ru-RS" smtClean="0"/>
              <a:pPr/>
              <a:t>6</a:t>
            </a:fld>
            <a:endParaRPr lang="ru-RS" dirty="0"/>
          </a:p>
        </p:txBody>
      </p:sp>
    </p:spTree>
    <p:extLst>
      <p:ext uri="{BB962C8B-B14F-4D97-AF65-F5344CB8AC3E}">
        <p14:creationId xmlns:p14="http://schemas.microsoft.com/office/powerpoint/2010/main" val="1193631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9B48D-E9D0-3B4A-83B4-A156679D14B7}" type="slidenum">
              <a:rPr lang="ru-RS" smtClean="0"/>
              <a:pPr/>
              <a:t>23</a:t>
            </a:fld>
            <a:endParaRPr lang="ru-RS" dirty="0"/>
          </a:p>
        </p:txBody>
      </p:sp>
    </p:spTree>
    <p:extLst>
      <p:ext uri="{BB962C8B-B14F-4D97-AF65-F5344CB8AC3E}">
        <p14:creationId xmlns:p14="http://schemas.microsoft.com/office/powerpoint/2010/main" val="2345702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40B1-F26E-88B0-17DF-C4E4F2C21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577F0C-687D-1B42-97F1-14D81B2B4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3C6644A-4BAE-E8B6-1708-A697789D0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95C9B6-0D34-72DF-D310-FA034BFE6C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9B48D-E9D0-3B4A-83B4-A156679D14B7}" type="slidenum">
              <a:rPr lang="ru-RS" smtClean="0"/>
              <a:t>27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364986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4AD07-3BBB-A07C-CD08-D373F6F67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892BE3D-5E51-8A5D-ADB0-0336D99F0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666A9A5-3960-45EB-99B7-F28D64F8E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B468B7-524A-5578-551C-C9D9C63D0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9B48D-E9D0-3B4A-83B4-A156679D14B7}" type="slidenum">
              <a:rPr lang="ru-RS" smtClean="0"/>
              <a:t>28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383051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9D899-F992-9006-8F4C-9A5F95C7F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9C119D8-67EF-AC28-3215-94F4D2CE6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3D35E02-4C43-CC04-5C41-21E6D3CE5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F78A73-1DE6-019A-C776-055E56BF9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9B48D-E9D0-3B4A-83B4-A156679D14B7}" type="slidenum">
              <a:rPr lang="ru-RS" smtClean="0"/>
              <a:t>29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891738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B1C03-CE46-AD1B-9FFC-471995743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B049AAF-7FD8-56AA-C95A-4516ED7050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CECEBC3-B5B0-F57A-8D29-03DE92CFB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890039-C06A-7560-0E44-1ACD2EF24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9B48D-E9D0-3B4A-83B4-A156679D14B7}" type="slidenum">
              <a:rPr lang="ru-RS" smtClean="0"/>
              <a:t>30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2237456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8176EA-3928-887C-B268-C92085940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C69474-3287-1BD6-EB0A-1CFEBD506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2FB08E-938E-C414-38C4-F2271A19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63302-B8D9-3148-89AF-1A163755ADDE}" type="datetime1">
              <a:rPr lang="ru-RU" smtClean="0"/>
              <a:t>12.10.2025</a:t>
            </a:fld>
            <a:endParaRPr lang="ru-R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D8CA4A-E1B1-9FF0-008D-76CA2760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1A52F5-48B2-6CD0-FEC3-66E9B8F73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CB8B-43C4-4B46-A188-513D11D17CEB}" type="slidenum">
              <a:rPr lang="ru-RS" smtClean="0"/>
              <a:t>‹#›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1094912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7618E-15BD-6BCE-0318-CABDDF42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AD23CF-71BE-3727-9862-D33E39301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61B864-7FB1-DD42-4B3D-11AAE799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F7B3-C0C6-8745-B5B8-76F5F6DE9EA9}" type="datetime1">
              <a:rPr lang="ru-RU" smtClean="0"/>
              <a:t>12.10.2025</a:t>
            </a:fld>
            <a:endParaRPr lang="ru-R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CE01E4-9B7A-0903-1896-4F13BE72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0A7DF7-042E-98B1-1E43-F7BD13A7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CB8B-43C4-4B46-A188-513D11D17CEB}" type="slidenum">
              <a:rPr lang="ru-RS" smtClean="0"/>
              <a:t>‹#›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210777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DD6B7D-6F33-788F-C96B-CC5F6A6C04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3B7AD0-EC44-E8C0-224C-6CC0B5E53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86F397-6668-BBBE-83B6-D734245B2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3D37-44C4-6643-8EE2-97EEEE6513D1}" type="datetime1">
              <a:rPr lang="ru-RU" smtClean="0"/>
              <a:t>12.10.2025</a:t>
            </a:fld>
            <a:endParaRPr lang="ru-R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B6F246-14E6-2CA1-0E0C-EA6DE372D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015A8D-91F6-498D-48E0-658252AD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CB8B-43C4-4B46-A188-513D11D17CEB}" type="slidenum">
              <a:rPr lang="ru-RS" smtClean="0"/>
              <a:t>‹#›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1470165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05319-8144-0C30-51C9-B74C3C985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2D9674-5EE5-C276-D14F-78CBABDEB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CC92C-E9A6-F1CD-BACC-6A10C3518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285C-6167-DF43-BECC-DE7A73504649}" type="datetime1">
              <a:rPr lang="ru-RU" smtClean="0"/>
              <a:t>12.10.2025</a:t>
            </a:fld>
            <a:endParaRPr lang="ru-R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926925-8147-8EE7-A730-3DFDE568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8F154A-9854-541C-E6FA-7795F08D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CB8B-43C4-4B46-A188-513D11D17CEB}" type="slidenum">
              <a:rPr lang="ru-RS" smtClean="0"/>
              <a:t>‹#›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56791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2B3D5-4611-A19F-7CCD-D4B1848CF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7478E7-74D4-50C2-4C7C-5A15D3084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C880D5-17AD-57BA-0359-591347738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1554-8755-0E4B-855C-B2FA6BC19221}" type="datetime1">
              <a:rPr lang="ru-RU" smtClean="0"/>
              <a:t>12.10.2025</a:t>
            </a:fld>
            <a:endParaRPr lang="ru-R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009E5D-79E5-BE3A-A440-B177A24CB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E75B8E-8781-C76A-2F8C-C89CC6DD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CB8B-43C4-4B46-A188-513D11D17CEB}" type="slidenum">
              <a:rPr lang="ru-RS" smtClean="0"/>
              <a:t>‹#›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79326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D275D-8B79-6C60-D06D-1BE292927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06C9B5-93E4-9DF2-FEA2-A67E6A040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DAF63C-5F80-8CED-7B11-251A85CDD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26000E-3AB3-FD6B-6B13-674CCDCB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7676-DA32-EB4E-8C62-3DDE581D5823}" type="datetime1">
              <a:rPr lang="ru-RU" smtClean="0"/>
              <a:t>12.10.2025</a:t>
            </a:fld>
            <a:endParaRPr lang="ru-R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C7C6B8-C909-8384-3DBE-BC9F9B371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152617-50BC-2841-62E3-F6E182EE2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CB8B-43C4-4B46-A188-513D11D17CEB}" type="slidenum">
              <a:rPr lang="ru-RS" smtClean="0"/>
              <a:t>‹#›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280180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78D60-4049-8C21-954E-873C878CA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F35CEC-2A2A-33E8-879C-A23F36D62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0DD6E2-3D89-E43A-F65F-22777ACE0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C4E3BE-D7C7-19BF-C125-2480664EA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C5C735F-B828-0644-58E3-6DC97F6BC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01C3D7-A6FD-54FE-2328-E11245C0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686B-D727-0F4F-85CC-05E58FC8C674}" type="datetime1">
              <a:rPr lang="ru-RU" smtClean="0"/>
              <a:t>12.10.2025</a:t>
            </a:fld>
            <a:endParaRPr lang="ru-R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7C009A-18A4-4792-EDE1-4162B64C7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94C6892-4D4A-48A2-62CC-AE4DB27B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CB8B-43C4-4B46-A188-513D11D17CEB}" type="slidenum">
              <a:rPr lang="ru-RS" smtClean="0"/>
              <a:t>‹#›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37301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EB908-87EA-83D5-851F-E300C091C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B769EF-EDF4-84AA-9B3C-3A571673B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6CF2-D974-E14F-B4C8-6C931952A102}" type="datetime1">
              <a:rPr lang="ru-RU" smtClean="0"/>
              <a:t>12.10.2025</a:t>
            </a:fld>
            <a:endParaRPr lang="ru-R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5B859B-C46A-022F-B326-14F984E1D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57DA3D-36BA-AEF7-FC8E-6B658E3C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CB8B-43C4-4B46-A188-513D11D17CEB}" type="slidenum">
              <a:rPr lang="ru-RS" smtClean="0"/>
              <a:t>‹#›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454443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A03B84-EB75-E4A8-5AD3-6C2948C5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4992-DB29-5644-93EF-251DB21A563E}" type="datetime1">
              <a:rPr lang="ru-RU" smtClean="0"/>
              <a:t>12.10.2025</a:t>
            </a:fld>
            <a:endParaRPr lang="ru-R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1E40D1-A5A0-0020-B52C-7674D9BC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17791B-8650-A428-3464-A4C7514D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CB8B-43C4-4B46-A188-513D11D17CEB}" type="slidenum">
              <a:rPr lang="ru-RS" smtClean="0"/>
              <a:t>‹#›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2691352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2A6CA-A850-0D83-9022-830889B77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9959C1-3BDA-4BAC-DA00-86581A7A9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43362C-4423-1C82-A903-D5B0DF26C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06D589-00D8-77BB-37B5-EDD9E48D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B83E-2969-8F42-8E93-F03BA7C298EB}" type="datetime1">
              <a:rPr lang="ru-RU" smtClean="0"/>
              <a:t>12.10.2025</a:t>
            </a:fld>
            <a:endParaRPr lang="ru-R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E450D-5831-0BDF-7532-72D8BAB2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7C7A3C-3A7A-4F56-3D9D-1550857C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CB8B-43C4-4B46-A188-513D11D17CEB}" type="slidenum">
              <a:rPr lang="ru-RS" smtClean="0"/>
              <a:t>‹#›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373441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C8CDF-E4A5-B70C-D0FF-BB24337E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A08EF1-A5CA-7968-D35C-A08AD2C43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DD7DD1-151A-41BB-2083-EB481ED0C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1E3286-274A-A593-E959-24A1D5DE2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AC9B-2ADC-6847-9E0E-B0EC8F87292D}" type="datetime1">
              <a:rPr lang="ru-RU" smtClean="0"/>
              <a:t>12.10.2025</a:t>
            </a:fld>
            <a:endParaRPr lang="ru-R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5A2D23-7A16-786A-A747-C42AA1C4F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E82C05-1A75-31A4-B201-8A1560DA4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CB8B-43C4-4B46-A188-513D11D17CEB}" type="slidenum">
              <a:rPr lang="ru-RS" smtClean="0"/>
              <a:t>‹#›</a:t>
            </a:fld>
            <a:endParaRPr lang="ru-RS"/>
          </a:p>
        </p:txBody>
      </p:sp>
    </p:spTree>
    <p:extLst>
      <p:ext uri="{BB962C8B-B14F-4D97-AF65-F5344CB8AC3E}">
        <p14:creationId xmlns:p14="http://schemas.microsoft.com/office/powerpoint/2010/main" val="21967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9904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6000" t="-13000" r="-15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5037D-6E47-ED68-46D6-78F7C957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1D54CB-614A-BA33-726A-05F3417E7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ru-R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5F6405-6028-2ADC-215D-A7E9639B8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Manrope" pitchFamily="2" charset="0"/>
              </a:defRPr>
            </a:lvl1pPr>
          </a:lstStyle>
          <a:p>
            <a:fld id="{EC8A4618-D54F-E945-946F-DC99492C2DBF}" type="datetime1">
              <a:rPr lang="ru-RU" smtClean="0"/>
              <a:t>12.10.2025</a:t>
            </a:fld>
            <a:endParaRPr lang="ru-R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2F793B-C314-EB0D-6684-40ADE77E9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Manrope" pitchFamily="2" charset="0"/>
              </a:defRPr>
            </a:lvl1pPr>
          </a:lstStyle>
          <a:p>
            <a:endParaRPr lang="ru-R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9A5E3-D93B-26B8-7988-A585A2BF2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Manrope" pitchFamily="2" charset="0"/>
              </a:defRPr>
            </a:lvl1pPr>
          </a:lstStyle>
          <a:p>
            <a:fld id="{4F3DCB8B-43C4-4B46-A188-513D11D17CEB}" type="slidenum">
              <a:rPr lang="ru-RS" smtClean="0"/>
              <a:pPr/>
              <a:t>‹#›</a:t>
            </a:fld>
            <a:endParaRPr lang="ru-RS" dirty="0"/>
          </a:p>
        </p:txBody>
      </p:sp>
    </p:spTree>
    <p:extLst>
      <p:ext uri="{BB962C8B-B14F-4D97-AF65-F5344CB8AC3E}">
        <p14:creationId xmlns:p14="http://schemas.microsoft.com/office/powerpoint/2010/main" val="202896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nrop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nrop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nrop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nrop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nrop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sv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sv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sv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.svg"/><Relationship Id="rId7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jpeg"/><Relationship Id="rId3" Type="http://schemas.openxmlformats.org/officeDocument/2006/relationships/image" Target="../media/image1.png"/><Relationship Id="rId7" Type="http://schemas.openxmlformats.org/officeDocument/2006/relationships/image" Target="../media/image82.pn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86.png"/><Relationship Id="rId5" Type="http://schemas.openxmlformats.org/officeDocument/2006/relationships/image" Target="../media/image3.png"/><Relationship Id="rId15" Type="http://schemas.openxmlformats.org/officeDocument/2006/relationships/image" Target="../media/image89.jpeg"/><Relationship Id="rId10" Type="http://schemas.openxmlformats.org/officeDocument/2006/relationships/image" Target="../media/image85.png"/><Relationship Id="rId4" Type="http://schemas.openxmlformats.org/officeDocument/2006/relationships/image" Target="../media/image2.svg"/><Relationship Id="rId9" Type="http://schemas.openxmlformats.org/officeDocument/2006/relationships/image" Target="../media/image84.png"/><Relationship Id="rId1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F9477FC-5483-6C1F-677C-2F1F0AC0C322}"/>
              </a:ext>
            </a:extLst>
          </p:cNvPr>
          <p:cNvSpPr txBox="1"/>
          <p:nvPr/>
        </p:nvSpPr>
        <p:spPr>
          <a:xfrm>
            <a:off x="5245209" y="1124182"/>
            <a:ext cx="6494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spc="-1" dirty="0">
                <a:solidFill>
                  <a:srgbClr val="0A7C77"/>
                </a:solidFill>
                <a:latin typeface="Manrope SemiBold" pitchFamily="2" charset="0"/>
                <a:ea typeface="Microsoft YaHei"/>
              </a:rPr>
              <a:t>Применение ПРОГРАММНОГО обеспечения ооо «лсрм» </a:t>
            </a:r>
          </a:p>
          <a:p>
            <a:r>
              <a:rPr lang="ru-RU" sz="2800" b="1" cap="all" spc="-1" dirty="0">
                <a:solidFill>
                  <a:srgbClr val="0A7C77"/>
                </a:solidFill>
                <a:latin typeface="Manrope SemiBold" pitchFamily="2" charset="0"/>
                <a:ea typeface="Microsoft YaHei"/>
              </a:rPr>
              <a:t>в образовательном процессе</a:t>
            </a:r>
            <a:endParaRPr lang="ru-RU" sz="2800" b="1" spc="-1" dirty="0">
              <a:solidFill>
                <a:srgbClr val="0A7C77"/>
              </a:solidFill>
              <a:latin typeface="Manrope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9C4627-EF34-5CBD-C7AF-EA4FF25020CA}"/>
              </a:ext>
            </a:extLst>
          </p:cNvPr>
          <p:cNvSpPr txBox="1"/>
          <p:nvPr/>
        </p:nvSpPr>
        <p:spPr>
          <a:xfrm>
            <a:off x="5245209" y="2988762"/>
            <a:ext cx="5285139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417"/>
              </a:spcBef>
            </a:pPr>
            <a:r>
              <a:rPr lang="ru-RU" u="sng" spc="-1" dirty="0">
                <a:solidFill>
                  <a:srgbClr val="0A7C77"/>
                </a:solidFill>
                <a:latin typeface="Manrope Medium" pitchFamily="2" charset="0"/>
                <a:ea typeface="Microsoft YaHei"/>
              </a:rPr>
              <a:t>Н.С. </a:t>
            </a:r>
            <a:r>
              <a:rPr lang="ru-RU" u="sng" spc="-1" dirty="0" err="1">
                <a:solidFill>
                  <a:srgbClr val="0A7C77"/>
                </a:solidFill>
                <a:latin typeface="Manrope Medium" pitchFamily="2" charset="0"/>
                <a:ea typeface="Microsoft YaHei"/>
              </a:rPr>
              <a:t>Тележинская</a:t>
            </a:r>
            <a:r>
              <a:rPr lang="ru-RU" spc="-1" dirty="0">
                <a:solidFill>
                  <a:srgbClr val="0A7C77"/>
                </a:solidFill>
                <a:latin typeface="Manrope Medium" pitchFamily="2" charset="0"/>
                <a:ea typeface="Microsoft YaHei"/>
              </a:rPr>
              <a:t>, E.А. Ковальский, </a:t>
            </a:r>
            <a:br>
              <a:rPr lang="ru-RU" spc="-1" dirty="0">
                <a:solidFill>
                  <a:srgbClr val="0A7C77"/>
                </a:solidFill>
                <a:latin typeface="Manrope Medium" pitchFamily="2" charset="0"/>
                <a:ea typeface="Microsoft YaHei"/>
              </a:rPr>
            </a:br>
            <a:r>
              <a:rPr lang="ru-RU" spc="-1" dirty="0">
                <a:solidFill>
                  <a:srgbClr val="0A7C77"/>
                </a:solidFill>
                <a:latin typeface="Manrope Medium" pitchFamily="2" charset="0"/>
                <a:ea typeface="Microsoft YaHei"/>
              </a:rPr>
              <a:t>М.Б. Кувыкина, С.Л. Соловьева, А.А. </a:t>
            </a:r>
            <a:r>
              <a:rPr lang="ru-RU" spc="-1" dirty="0" err="1">
                <a:solidFill>
                  <a:srgbClr val="0A7C77"/>
                </a:solidFill>
                <a:latin typeface="Manrope Medium" pitchFamily="2" charset="0"/>
                <a:ea typeface="Microsoft YaHei"/>
              </a:rPr>
              <a:t>Трохан</a:t>
            </a:r>
            <a:r>
              <a:rPr lang="ru-RU" spc="-1" dirty="0">
                <a:solidFill>
                  <a:srgbClr val="0A7C77"/>
                </a:solidFill>
                <a:latin typeface="Manrope Medium" pitchFamily="2" charset="0"/>
                <a:ea typeface="Microsoft YaHei"/>
              </a:rPr>
              <a:t>, </a:t>
            </a:r>
            <a:br>
              <a:rPr lang="ru-RU" spc="-1" dirty="0">
                <a:solidFill>
                  <a:srgbClr val="0A7C77"/>
                </a:solidFill>
                <a:latin typeface="Manrope Medium" pitchFamily="2" charset="0"/>
                <a:ea typeface="Microsoft YaHei"/>
              </a:rPr>
            </a:br>
            <a:r>
              <a:rPr lang="ru-RU" spc="-1" dirty="0">
                <a:solidFill>
                  <a:srgbClr val="0A7C77"/>
                </a:solidFill>
                <a:latin typeface="Manrope Medium" pitchFamily="2" charset="0"/>
                <a:ea typeface="Microsoft YaHei"/>
              </a:rPr>
              <a:t>В.Н. Фесенко, И.В. Дудина, П.А. Корчагин, </a:t>
            </a:r>
            <a:br>
              <a:rPr lang="ru-RU" spc="-1" dirty="0">
                <a:solidFill>
                  <a:srgbClr val="0A7C77"/>
                </a:solidFill>
                <a:latin typeface="Manrope Medium" pitchFamily="2" charset="0"/>
                <a:ea typeface="Microsoft YaHei"/>
              </a:rPr>
            </a:br>
            <a:r>
              <a:rPr lang="ru-RU" spc="-1" dirty="0">
                <a:solidFill>
                  <a:srgbClr val="0A7C77"/>
                </a:solidFill>
                <a:latin typeface="Manrope Medium" pitchFamily="2" charset="0"/>
                <a:ea typeface="Microsoft YaHei"/>
              </a:rPr>
              <a:t>Д.А. Яковлев, А.А. </a:t>
            </a:r>
            <a:r>
              <a:rPr lang="ru-RU" spc="-1" dirty="0" err="1">
                <a:solidFill>
                  <a:srgbClr val="0A7C77"/>
                </a:solidFill>
                <a:latin typeface="Manrope Medium" pitchFamily="2" charset="0"/>
                <a:ea typeface="Microsoft YaHei"/>
              </a:rPr>
              <a:t>Подстрельнова</a:t>
            </a:r>
            <a:r>
              <a:rPr lang="ru-RU" spc="-1" dirty="0">
                <a:solidFill>
                  <a:srgbClr val="0A7C77"/>
                </a:solidFill>
                <a:latin typeface="Manrope Medium" pitchFamily="2" charset="0"/>
                <a:ea typeface="Microsoft YaHei"/>
              </a:rPr>
              <a:t>  </a:t>
            </a:r>
          </a:p>
          <a:p>
            <a:pPr>
              <a:spcBef>
                <a:spcPts val="1417"/>
              </a:spcBef>
            </a:pPr>
            <a:r>
              <a:rPr lang="ru-RU" spc="-1" dirty="0">
                <a:solidFill>
                  <a:srgbClr val="0A7C77"/>
                </a:solidFill>
                <a:latin typeface="Manrope Medium" pitchFamily="2" charset="0"/>
                <a:ea typeface="Microsoft YaHei"/>
              </a:rPr>
              <a:t>ООО «ЛСРМ», г. Зеленоград, Россия.</a:t>
            </a:r>
            <a:endParaRPr lang="ru-RU" spc="-1" dirty="0">
              <a:solidFill>
                <a:srgbClr val="0A7C77"/>
              </a:solidFill>
              <a:latin typeface="Manrope Medium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C1718D-43C7-0FFD-9AF9-370E072C8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461" y="1195185"/>
            <a:ext cx="3070909" cy="1242987"/>
          </a:xfrm>
          <a:prstGeom prst="rect">
            <a:avLst/>
          </a:prstGeo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84094A6A-6703-9962-4F12-80A4C0206EB4}"/>
              </a:ext>
            </a:extLst>
          </p:cNvPr>
          <p:cNvCxnSpPr>
            <a:cxnSpLocks/>
          </p:cNvCxnSpPr>
          <p:nvPr/>
        </p:nvCxnSpPr>
        <p:spPr>
          <a:xfrm>
            <a:off x="4499675" y="1195185"/>
            <a:ext cx="0" cy="1242987"/>
          </a:xfrm>
          <a:prstGeom prst="line">
            <a:avLst/>
          </a:prstGeom>
          <a:ln w="25400" cap="rnd">
            <a:solidFill>
              <a:srgbClr val="0A7C7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613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11B7D-F7E0-6095-5DFC-91386D4BD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D7D6C8-D91A-75B4-E58D-EF9CBC3148FC}"/>
              </a:ext>
            </a:extLst>
          </p:cNvPr>
          <p:cNvSpPr txBox="1"/>
          <p:nvPr/>
        </p:nvSpPr>
        <p:spPr>
          <a:xfrm>
            <a:off x="455138" y="526196"/>
            <a:ext cx="5657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ОБЪЕКТЫ ИЗМЕРЕНИЯ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8977DE3-AC1F-9F28-FFCE-D7545B12B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326F9D9-1952-D7AD-5F71-79785D82F3EC}"/>
              </a:ext>
            </a:extLst>
          </p:cNvPr>
          <p:cNvSpPr txBox="1"/>
          <p:nvPr/>
        </p:nvSpPr>
        <p:spPr>
          <a:xfrm>
            <a:off x="455138" y="1018279"/>
            <a:ext cx="7167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A7C77"/>
                </a:solidFill>
                <a:latin typeface="Manrope Medium" pitchFamily="2" charset="0"/>
              </a:rPr>
              <a:t>Моделирование больших объектов на примере контейнера</a:t>
            </a:r>
          </a:p>
        </p:txBody>
      </p:sp>
      <p:pic>
        <p:nvPicPr>
          <p:cNvPr id="46" name="Рисунок 45" descr="Изображение выглядит как компьютер, мультимедиа, программное обеспечение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5311277-36F0-7DE5-477B-E0D3B139E3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45653"/>
          <a:stretch>
            <a:fillRect/>
          </a:stretch>
        </p:blipFill>
        <p:spPr>
          <a:xfrm>
            <a:off x="0" y="2622385"/>
            <a:ext cx="3151176" cy="358628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62B8980-F55B-BEDD-8A64-50CBADDB77A6}"/>
              </a:ext>
            </a:extLst>
          </p:cNvPr>
          <p:cNvSpPr txBox="1"/>
          <p:nvPr/>
        </p:nvSpPr>
        <p:spPr>
          <a:xfrm>
            <a:off x="1274616" y="1586603"/>
            <a:ext cx="3753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Задание параметров модели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6A609B-C11D-BA19-1D0F-6B94755D1D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9" y="2044698"/>
            <a:ext cx="3210655" cy="1954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731131-F157-6C6C-501C-39357F293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104" y="2109822"/>
            <a:ext cx="4284358" cy="3883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DB86D8-CFF8-C825-EE7F-67BBDE710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3524" y="4513737"/>
            <a:ext cx="2750678" cy="21939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983B84-9EFF-8865-0208-C5A1A98364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8909" y="2029957"/>
            <a:ext cx="2859908" cy="2448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E91E10-CD4B-73D3-6EF9-C397AA32BA35}"/>
              </a:ext>
            </a:extLst>
          </p:cNvPr>
          <p:cNvSpPr txBox="1"/>
          <p:nvPr/>
        </p:nvSpPr>
        <p:spPr>
          <a:xfrm>
            <a:off x="3782011" y="1594709"/>
            <a:ext cx="42843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Моделируемый контейнер</a:t>
            </a:r>
          </a:p>
          <a:p>
            <a:pPr algn="ctr"/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и его чертеж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A18CE-B07F-AA74-C7F1-78170A7E9E9D}"/>
              </a:ext>
            </a:extLst>
          </p:cNvPr>
          <p:cNvSpPr txBox="1"/>
          <p:nvPr/>
        </p:nvSpPr>
        <p:spPr>
          <a:xfrm>
            <a:off x="8040227" y="1584001"/>
            <a:ext cx="3450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Созданная модель контейнера, доступная для проведения расчетов.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311F24-FFF7-F435-575F-45F544BBD216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2031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F2411-152A-9042-60A5-3A99769AC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531F00-1FBF-E102-94F7-B881198A0D4F}"/>
              </a:ext>
            </a:extLst>
          </p:cNvPr>
          <p:cNvSpPr txBox="1"/>
          <p:nvPr/>
        </p:nvSpPr>
        <p:spPr>
          <a:xfrm>
            <a:off x="455138" y="526196"/>
            <a:ext cx="5657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ОБЪЕКТЫ ИЗМЕРЕНИЯ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30C0B0E-673C-F7FC-7B09-E2902D8D3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0E7B409-8429-1F77-8054-1C07F0772E95}"/>
              </a:ext>
            </a:extLst>
          </p:cNvPr>
          <p:cNvSpPr txBox="1"/>
          <p:nvPr/>
        </p:nvSpPr>
        <p:spPr>
          <a:xfrm>
            <a:off x="455138" y="1018279"/>
            <a:ext cx="7167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A7C77"/>
                </a:solidFill>
                <a:latin typeface="Manrope Medium" pitchFamily="2" charset="0"/>
              </a:rPr>
              <a:t>Моделирование больших объектов. Примеры</a:t>
            </a:r>
          </a:p>
        </p:txBody>
      </p:sp>
      <p:pic>
        <p:nvPicPr>
          <p:cNvPr id="46" name="Рисунок 45" descr="Изображение выглядит как компьютер, мультимедиа, программное обеспечение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F2B7352-6065-3F4A-D9EB-35552C594C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45653"/>
          <a:stretch>
            <a:fillRect/>
          </a:stretch>
        </p:blipFill>
        <p:spPr>
          <a:xfrm>
            <a:off x="0" y="2622385"/>
            <a:ext cx="3151176" cy="358628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B5279E-F58A-A75B-E2E6-5333F7889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3102" y="3592706"/>
            <a:ext cx="3760289" cy="2537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27374" dist="50800" dir="5400000" sx="1000" sy="1000" algn="ctr" rotWithShape="0">
              <a:srgbClr val="000000">
                <a:alpha val="18428"/>
              </a:srgbClr>
            </a:outerShdw>
            <a:reflection blurRad="12700" stA="38000" endPos="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A23DAF-9FF9-9B0B-AD76-60CD9E874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7540" y="2417714"/>
            <a:ext cx="1933941" cy="2113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27374" dist="50800" dir="5400000" sx="1000" sy="1000" algn="ctr" rotWithShape="0">
              <a:srgbClr val="000000">
                <a:alpha val="18428"/>
              </a:srgbClr>
            </a:outerShdw>
            <a:reflection blurRad="12700" stA="38000" endPos="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8214AE-05D4-4332-9781-451A39271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1502" y="1018279"/>
            <a:ext cx="2611889" cy="2456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27374" dist="50800" dir="5400000" sx="1000" sy="1000" algn="ctr" rotWithShape="0">
              <a:srgbClr val="000000">
                <a:alpha val="18428"/>
              </a:srgbClr>
            </a:outerShdw>
            <a:reflection blurRad="12700" stA="38000" endPos="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E7FF41-E78C-FDD6-2B0D-51D0E29876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60" y="2109822"/>
            <a:ext cx="4870933" cy="2965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02A40B-E9DC-C18C-4191-D359B618760A}"/>
              </a:ext>
            </a:extLst>
          </p:cNvPr>
          <p:cNvSpPr txBox="1"/>
          <p:nvPr/>
        </p:nvSpPr>
        <p:spPr>
          <a:xfrm>
            <a:off x="1274616" y="1586603"/>
            <a:ext cx="3753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Задание параметров модели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9109D-4781-F7FC-D556-9FEE80BA15D0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497345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F18AF-AE0F-5923-2624-B5475A890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7F6D35-7833-E793-5579-CE4DE6D9B294}"/>
              </a:ext>
            </a:extLst>
          </p:cNvPr>
          <p:cNvSpPr txBox="1"/>
          <p:nvPr/>
        </p:nvSpPr>
        <p:spPr>
          <a:xfrm>
            <a:off x="455138" y="526196"/>
            <a:ext cx="5657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ОБЪЕКТЫ ИЗМЕРЕНИЯ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7BD4775-726D-502A-CC84-E4A709623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258519B-4F0B-4481-1D0D-5A3FA748676C}"/>
              </a:ext>
            </a:extLst>
          </p:cNvPr>
          <p:cNvSpPr txBox="1"/>
          <p:nvPr/>
        </p:nvSpPr>
        <p:spPr>
          <a:xfrm>
            <a:off x="455138" y="1018279"/>
            <a:ext cx="7167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A7C77"/>
                </a:solidFill>
                <a:latin typeface="Manrope Medium" pitchFamily="2" charset="0"/>
              </a:rPr>
              <a:t>Моделирование больших объектов. Шаблоны</a:t>
            </a:r>
          </a:p>
        </p:txBody>
      </p:sp>
      <p:pic>
        <p:nvPicPr>
          <p:cNvPr id="46" name="Рисунок 45" descr="Изображение выглядит как компьютер, мультимедиа, программное обеспечение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730141E-B947-EE6D-B236-3F345291E2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45653"/>
          <a:stretch>
            <a:fillRect/>
          </a:stretch>
        </p:blipFill>
        <p:spPr>
          <a:xfrm>
            <a:off x="0" y="2622385"/>
            <a:ext cx="3151176" cy="358628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4C02CC-7866-2712-BD66-1EFE5466E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573" y="941695"/>
            <a:ext cx="2525583" cy="2133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808C03-0AC5-D480-C088-43B56D496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3155" y="3157444"/>
            <a:ext cx="3724906" cy="3326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D91A55-0A08-79CF-2213-5558B2633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5491" y="3157444"/>
            <a:ext cx="2535660" cy="2410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652BC4E9-5A4E-4316-854E-97DDB66CC225}"/>
              </a:ext>
            </a:extLst>
          </p:cNvPr>
          <p:cNvSpPr txBox="1">
            <a:spLocks/>
          </p:cNvSpPr>
          <p:nvPr/>
        </p:nvSpPr>
        <p:spPr>
          <a:xfrm>
            <a:off x="454551" y="1593392"/>
            <a:ext cx="5833515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50000"/>
              <a:buFontTx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50000"/>
              <a:buFontTx/>
              <a:buBlip>
                <a:blip r:embed="rId9"/>
              </a:buBlip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>
                <a:solidFill>
                  <a:srgbClr val="0A7C77"/>
                </a:solidFill>
              </a:rPr>
              <a:t>Типовые объекты представлены в виде набора шаблонов, упрощающих для пользователя процесс моделирования.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2879C-C019-8AA4-9032-71172B6381BC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2495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1DD63-F401-BE05-B323-D3C3500F2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мультимедиа, компьютер, Устройство отображения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2668E90-54E6-5A58-DFB8-1BF9CA537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087"/>
          <a:stretch>
            <a:fillRect/>
          </a:stretch>
        </p:blipFill>
        <p:spPr>
          <a:xfrm>
            <a:off x="-604417" y="726327"/>
            <a:ext cx="13400833" cy="6131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E8DB16-F787-752A-2AF8-8446EFA227F5}"/>
              </a:ext>
            </a:extLst>
          </p:cNvPr>
          <p:cNvSpPr txBox="1"/>
          <p:nvPr/>
        </p:nvSpPr>
        <p:spPr>
          <a:xfrm>
            <a:off x="455138" y="526196"/>
            <a:ext cx="5657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ЭФФЕКТИВНОСТЬ РЕГИСТРАЦИИ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CB77042-C71B-B8D2-4CC6-D38726027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6E37E8A-9B6D-7ABA-7C10-1FBC05B86031}"/>
              </a:ext>
            </a:extLst>
          </p:cNvPr>
          <p:cNvSpPr txBox="1"/>
          <p:nvPr/>
        </p:nvSpPr>
        <p:spPr>
          <a:xfrm>
            <a:off x="780361" y="1433566"/>
            <a:ext cx="10956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504A"/>
                </a:solidFill>
                <a:latin typeface="Manrope" pitchFamily="2" charset="0"/>
              </a:rPr>
              <a:t>Эффективность регистрации может быть смоделирована </a:t>
            </a:r>
          </a:p>
          <a:p>
            <a:pPr algn="ctr"/>
            <a:r>
              <a:rPr lang="ru-RU" dirty="0">
                <a:solidFill>
                  <a:srgbClr val="00504A"/>
                </a:solidFill>
                <a:latin typeface="Manrope" pitchFamily="2" charset="0"/>
              </a:rPr>
              <a:t>для дальнейшего применения при обработке спектров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5117F-FBB4-661D-6AED-426DA3B2D6B3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13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5D49AC31-BCAE-142F-3829-753A3328C20B}"/>
              </a:ext>
            </a:extLst>
          </p:cNvPr>
          <p:cNvSpPr/>
          <p:nvPr/>
        </p:nvSpPr>
        <p:spPr>
          <a:xfrm>
            <a:off x="643501" y="1433566"/>
            <a:ext cx="11093360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6862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541C9-EA4D-CAB5-7688-46B8A255B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3262EB3-20BC-80A6-9DE7-F1ED1F6F0143}"/>
              </a:ext>
            </a:extLst>
          </p:cNvPr>
          <p:cNvSpPr txBox="1"/>
          <p:nvPr/>
        </p:nvSpPr>
        <p:spPr>
          <a:xfrm>
            <a:off x="455138" y="526196"/>
            <a:ext cx="6819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СРАВНЕНИЕ РЕЗУЛЬТАТОВ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49F799B-9C98-D773-E940-210E5B009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8209" name="TextBox 8208">
            <a:extLst>
              <a:ext uri="{FF2B5EF4-FFF2-40B4-BE49-F238E27FC236}">
                <a16:creationId xmlns:a16="http://schemas.microsoft.com/office/drawing/2014/main" id="{3D75613F-05B0-10ED-2CBC-BA00DB221FB0}"/>
              </a:ext>
            </a:extLst>
          </p:cNvPr>
          <p:cNvSpPr txBox="1"/>
          <p:nvPr/>
        </p:nvSpPr>
        <p:spPr>
          <a:xfrm>
            <a:off x="643502" y="1556394"/>
            <a:ext cx="11212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504A"/>
                </a:solidFill>
                <a:latin typeface="Manrope" pitchFamily="2" charset="0"/>
              </a:rPr>
              <a:t>Все результаты расчетов отклонились от паспортных данных на величину, </a:t>
            </a:r>
            <a:r>
              <a:rPr lang="ru-RU" b="1" dirty="0">
                <a:solidFill>
                  <a:srgbClr val="00504A"/>
                </a:solidFill>
                <a:latin typeface="Manrope" pitchFamily="2" charset="0"/>
              </a:rPr>
              <a:t>не превышающую 20%.</a:t>
            </a:r>
          </a:p>
        </p:txBody>
      </p:sp>
      <p:sp>
        <p:nvSpPr>
          <p:cNvPr id="8210" name="Скругленный прямоугольник 8209">
            <a:extLst>
              <a:ext uri="{FF2B5EF4-FFF2-40B4-BE49-F238E27FC236}">
                <a16:creationId xmlns:a16="http://schemas.microsoft.com/office/drawing/2014/main" id="{78E3223C-CBAB-B9C2-EC6A-9D87D50E5F0A}"/>
              </a:ext>
            </a:extLst>
          </p:cNvPr>
          <p:cNvSpPr/>
          <p:nvPr/>
        </p:nvSpPr>
        <p:spPr>
          <a:xfrm>
            <a:off x="643501" y="1433566"/>
            <a:ext cx="11093360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B5115-F6DE-8742-7C10-C8FD98C1B013}"/>
              </a:ext>
            </a:extLst>
          </p:cNvPr>
          <p:cNvSpPr txBox="1"/>
          <p:nvPr/>
        </p:nvSpPr>
        <p:spPr>
          <a:xfrm>
            <a:off x="6273995" y="2171237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504A"/>
                </a:solidFill>
                <a:latin typeface="Manrope Medium" pitchFamily="2" charset="0"/>
              </a:rPr>
              <a:t>Пример сравнения расчетов для </a:t>
            </a:r>
            <a:r>
              <a:rPr lang="en-US" b="1" dirty="0">
                <a:solidFill>
                  <a:srgbClr val="00504A"/>
                </a:solidFill>
                <a:latin typeface="Manrope" pitchFamily="2" charset="0"/>
              </a:rPr>
              <a:t>Th-232</a:t>
            </a:r>
            <a:endParaRPr lang="ru-RU" sz="1800" b="1" dirty="0">
              <a:solidFill>
                <a:srgbClr val="00504A"/>
              </a:solidFill>
              <a:latin typeface="Manrope" pitchFamily="2" charset="0"/>
            </a:endParaRPr>
          </a:p>
        </p:txBody>
      </p:sp>
      <p:graphicFrame>
        <p:nvGraphicFramePr>
          <p:cNvPr id="4" name="Таблица 13">
            <a:extLst>
              <a:ext uri="{FF2B5EF4-FFF2-40B4-BE49-F238E27FC236}">
                <a16:creationId xmlns:a16="http://schemas.microsoft.com/office/drawing/2014/main" id="{13531F11-7A43-281C-EBBE-2206DE226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835882"/>
              </p:ext>
            </p:extLst>
          </p:nvPr>
        </p:nvGraphicFramePr>
        <p:xfrm>
          <a:off x="811133" y="2663253"/>
          <a:ext cx="10925727" cy="3939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41909">
                  <a:extLst>
                    <a:ext uri="{9D8B030D-6E8A-4147-A177-3AD203B41FA5}">
                      <a16:colId xmlns:a16="http://schemas.microsoft.com/office/drawing/2014/main" val="841999262"/>
                    </a:ext>
                  </a:extLst>
                </a:gridCol>
                <a:gridCol w="3641909">
                  <a:extLst>
                    <a:ext uri="{9D8B030D-6E8A-4147-A177-3AD203B41FA5}">
                      <a16:colId xmlns:a16="http://schemas.microsoft.com/office/drawing/2014/main" val="4222350726"/>
                    </a:ext>
                  </a:extLst>
                </a:gridCol>
                <a:gridCol w="3641909">
                  <a:extLst>
                    <a:ext uri="{9D8B030D-6E8A-4147-A177-3AD203B41FA5}">
                      <a16:colId xmlns:a16="http://schemas.microsoft.com/office/drawing/2014/main" val="605068891"/>
                    </a:ext>
                  </a:extLst>
                </a:gridCol>
              </a:tblGrid>
              <a:tr h="9847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rgbClr val="00504A"/>
                          </a:solidFill>
                          <a:latin typeface="Manrope SemiBold" pitchFamily="2" charset="0"/>
                        </a:rPr>
                        <a:t>Куб</a:t>
                      </a:r>
                      <a:endParaRPr lang="ru-RU" b="1" i="0" dirty="0">
                        <a:solidFill>
                          <a:srgbClr val="00504A"/>
                        </a:solidFill>
                        <a:latin typeface="Manrope SemiBold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i="0" dirty="0">
                        <a:solidFill>
                          <a:srgbClr val="00504A"/>
                        </a:solidFill>
                        <a:latin typeface="Manrope SemiBold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>
                          <a:solidFill>
                            <a:srgbClr val="00504A"/>
                          </a:solidFill>
                          <a:latin typeface="Manrope SemiBold" pitchFamily="2" charset="0"/>
                        </a:rPr>
                        <a:t>Отклонение результатов активности 9,39 %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395345"/>
                  </a:ext>
                </a:extLst>
              </a:tr>
              <a:tr h="984756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rgbClr val="00504A"/>
                          </a:solidFill>
                          <a:latin typeface="Manrope SemiBold" pitchFamily="2" charset="0"/>
                        </a:rPr>
                        <a:t>Сфера</a:t>
                      </a:r>
                      <a:endParaRPr lang="ru-RU" b="1" i="0" dirty="0">
                        <a:solidFill>
                          <a:srgbClr val="00504A"/>
                        </a:solidFill>
                        <a:latin typeface="Manrope SemiBold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i="0" kern="1200" dirty="0">
                        <a:solidFill>
                          <a:srgbClr val="00504A"/>
                        </a:solidFill>
                        <a:latin typeface="Manrope SemiBold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i="0" kern="1200" dirty="0">
                          <a:solidFill>
                            <a:srgbClr val="00504A"/>
                          </a:solidFill>
                          <a:latin typeface="Manrope SemiBold" pitchFamily="2" charset="0"/>
                        </a:rPr>
                        <a:t>Отклонение результатов активности 9,41 %</a:t>
                      </a:r>
                      <a:endParaRPr lang="ru-RU" sz="1800" b="1" i="0" kern="1200" dirty="0">
                        <a:solidFill>
                          <a:srgbClr val="00504A"/>
                        </a:solidFill>
                        <a:latin typeface="Manrope SemiBold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210136"/>
                  </a:ext>
                </a:extLst>
              </a:tr>
              <a:tr h="984756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rgbClr val="00504A"/>
                          </a:solidFill>
                          <a:latin typeface="Manrope SemiBold" pitchFamily="2" charset="0"/>
                        </a:rPr>
                        <a:t>Параллелепипед</a:t>
                      </a:r>
                      <a:endParaRPr lang="ru-RU" b="1" i="0" dirty="0">
                        <a:solidFill>
                          <a:srgbClr val="00504A"/>
                        </a:solidFill>
                        <a:latin typeface="Manrope SemiBold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i="0" kern="1200" dirty="0">
                        <a:solidFill>
                          <a:srgbClr val="00504A"/>
                        </a:solidFill>
                        <a:latin typeface="Manrope SemiBold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i="0" kern="1200" dirty="0">
                          <a:solidFill>
                            <a:srgbClr val="00504A"/>
                          </a:solidFill>
                          <a:latin typeface="Manrope SemiBold" pitchFamily="2" charset="0"/>
                        </a:rPr>
                        <a:t>Отклонение результатов активности 9,45 %</a:t>
                      </a:r>
                      <a:endParaRPr lang="ru-RU" sz="1800" b="1" i="0" kern="1200" dirty="0">
                        <a:solidFill>
                          <a:srgbClr val="00504A"/>
                        </a:solidFill>
                        <a:latin typeface="Manrope SemiBold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006975"/>
                  </a:ext>
                </a:extLst>
              </a:tr>
              <a:tr h="9847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>
                          <a:solidFill>
                            <a:srgbClr val="00504A"/>
                          </a:solidFill>
                          <a:latin typeface="Manrope SemiBold" pitchFamily="2" charset="0"/>
                        </a:rPr>
                        <a:t>Усеченный</a:t>
                      </a:r>
                      <a:r>
                        <a:rPr lang="ru-RU" sz="1800" b="1" i="0" dirty="0">
                          <a:solidFill>
                            <a:srgbClr val="00504A"/>
                          </a:solidFill>
                          <a:latin typeface="Manrope SemiBold" pitchFamily="2" charset="0"/>
                        </a:rPr>
                        <a:t> </a:t>
                      </a:r>
                      <a:r>
                        <a:rPr lang="ru-RU" sz="1800" b="1" i="0" kern="1200" dirty="0">
                          <a:solidFill>
                            <a:srgbClr val="00504A"/>
                          </a:solidFill>
                          <a:latin typeface="Manrope SemiBold" pitchFamily="2" charset="0"/>
                        </a:rPr>
                        <a:t>конус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0" kern="1200" dirty="0">
                        <a:solidFill>
                          <a:srgbClr val="00504A"/>
                        </a:solidFill>
                        <a:latin typeface="Manrope SemiBold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>
                          <a:solidFill>
                            <a:srgbClr val="00504A"/>
                          </a:solidFill>
                          <a:latin typeface="Manrope SemiBold" pitchFamily="2" charset="0"/>
                        </a:rPr>
                        <a:t>Отклонение результатов активности 9,40 %</a:t>
                      </a:r>
                      <a:endParaRPr lang="ru-RU" b="1" i="0" dirty="0">
                        <a:solidFill>
                          <a:srgbClr val="00504A"/>
                        </a:solidFill>
                        <a:latin typeface="Manrope SemiBold" pitchFamily="2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118943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61197F-0081-9479-51E0-7944F22AB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999" y="2663253"/>
            <a:ext cx="1231994" cy="10236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16AB73-E4B0-8169-6D91-2D0642C09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999" y="3686895"/>
            <a:ext cx="1231994" cy="10548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52BC8C-282B-483D-9D42-57F8CCD19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567" y="4741790"/>
            <a:ext cx="1231994" cy="8093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640D49-46CF-0C62-29B9-81C1381EB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777" y="5710833"/>
            <a:ext cx="656437" cy="834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10BA1C-C8C4-CD11-9D16-1BDCAE35B57C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421589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B3F6E-13F7-79A0-29F4-864E70062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электроника, мультимедиа, компьютер, Устройство отображ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D228667-DC0A-B76E-6096-EF172C9BE7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994"/>
          <a:stretch>
            <a:fillRect/>
          </a:stretch>
        </p:blipFill>
        <p:spPr>
          <a:xfrm>
            <a:off x="-511114" y="717813"/>
            <a:ext cx="13400833" cy="6140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CF88CE-A164-1D60-3480-175009D1BA19}"/>
              </a:ext>
            </a:extLst>
          </p:cNvPr>
          <p:cNvSpPr txBox="1"/>
          <p:nvPr/>
        </p:nvSpPr>
        <p:spPr>
          <a:xfrm>
            <a:off x="455138" y="526196"/>
            <a:ext cx="5657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СПЕКТРЫ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59C6DC-6F51-2016-12EB-421A9BBED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A4B58F-6D19-3C68-7BF9-851615F2EF20}"/>
              </a:ext>
            </a:extLst>
          </p:cNvPr>
          <p:cNvSpPr txBox="1"/>
          <p:nvPr/>
        </p:nvSpPr>
        <p:spPr>
          <a:xfrm>
            <a:off x="1562919" y="1552110"/>
            <a:ext cx="9100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504A"/>
                </a:solidFill>
                <a:latin typeface="Manrope" pitchFamily="2" charset="0"/>
              </a:rPr>
              <a:t>Генерация гамма-спектров произвольного радионуклидного состава.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D3A0BB-25C4-99B4-8679-33ABC8EC8E90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15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17F573F7-2214-B885-FCD9-D1EE27553719}"/>
              </a:ext>
            </a:extLst>
          </p:cNvPr>
          <p:cNvSpPr/>
          <p:nvPr/>
        </p:nvSpPr>
        <p:spPr>
          <a:xfrm>
            <a:off x="643501" y="1433566"/>
            <a:ext cx="11093360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ADE2FC6-DE8E-CAED-6CF3-B67A13BE3411}"/>
              </a:ext>
            </a:extLst>
          </p:cNvPr>
          <p:cNvSpPr/>
          <p:nvPr/>
        </p:nvSpPr>
        <p:spPr>
          <a:xfrm>
            <a:off x="9160597" y="2143539"/>
            <a:ext cx="2639027" cy="4146914"/>
          </a:xfrm>
          <a:prstGeom prst="roundRect">
            <a:avLst/>
          </a:prstGeom>
          <a:solidFill>
            <a:srgbClr val="0A7C77"/>
          </a:solidFill>
          <a:ln>
            <a:noFill/>
          </a:ln>
          <a:effectLst>
            <a:outerShdw blurRad="141362" dist="129061" dir="5400000" sx="99000" sy="99000" algn="ctr" rotWithShape="0">
              <a:srgbClr val="000000">
                <a:alpha val="21314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C78BC0-F459-821B-66D4-8C1D01F1D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314" r="15414"/>
          <a:stretch>
            <a:fillRect/>
          </a:stretch>
        </p:blipFill>
        <p:spPr>
          <a:xfrm>
            <a:off x="9160597" y="3865544"/>
            <a:ext cx="2639027" cy="205839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31CEFC5-5549-E535-30B5-00D7B643EC82}"/>
              </a:ext>
            </a:extLst>
          </p:cNvPr>
          <p:cNvCxnSpPr>
            <a:cxnSpLocks/>
          </p:cNvCxnSpPr>
          <p:nvPr/>
        </p:nvCxnSpPr>
        <p:spPr>
          <a:xfrm>
            <a:off x="9820116" y="2591526"/>
            <a:ext cx="1319988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DBDF481-D8C6-E6BD-77C8-723312B99665}"/>
              </a:ext>
            </a:extLst>
          </p:cNvPr>
          <p:cNvCxnSpPr>
            <a:cxnSpLocks/>
          </p:cNvCxnSpPr>
          <p:nvPr/>
        </p:nvCxnSpPr>
        <p:spPr>
          <a:xfrm>
            <a:off x="9820116" y="5908040"/>
            <a:ext cx="1319988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>
            <a:extLst>
              <a:ext uri="{FF2B5EF4-FFF2-40B4-BE49-F238E27FC236}">
                <a16:creationId xmlns:a16="http://schemas.microsoft.com/office/drawing/2014/main" id="{3B2EE770-5139-48A0-A72B-61A6FD244E4F}"/>
              </a:ext>
            </a:extLst>
          </p:cNvPr>
          <p:cNvSpPr txBox="1">
            <a:spLocks/>
          </p:cNvSpPr>
          <p:nvPr/>
        </p:nvSpPr>
        <p:spPr>
          <a:xfrm>
            <a:off x="9344135" y="3039514"/>
            <a:ext cx="2455489" cy="2500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50000"/>
              <a:buFontTx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50000"/>
              <a:buFontTx/>
              <a:buBlip>
                <a:blip r:embed="rId7"/>
              </a:buBlip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spcBef>
                <a:spcPts val="0"/>
              </a:spcBef>
            </a:pPr>
            <a:r>
              <a:rPr lang="ru-RU" sz="1200" b="0" dirty="0"/>
              <a:t>Поддержка спектрометров </a:t>
            </a:r>
          </a:p>
          <a:p>
            <a:pPr fontAlgn="t">
              <a:spcBef>
                <a:spcPts val="0"/>
              </a:spcBef>
            </a:pPr>
            <a:r>
              <a:rPr lang="ru-RU" sz="1200" b="0" dirty="0"/>
              <a:t>разных типов и производителей:</a:t>
            </a:r>
          </a:p>
          <a:p>
            <a:pPr marL="285750" indent="-285750" fontAlgn="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400" b="0" dirty="0"/>
          </a:p>
          <a:p>
            <a:pPr marL="285750" indent="-285750" fontAlgn="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Manrope" pitchFamily="2" charset="0"/>
              </a:rPr>
              <a:t>НПЦ «Аспект»</a:t>
            </a:r>
          </a:p>
          <a:p>
            <a:pPr marL="285750" indent="-285750" fontAlgn="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Manrope" pitchFamily="2" charset="0"/>
              </a:rPr>
              <a:t>ИФТП</a:t>
            </a:r>
          </a:p>
          <a:p>
            <a:pPr marL="285750" indent="-285750" fontAlgn="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Manrope" pitchFamily="2" charset="0"/>
              </a:rPr>
              <a:t>НТЦ «РАДЭК»</a:t>
            </a:r>
          </a:p>
          <a:p>
            <a:pPr marL="285750" indent="-285750" fontAlgn="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Manrope" pitchFamily="2" charset="0"/>
              </a:rPr>
              <a:t>Baltic Scientific Instruments (BSI)</a:t>
            </a:r>
            <a:endParaRPr lang="ru-RU" sz="1400" dirty="0">
              <a:latin typeface="Manrope" pitchFamily="2" charset="0"/>
            </a:endParaRPr>
          </a:p>
          <a:p>
            <a:pPr marL="285750" indent="-285750" fontAlgn="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 err="1">
                <a:latin typeface="Manrope" pitchFamily="2" charset="0"/>
              </a:rPr>
              <a:t>Атомтех</a:t>
            </a:r>
            <a:endParaRPr lang="ru-RU" sz="1400" dirty="0">
              <a:latin typeface="Manrope" pitchFamily="2" charset="0"/>
            </a:endParaRPr>
          </a:p>
          <a:p>
            <a:pPr marL="285750" indent="-285750" fontAlgn="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Manrope" pitchFamily="2" charset="0"/>
              </a:rPr>
              <a:t>НТЦ «Амплитуда»</a:t>
            </a:r>
          </a:p>
          <a:p>
            <a:pPr marL="285750" indent="-285750" fontAlgn="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Manrope" pitchFamily="2" charset="0"/>
              </a:rPr>
              <a:t>НПП «Доза»</a:t>
            </a:r>
          </a:p>
          <a:p>
            <a:pPr fontAlgn="t">
              <a:spcBef>
                <a:spcPts val="0"/>
              </a:spcBef>
            </a:pPr>
            <a:endParaRPr lang="ru-RU" sz="1400" dirty="0">
              <a:latin typeface="Manrope" pitchFamily="2" charset="0"/>
            </a:endParaRPr>
          </a:p>
          <a:p>
            <a:endParaRPr lang="ru-RU" sz="1000" b="0" dirty="0"/>
          </a:p>
        </p:txBody>
      </p:sp>
    </p:spTree>
    <p:extLst>
      <p:ext uri="{BB962C8B-B14F-4D97-AF65-F5344CB8AC3E}">
        <p14:creationId xmlns:p14="http://schemas.microsoft.com/office/powerpoint/2010/main" val="1992547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32245-8879-FF0D-DC4E-90133D4AF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F7A600-145E-9A32-170C-934B028FC315}"/>
              </a:ext>
            </a:extLst>
          </p:cNvPr>
          <p:cNvSpPr txBox="1"/>
          <p:nvPr/>
        </p:nvSpPr>
        <p:spPr>
          <a:xfrm>
            <a:off x="455138" y="526196"/>
            <a:ext cx="56579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ПОДГОТОВКА БИБЛИОТЕКИ РАДИОНУКЛИДОВ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F687695-0F20-1051-A104-46BE9F610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423037B-BCD9-A2F1-F5F6-52F5C8CB3D80}"/>
              </a:ext>
            </a:extLst>
          </p:cNvPr>
          <p:cNvSpPr txBox="1"/>
          <p:nvPr/>
        </p:nvSpPr>
        <p:spPr>
          <a:xfrm>
            <a:off x="832513" y="1494978"/>
            <a:ext cx="10715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504A"/>
                </a:solidFill>
                <a:latin typeface="Manrope" pitchFamily="2" charset="0"/>
              </a:rPr>
              <a:t>Библиотека радионуклидов содержит </a:t>
            </a:r>
            <a:r>
              <a:rPr lang="ru-RU" b="1" dirty="0">
                <a:solidFill>
                  <a:srgbClr val="00504A"/>
                </a:solidFill>
                <a:latin typeface="Manrope" pitchFamily="2" charset="0"/>
              </a:rPr>
              <a:t>данные о радионуклидах и их линиях.</a:t>
            </a:r>
          </a:p>
          <a:p>
            <a:pPr algn="ctr"/>
            <a:r>
              <a:rPr lang="ru-RU" dirty="0">
                <a:solidFill>
                  <a:srgbClr val="00504A"/>
                </a:solidFill>
                <a:latin typeface="Manrope" pitchFamily="2" charset="0"/>
              </a:rPr>
              <a:t> Набор радионуклидов определяется решаемой пользователем задачей.</a:t>
            </a:r>
            <a:endParaRPr lang="ru-RU" b="1" dirty="0">
              <a:solidFill>
                <a:srgbClr val="00504A"/>
              </a:solidFill>
              <a:latin typeface="Manrope" pitchFamily="2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BB3413FF-B4C0-D275-F556-869CB3A43BDF}"/>
              </a:ext>
            </a:extLst>
          </p:cNvPr>
          <p:cNvSpPr/>
          <p:nvPr/>
        </p:nvSpPr>
        <p:spPr>
          <a:xfrm>
            <a:off x="643501" y="1433565"/>
            <a:ext cx="11093360" cy="769159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04A2292-5FB7-3450-4386-8BE257632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59" y="2479372"/>
            <a:ext cx="4787541" cy="3351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0EEB48C7-2C51-FA08-2298-8B153D0F0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491" y="2479372"/>
            <a:ext cx="4787541" cy="3351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E01B44C7-7ED8-10E9-6751-A3B38BEFD3EC}"/>
              </a:ext>
            </a:extLst>
          </p:cNvPr>
          <p:cNvSpPr/>
          <p:nvPr/>
        </p:nvSpPr>
        <p:spPr>
          <a:xfrm>
            <a:off x="1100393" y="6135143"/>
            <a:ext cx="4688807" cy="599745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9FE986-2BFF-8A39-73F4-43111C16D998}"/>
              </a:ext>
            </a:extLst>
          </p:cNvPr>
          <p:cNvSpPr txBox="1"/>
          <p:nvPr/>
        </p:nvSpPr>
        <p:spPr>
          <a:xfrm>
            <a:off x="1217917" y="6162987"/>
            <a:ext cx="4355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D3FFF2"/>
                </a:solidFill>
                <a:latin typeface="Manrope Medium" pitchFamily="2" charset="0"/>
              </a:rPr>
              <a:t>Создание библиотеки радионуклидов в программе </a:t>
            </a:r>
            <a:r>
              <a:rPr lang="en" sz="1400" dirty="0">
                <a:solidFill>
                  <a:srgbClr val="D3FFF2"/>
                </a:solidFill>
                <a:latin typeface="Manrope Medium" pitchFamily="2" charset="0"/>
              </a:rPr>
              <a:t>Nuclide Master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76AA8BA1-AB6A-5059-356B-C9F31A2D68E8}"/>
              </a:ext>
            </a:extLst>
          </p:cNvPr>
          <p:cNvSpPr/>
          <p:nvPr/>
        </p:nvSpPr>
        <p:spPr>
          <a:xfrm>
            <a:off x="6400225" y="6162987"/>
            <a:ext cx="4688807" cy="599745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4E8095-F44D-F059-4707-33636A871675}"/>
              </a:ext>
            </a:extLst>
          </p:cNvPr>
          <p:cNvSpPr txBox="1"/>
          <p:nvPr/>
        </p:nvSpPr>
        <p:spPr>
          <a:xfrm>
            <a:off x="6517749" y="6190831"/>
            <a:ext cx="4355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D3FFF2"/>
                </a:solidFill>
                <a:latin typeface="Manrope Medium" pitchFamily="2" charset="0"/>
              </a:rPr>
              <a:t>Окно библиотеки радионуклидов в </a:t>
            </a:r>
          </a:p>
          <a:p>
            <a:pPr algn="ctr"/>
            <a:r>
              <a:rPr lang="ru-RU" sz="1400" dirty="0">
                <a:solidFill>
                  <a:srgbClr val="D3FFF2"/>
                </a:solidFill>
                <a:latin typeface="Manrope Medium" pitchFamily="2" charset="0"/>
              </a:rPr>
              <a:t>программах семейства </a:t>
            </a:r>
            <a:r>
              <a:rPr lang="en" sz="1400" dirty="0" err="1">
                <a:solidFill>
                  <a:srgbClr val="D3FFF2"/>
                </a:solidFill>
                <a:latin typeface="Manrope Medium" pitchFamily="2" charset="0"/>
              </a:rPr>
              <a:t>SpectraLine</a:t>
            </a:r>
            <a:endParaRPr lang="en" sz="1400" dirty="0">
              <a:solidFill>
                <a:srgbClr val="D3FFF2"/>
              </a:solidFill>
              <a:latin typeface="Manrope Medium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72156-0C65-1450-5FC1-4899AF316891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935332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913B6-0D3E-7F63-35E7-20DAA313C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7A5A722-5D08-646D-24D5-B760FAD41B92}"/>
              </a:ext>
            </a:extLst>
          </p:cNvPr>
          <p:cNvSpPr txBox="1"/>
          <p:nvPr/>
        </p:nvSpPr>
        <p:spPr>
          <a:xfrm>
            <a:off x="455138" y="526196"/>
            <a:ext cx="5065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КАЛИБРОВКИ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D57CC03-6F08-F99F-E74D-AF8743315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5A861D-171F-A1CA-0459-9195EC51B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00" y="986688"/>
            <a:ext cx="4175353" cy="275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737668-3D3F-EF6A-3E52-BF542C27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72" y="3920517"/>
            <a:ext cx="4175353" cy="2781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4260574-B724-8E7C-CB8B-C47D5FBC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48" y="964446"/>
            <a:ext cx="4197589" cy="2802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27C24B2-BD15-6EFD-4D60-05C4B575A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65" y="3920517"/>
            <a:ext cx="4175353" cy="2843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2FE745B3-E3E2-A079-A24F-C2FE77D4A572}"/>
              </a:ext>
            </a:extLst>
          </p:cNvPr>
          <p:cNvSpPr/>
          <p:nvPr/>
        </p:nvSpPr>
        <p:spPr>
          <a:xfrm>
            <a:off x="244149" y="2948918"/>
            <a:ext cx="1947299" cy="614988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rgbClr val="00504A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9BE7E1-8DDA-54CC-521A-1BEAA5C39C95}"/>
              </a:ext>
            </a:extLst>
          </p:cNvPr>
          <p:cNvSpPr txBox="1"/>
          <p:nvPr/>
        </p:nvSpPr>
        <p:spPr>
          <a:xfrm>
            <a:off x="419871" y="2955640"/>
            <a:ext cx="158279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anrope" pitchFamily="2" charset="0"/>
              </a:rPr>
              <a:t>Первичная </a:t>
            </a:r>
            <a:r>
              <a:rPr lang="ru-RU" sz="1600" dirty="0">
                <a:solidFill>
                  <a:schemeClr val="bg1"/>
                </a:solidFill>
                <a:latin typeface="Manrope" pitchFamily="2" charset="0"/>
              </a:rPr>
              <a:t>калибровка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A9E0BE6-EDEA-F401-34AF-249C5B556A39}"/>
              </a:ext>
            </a:extLst>
          </p:cNvPr>
          <p:cNvSpPr/>
          <p:nvPr/>
        </p:nvSpPr>
        <p:spPr>
          <a:xfrm>
            <a:off x="244149" y="5871312"/>
            <a:ext cx="1947299" cy="614988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6B2383-7653-4138-B2F9-B1A13B7606DC}"/>
              </a:ext>
            </a:extLst>
          </p:cNvPr>
          <p:cNvSpPr txBox="1"/>
          <p:nvPr/>
        </p:nvSpPr>
        <p:spPr>
          <a:xfrm>
            <a:off x="442914" y="5897077"/>
            <a:ext cx="1582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anrope" pitchFamily="2" charset="0"/>
              </a:rPr>
              <a:t>Калибровка</a:t>
            </a:r>
            <a:r>
              <a:rPr lang="ru-RU" sz="1600" b="1" dirty="0">
                <a:solidFill>
                  <a:schemeClr val="bg1"/>
                </a:solidFill>
                <a:latin typeface="Manrope" pitchFamily="2" charset="0"/>
              </a:rPr>
              <a:t> по энергии</a:t>
            </a:r>
            <a:endParaRPr lang="ru-RU" sz="1600" dirty="0">
              <a:solidFill>
                <a:schemeClr val="bg1"/>
              </a:solidFill>
              <a:latin typeface="Manrope" pitchFamily="2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3A1FC11E-6F4E-FC05-4F2A-D8A77FA474FA}"/>
              </a:ext>
            </a:extLst>
          </p:cNvPr>
          <p:cNvSpPr/>
          <p:nvPr/>
        </p:nvSpPr>
        <p:spPr>
          <a:xfrm>
            <a:off x="9519294" y="2980900"/>
            <a:ext cx="1947299" cy="614988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4990F9-9E1F-4BCA-84A3-B604B394178A}"/>
              </a:ext>
            </a:extLst>
          </p:cNvPr>
          <p:cNvSpPr txBox="1"/>
          <p:nvPr/>
        </p:nvSpPr>
        <p:spPr>
          <a:xfrm>
            <a:off x="9610420" y="2976842"/>
            <a:ext cx="1765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anrope" pitchFamily="2" charset="0"/>
              </a:rPr>
              <a:t>Калибровка</a:t>
            </a:r>
            <a:r>
              <a:rPr lang="ru-RU" sz="1600" b="1" dirty="0">
                <a:solidFill>
                  <a:schemeClr val="bg1"/>
                </a:solidFill>
                <a:latin typeface="Manrope" pitchFamily="2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anrope" pitchFamily="2" charset="0"/>
              </a:rPr>
              <a:t>по полуширине</a:t>
            </a:r>
            <a:endParaRPr lang="ru-RU" sz="1600" dirty="0">
              <a:solidFill>
                <a:schemeClr val="bg1"/>
              </a:solidFill>
              <a:latin typeface="Manrope" pitchFamily="2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79D5463-FA67-CA4B-D37D-929742709960}"/>
              </a:ext>
            </a:extLst>
          </p:cNvPr>
          <p:cNvSpPr/>
          <p:nvPr/>
        </p:nvSpPr>
        <p:spPr>
          <a:xfrm>
            <a:off x="9610421" y="5863341"/>
            <a:ext cx="1947299" cy="614988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187B66-0829-3A2A-311E-51668D0FF88E}"/>
              </a:ext>
            </a:extLst>
          </p:cNvPr>
          <p:cNvSpPr txBox="1"/>
          <p:nvPr/>
        </p:nvSpPr>
        <p:spPr>
          <a:xfrm>
            <a:off x="9701547" y="5893554"/>
            <a:ext cx="1765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anrope" pitchFamily="2" charset="0"/>
              </a:rPr>
              <a:t>Калибровка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anrope" pitchFamily="2" charset="0"/>
              </a:rPr>
              <a:t>по форме пика</a:t>
            </a:r>
            <a:endParaRPr lang="ru-RU" sz="1600" dirty="0">
              <a:solidFill>
                <a:schemeClr val="bg1"/>
              </a:solidFill>
              <a:latin typeface="Manrope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779AC-950A-60FB-55A2-570B499EBFC4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54134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E4E23-D609-A42B-C7DF-DAA19516D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D7B6C-E222-C9DD-67D2-B61EE521554B}"/>
              </a:ext>
            </a:extLst>
          </p:cNvPr>
          <p:cNvSpPr txBox="1"/>
          <p:nvPr/>
        </p:nvSpPr>
        <p:spPr>
          <a:xfrm>
            <a:off x="455138" y="526196"/>
            <a:ext cx="5065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КАЛИБРОВКА ПО ЭФФЕКТИВНОСТИ РЕГИСТРАЦИИ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49EBA20-5E45-8AAA-5F81-C1F3D9913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1EB3E4-6A0E-7D97-D78F-3F7C0B7A642D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18</a:t>
            </a:r>
          </a:p>
        </p:txBody>
      </p:sp>
      <p:pic>
        <p:nvPicPr>
          <p:cNvPr id="6" name="Рисунок 5" descr="Изображение выглядит как электроника, текст, компьютер, диспле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C08F2E-FAE4-AA36-E7F5-E079E00BC7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087"/>
          <a:stretch>
            <a:fillRect/>
          </a:stretch>
        </p:blipFill>
        <p:spPr>
          <a:xfrm>
            <a:off x="-604418" y="726327"/>
            <a:ext cx="13400833" cy="61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4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A693B-05F1-D02E-212B-EBD4036F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4" name="Рисунок 8213" descr="Изображение выглядит как текст, компьютер, компьютерный монитор, мультимеди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1242452-CF32-09DC-EA36-04F320D742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69" t="3169" r="4569" b="31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A97C8F-02A8-7109-F006-760DCC0A6F91}"/>
              </a:ext>
            </a:extLst>
          </p:cNvPr>
          <p:cNvSpPr txBox="1"/>
          <p:nvPr/>
        </p:nvSpPr>
        <p:spPr>
          <a:xfrm>
            <a:off x="455138" y="526196"/>
            <a:ext cx="6819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ЭМУЛЯЦИЯ СПЕКТРОВ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F18C8F1-7433-0BE2-978D-36642F228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8209" name="TextBox 8208">
            <a:extLst>
              <a:ext uri="{FF2B5EF4-FFF2-40B4-BE49-F238E27FC236}">
                <a16:creationId xmlns:a16="http://schemas.microsoft.com/office/drawing/2014/main" id="{05549C18-E331-764B-1B3C-243009A35E86}"/>
              </a:ext>
            </a:extLst>
          </p:cNvPr>
          <p:cNvSpPr txBox="1"/>
          <p:nvPr/>
        </p:nvSpPr>
        <p:spPr>
          <a:xfrm>
            <a:off x="832513" y="1494978"/>
            <a:ext cx="10715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504A"/>
                </a:solidFill>
                <a:latin typeface="Manrope" pitchFamily="2" charset="0"/>
              </a:rPr>
              <a:t>Режим эмуляции спектров позволяет работать в программах семейства </a:t>
            </a:r>
            <a:r>
              <a:rPr lang="en" dirty="0" err="1">
                <a:solidFill>
                  <a:srgbClr val="00504A"/>
                </a:solidFill>
                <a:latin typeface="Manrope" pitchFamily="2" charset="0"/>
              </a:rPr>
              <a:t>SpectraLine</a:t>
            </a:r>
            <a:r>
              <a:rPr lang="en" dirty="0">
                <a:solidFill>
                  <a:srgbClr val="00504A"/>
                </a:solidFill>
                <a:latin typeface="Manrope" pitchFamily="2" charset="0"/>
              </a:rPr>
              <a:t> </a:t>
            </a:r>
            <a:r>
              <a:rPr lang="ru-RU" b="1" dirty="0">
                <a:solidFill>
                  <a:srgbClr val="00504A"/>
                </a:solidFill>
                <a:latin typeface="Manrope" pitchFamily="2" charset="0"/>
              </a:rPr>
              <a:t>без подключения реального оборудования и проводить полный цикл обработки спектров.</a:t>
            </a:r>
          </a:p>
        </p:txBody>
      </p:sp>
      <p:sp>
        <p:nvSpPr>
          <p:cNvPr id="8210" name="Скругленный прямоугольник 8209">
            <a:extLst>
              <a:ext uri="{FF2B5EF4-FFF2-40B4-BE49-F238E27FC236}">
                <a16:creationId xmlns:a16="http://schemas.microsoft.com/office/drawing/2014/main" id="{AF7119F1-DAF1-8109-AD43-29913BD97700}"/>
              </a:ext>
            </a:extLst>
          </p:cNvPr>
          <p:cNvSpPr/>
          <p:nvPr/>
        </p:nvSpPr>
        <p:spPr>
          <a:xfrm>
            <a:off x="643501" y="1433565"/>
            <a:ext cx="11093360" cy="769159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8216" name="TextBox 8215">
            <a:extLst>
              <a:ext uri="{FF2B5EF4-FFF2-40B4-BE49-F238E27FC236}">
                <a16:creationId xmlns:a16="http://schemas.microsoft.com/office/drawing/2014/main" id="{CC57CFF8-661F-1BA4-3DF4-C04043B15344}"/>
              </a:ext>
            </a:extLst>
          </p:cNvPr>
          <p:cNvSpPr txBox="1"/>
          <p:nvPr/>
        </p:nvSpPr>
        <p:spPr>
          <a:xfrm>
            <a:off x="322687" y="6331804"/>
            <a:ext cx="54165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504A"/>
                </a:solidFill>
                <a:latin typeface="Manrope Medium" pitchFamily="2" charset="0"/>
              </a:rPr>
              <a:t>Окно анализатора в режиме эмуляции спектра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DC549-2E9A-F007-5F76-A81530B3587E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631634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904"/>
            <a:lum bright="7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6000" t="-13000" r="-15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5C93-5DF2-9091-2CC4-D42C00A97BD0}"/>
              </a:ext>
            </a:extLst>
          </p:cNvPr>
          <p:cNvSpPr txBox="1"/>
          <p:nvPr/>
        </p:nvSpPr>
        <p:spPr>
          <a:xfrm>
            <a:off x="455139" y="526196"/>
            <a:ext cx="6830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ОСОБЕННОСТИ ОБУЧЕНИЯ СПЕЦИАЛИСТОВ В ОБЛАСТИ СПЕКТРОМЕТРИИ</a:t>
            </a:r>
            <a:endParaRPr lang="ru-RU" sz="2400" b="1" spc="-1" dirty="0">
              <a:solidFill>
                <a:srgbClr val="0A7C77"/>
              </a:solidFill>
              <a:latin typeface="Manrope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CBAD14-0BE9-2B9D-3492-DB6AF5797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F6D48C-EFFA-A3D4-1380-C77CAB7FF017}"/>
              </a:ext>
            </a:extLst>
          </p:cNvPr>
          <p:cNvSpPr txBox="1"/>
          <p:nvPr/>
        </p:nvSpPr>
        <p:spPr>
          <a:xfrm>
            <a:off x="6497963" y="1560720"/>
            <a:ext cx="51611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anrope Medium" pitchFamily="2" charset="0"/>
              </a:rPr>
              <a:t>Необходимость приобретения глубоких теоретических и практических знаний.</a:t>
            </a:r>
          </a:p>
          <a:p>
            <a:br>
              <a:rPr lang="ru-RU" sz="1600" dirty="0">
                <a:latin typeface="Manrope Medium" pitchFamily="2" charset="0"/>
              </a:rPr>
            </a:br>
            <a:r>
              <a:rPr lang="ru-RU" sz="1600" dirty="0">
                <a:latin typeface="Manrope Medium" pitchFamily="2" charset="0"/>
              </a:rPr>
              <a:t>Высокая стоимость и трудоемкость организации полноценно оборудованных спектрометрических лабораторий.</a:t>
            </a:r>
          </a:p>
          <a:p>
            <a:br>
              <a:rPr lang="ru-RU" sz="1600" dirty="0">
                <a:latin typeface="Manrope Medium" pitchFamily="2" charset="0"/>
              </a:rPr>
            </a:br>
            <a:r>
              <a:rPr lang="ru-RU" sz="1600" dirty="0">
                <a:latin typeface="Manrope Medium" pitchFamily="2" charset="0"/>
              </a:rPr>
              <a:t>Существенные затраты на обслуживание спектрометрического оборудования.</a:t>
            </a:r>
          </a:p>
          <a:p>
            <a:br>
              <a:rPr lang="ru-RU" sz="1600" dirty="0">
                <a:latin typeface="Manrope Medium" pitchFamily="2" charset="0"/>
              </a:rPr>
            </a:br>
            <a:r>
              <a:rPr lang="ru-RU" sz="1600" dirty="0">
                <a:latin typeface="Manrope Medium" pitchFamily="2" charset="0"/>
              </a:rPr>
              <a:t>Необходимость оформления разрешающих документов для работы с источниками излучения.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B76733BA-3AF8-D57A-585E-DB191556BFA5}"/>
              </a:ext>
            </a:extLst>
          </p:cNvPr>
          <p:cNvSpPr/>
          <p:nvPr/>
        </p:nvSpPr>
        <p:spPr>
          <a:xfrm>
            <a:off x="621030" y="1581212"/>
            <a:ext cx="5474969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Глубокие знания</a:t>
            </a:r>
            <a:endParaRPr lang="ru-RU" sz="2000" dirty="0">
              <a:solidFill>
                <a:srgbClr val="00504A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140DC11-B82A-DFBE-8455-728E2BC2C7D9}"/>
              </a:ext>
            </a:extLst>
          </p:cNvPr>
          <p:cNvSpPr/>
          <p:nvPr/>
        </p:nvSpPr>
        <p:spPr>
          <a:xfrm>
            <a:off x="621232" y="2343410"/>
            <a:ext cx="5474969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r>
              <a:rPr lang="ru-RU" b="1" dirty="0">
                <a:solidFill>
                  <a:srgbClr val="00504A"/>
                </a:solidFill>
                <a:latin typeface="Manrope SemiBold" pitchFamily="2" charset="0"/>
              </a:rPr>
              <a:t>Высокая стоимость лабораторий</a:t>
            </a:r>
            <a:endParaRPr lang="ru-RU" dirty="0">
              <a:solidFill>
                <a:srgbClr val="00504A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84021C18-2814-FEF3-596C-94A0529AE377}"/>
              </a:ext>
            </a:extLst>
          </p:cNvPr>
          <p:cNvSpPr/>
          <p:nvPr/>
        </p:nvSpPr>
        <p:spPr>
          <a:xfrm>
            <a:off x="621030" y="3104764"/>
            <a:ext cx="5474969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r>
              <a:rPr lang="ru-RU" b="1" dirty="0">
                <a:solidFill>
                  <a:srgbClr val="00504A"/>
                </a:solidFill>
                <a:latin typeface="Manrope SemiBold" pitchFamily="2" charset="0"/>
              </a:rPr>
              <a:t>Затраты на обслуживание</a:t>
            </a:r>
            <a:endParaRPr lang="ru-RU" dirty="0">
              <a:solidFill>
                <a:srgbClr val="00504A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1DEB1E71-80CD-CE2C-D28B-ED0EECDDADC4}"/>
              </a:ext>
            </a:extLst>
          </p:cNvPr>
          <p:cNvSpPr/>
          <p:nvPr/>
        </p:nvSpPr>
        <p:spPr>
          <a:xfrm>
            <a:off x="621031" y="3866119"/>
            <a:ext cx="5474969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>
                <a:solidFill>
                  <a:srgbClr val="00504A"/>
                </a:solidFill>
                <a:latin typeface="Manrope SemiBold" pitchFamily="2" charset="0"/>
              </a:rPr>
              <a:t>Разрешительные документы</a:t>
            </a:r>
            <a:endParaRPr lang="ru-RU" dirty="0">
              <a:solidFill>
                <a:srgbClr val="00504A"/>
              </a:solidFill>
              <a:latin typeface="Manrope Medium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E74228-AB0C-9AC8-2962-143FF72B588E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FDF297-1633-A5D3-E909-42546F5A42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732" y="4747192"/>
            <a:ext cx="1236920" cy="1757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46EA16-A498-BD4F-B541-4C927257A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3636" y="4766957"/>
            <a:ext cx="1318758" cy="1757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31A4FD-8B9C-42B6-A3EE-DD6B0CE9DA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1378" y="4766957"/>
            <a:ext cx="1318757" cy="1758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9399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09D17-615C-6D51-B5B7-998F67658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2A074D-AF25-EBA5-32FE-39799B98997A}"/>
              </a:ext>
            </a:extLst>
          </p:cNvPr>
          <p:cNvSpPr txBox="1"/>
          <p:nvPr/>
        </p:nvSpPr>
        <p:spPr>
          <a:xfrm>
            <a:off x="455138" y="526196"/>
            <a:ext cx="6819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ИЗМЕРЕНИЕ АКТИВНОСТИ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C13C1BC-D417-1642-3477-FA30C9B6F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pic>
        <p:nvPicPr>
          <p:cNvPr id="8208" name="Picture 2">
            <a:extLst>
              <a:ext uri="{FF2B5EF4-FFF2-40B4-BE49-F238E27FC236}">
                <a16:creationId xmlns:a16="http://schemas.microsoft.com/office/drawing/2014/main" id="{4C7FA1E4-E45C-766C-4979-43B116CC5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6" y="2643330"/>
            <a:ext cx="5550073" cy="2574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38127" dist="69530" dir="7740000" algn="ctr" rotWithShape="0">
              <a:srgbClr val="000000">
                <a:alpha val="19500"/>
              </a:srgbClr>
            </a:outerShdw>
            <a:reflection blurRad="127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TextBox 8208">
            <a:extLst>
              <a:ext uri="{FF2B5EF4-FFF2-40B4-BE49-F238E27FC236}">
                <a16:creationId xmlns:a16="http://schemas.microsoft.com/office/drawing/2014/main" id="{F525948B-4D78-96B6-A415-E8CE4168DD86}"/>
              </a:ext>
            </a:extLst>
          </p:cNvPr>
          <p:cNvSpPr txBox="1"/>
          <p:nvPr/>
        </p:nvSpPr>
        <p:spPr>
          <a:xfrm>
            <a:off x="1533491" y="1365048"/>
            <a:ext cx="3574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504A"/>
                </a:solidFill>
                <a:latin typeface="Manrope" pitchFamily="2" charset="0"/>
              </a:rPr>
              <a:t>Расчет активности </a:t>
            </a:r>
            <a:r>
              <a:rPr lang="ru-RU" sz="1600" dirty="0">
                <a:solidFill>
                  <a:srgbClr val="00504A"/>
                </a:solidFill>
                <a:latin typeface="Manrope" pitchFamily="2" charset="0"/>
              </a:rPr>
              <a:t>для обработанных спектров</a:t>
            </a:r>
            <a:endParaRPr lang="ru-RU" sz="1600" b="1" dirty="0">
              <a:solidFill>
                <a:srgbClr val="00504A"/>
              </a:solidFill>
              <a:latin typeface="Manrope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F238CD-CC17-430B-B816-CC03CB36C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183" y="2643330"/>
            <a:ext cx="4870537" cy="2574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38127" dist="69530" dir="7740000" algn="ctr" rotWithShape="0">
              <a:srgbClr val="000000">
                <a:alpha val="19500"/>
              </a:srgbClr>
            </a:outerShdw>
            <a:reflection blurRad="12700" endPos="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8FC6C0-6D1A-47DF-B575-A6D70A7E4E28}"/>
              </a:ext>
            </a:extLst>
          </p:cNvPr>
          <p:cNvSpPr txBox="1"/>
          <p:nvPr/>
        </p:nvSpPr>
        <p:spPr>
          <a:xfrm>
            <a:off x="7334981" y="1354427"/>
            <a:ext cx="3574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504A"/>
                </a:solidFill>
                <a:latin typeface="Manrope" pitchFamily="2" charset="0"/>
              </a:rPr>
              <a:t>Экспертная идентификация </a:t>
            </a:r>
            <a:r>
              <a:rPr lang="ru-RU" sz="1600" dirty="0">
                <a:solidFill>
                  <a:srgbClr val="00504A"/>
                </a:solidFill>
                <a:latin typeface="Manrope" pitchFamily="2" charset="0"/>
              </a:rPr>
              <a:t>для неидентифицированных линий</a:t>
            </a:r>
            <a:endParaRPr lang="ru-RU" sz="1600" b="1" dirty="0">
              <a:solidFill>
                <a:srgbClr val="00504A"/>
              </a:solidFill>
              <a:latin typeface="Manrope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FBC8F-AB10-4D68-C4EB-1019F1F1668C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20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73B7015-1346-8655-1E8F-8F8ECA89B311}"/>
              </a:ext>
            </a:extLst>
          </p:cNvPr>
          <p:cNvSpPr/>
          <p:nvPr/>
        </p:nvSpPr>
        <p:spPr>
          <a:xfrm>
            <a:off x="6687183" y="1340891"/>
            <a:ext cx="4870537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67BCC19-03C6-F9E9-DAEB-C0D108D5ACF9}"/>
              </a:ext>
            </a:extLst>
          </p:cNvPr>
          <p:cNvSpPr/>
          <p:nvPr/>
        </p:nvSpPr>
        <p:spPr>
          <a:xfrm>
            <a:off x="885693" y="1340891"/>
            <a:ext cx="4870537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9833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7B191-4E63-E8B5-74AB-B31322D4F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F43B74-B4D8-85D8-13A5-98ECB7CC9BBD}"/>
              </a:ext>
            </a:extLst>
          </p:cNvPr>
          <p:cNvSpPr txBox="1"/>
          <p:nvPr/>
        </p:nvSpPr>
        <p:spPr>
          <a:xfrm>
            <a:off x="455138" y="526196"/>
            <a:ext cx="6819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ОСОБЕННОСТИ ИНТЕРФЕЙСА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CCA0F22-7311-673A-47C3-4706E6E86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8200" name="Скругленный прямоугольник 8199">
            <a:extLst>
              <a:ext uri="{FF2B5EF4-FFF2-40B4-BE49-F238E27FC236}">
                <a16:creationId xmlns:a16="http://schemas.microsoft.com/office/drawing/2014/main" id="{6F5B88CB-AF89-61AE-724A-A38F9FB9CB58}"/>
              </a:ext>
            </a:extLst>
          </p:cNvPr>
          <p:cNvSpPr/>
          <p:nvPr/>
        </p:nvSpPr>
        <p:spPr>
          <a:xfrm>
            <a:off x="520622" y="4376068"/>
            <a:ext cx="4688807" cy="500258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8201" name="Скругленный прямоугольник 8200">
            <a:extLst>
              <a:ext uri="{FF2B5EF4-FFF2-40B4-BE49-F238E27FC236}">
                <a16:creationId xmlns:a16="http://schemas.microsoft.com/office/drawing/2014/main" id="{1BE3272C-B856-AEB4-EBB4-9C9C1A63C95D}"/>
              </a:ext>
            </a:extLst>
          </p:cNvPr>
          <p:cNvSpPr/>
          <p:nvPr/>
        </p:nvSpPr>
        <p:spPr>
          <a:xfrm>
            <a:off x="510528" y="3221705"/>
            <a:ext cx="4688807" cy="500258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8202" name="Скругленный прямоугольник 8201">
            <a:extLst>
              <a:ext uri="{FF2B5EF4-FFF2-40B4-BE49-F238E27FC236}">
                <a16:creationId xmlns:a16="http://schemas.microsoft.com/office/drawing/2014/main" id="{A21BC294-DFE9-9F18-B8C9-D271FB685AD3}"/>
              </a:ext>
            </a:extLst>
          </p:cNvPr>
          <p:cNvSpPr/>
          <p:nvPr/>
        </p:nvSpPr>
        <p:spPr>
          <a:xfrm>
            <a:off x="520622" y="2014302"/>
            <a:ext cx="4688807" cy="500258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8203" name="TextBox 8202">
            <a:extLst>
              <a:ext uri="{FF2B5EF4-FFF2-40B4-BE49-F238E27FC236}">
                <a16:creationId xmlns:a16="http://schemas.microsoft.com/office/drawing/2014/main" id="{302581E7-A49C-5EAA-62B0-6F8448C1F0D1}"/>
              </a:ext>
            </a:extLst>
          </p:cNvPr>
          <p:cNvSpPr txBox="1"/>
          <p:nvPr/>
        </p:nvSpPr>
        <p:spPr>
          <a:xfrm>
            <a:off x="868662" y="2090827"/>
            <a:ext cx="434076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D3FFF2"/>
                </a:solidFill>
                <a:latin typeface="Manrope Medium" pitchFamily="2" charset="0"/>
              </a:rPr>
              <a:t>Дружественный интерфейс</a:t>
            </a:r>
          </a:p>
          <a:p>
            <a:endParaRPr lang="ru-RU" dirty="0">
              <a:latin typeface="Manrope Medium" pitchFamily="2" charset="0"/>
            </a:endParaRPr>
          </a:p>
          <a:p>
            <a:r>
              <a:rPr lang="ru-RU" sz="1400" dirty="0">
                <a:latin typeface="Manrope Medium" pitchFamily="2" charset="0"/>
              </a:rPr>
              <a:t>Дружественный интерфейс, упрощающий работу для новичков и экспертов.</a:t>
            </a:r>
          </a:p>
          <a:p>
            <a:endParaRPr lang="ru-RU" sz="1400" dirty="0">
              <a:latin typeface="Manrope Medium" pitchFamily="2" charset="0"/>
            </a:endParaRPr>
          </a:p>
          <a:p>
            <a:r>
              <a:rPr lang="ru-RU" dirty="0">
                <a:solidFill>
                  <a:srgbClr val="D3FFF2"/>
                </a:solidFill>
                <a:latin typeface="Manrope Medium" pitchFamily="2" charset="0"/>
              </a:rPr>
              <a:t>Пошаговый режим</a:t>
            </a:r>
          </a:p>
          <a:p>
            <a:endParaRPr lang="ru-RU" sz="1400" dirty="0">
              <a:latin typeface="Manrope Medium" pitchFamily="2" charset="0"/>
            </a:endParaRPr>
          </a:p>
          <a:p>
            <a:r>
              <a:rPr lang="ru-RU" sz="1400" dirty="0">
                <a:latin typeface="Manrope Medium" pitchFamily="2" charset="0"/>
              </a:rPr>
              <a:t>Реализация пошагового режима в некоторых функциях.</a:t>
            </a:r>
          </a:p>
          <a:p>
            <a:endParaRPr lang="ru-RU" dirty="0">
              <a:solidFill>
                <a:srgbClr val="D3FFF2"/>
              </a:solidFill>
              <a:latin typeface="Manrope Medium" pitchFamily="2" charset="0"/>
            </a:endParaRPr>
          </a:p>
          <a:p>
            <a:r>
              <a:rPr lang="ru-RU" dirty="0">
                <a:solidFill>
                  <a:srgbClr val="D3FFF2"/>
                </a:solidFill>
                <a:latin typeface="Manrope Medium" pitchFamily="2" charset="0"/>
              </a:rPr>
              <a:t>Полная документация</a:t>
            </a:r>
          </a:p>
          <a:p>
            <a:endParaRPr lang="ru-RU" dirty="0">
              <a:latin typeface="Manrope Medium" pitchFamily="2" charset="0"/>
            </a:endParaRPr>
          </a:p>
          <a:p>
            <a:r>
              <a:rPr lang="ru-RU" sz="1400" dirty="0">
                <a:latin typeface="Manrope Medium" pitchFamily="2" charset="0"/>
              </a:rPr>
              <a:t>Подробные руководства и справочные материалы для всех функций.</a:t>
            </a:r>
          </a:p>
        </p:txBody>
      </p:sp>
      <p:pic>
        <p:nvPicPr>
          <p:cNvPr id="8207" name="Рисунок 8206" descr="Изображение выглядит как человек, текст, компьютер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3C71643-EC4C-D2DA-0650-B812CFC00C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55" r="6635"/>
          <a:stretch>
            <a:fillRect/>
          </a:stretch>
        </p:blipFill>
        <p:spPr>
          <a:xfrm>
            <a:off x="5418162" y="1524102"/>
            <a:ext cx="6608348" cy="4611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B9BC08-E270-12EF-FDAE-9B74537CFE85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484395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AAB10-1AC7-70BA-1473-5CADB357F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1888699-DFE1-3436-E36F-AFBD95259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173" y="4105218"/>
            <a:ext cx="1864799" cy="2638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2700" h="63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16FEC0-2383-7D67-B369-A56E8A2EFA10}"/>
              </a:ext>
            </a:extLst>
          </p:cNvPr>
          <p:cNvSpPr txBox="1"/>
          <p:nvPr/>
        </p:nvSpPr>
        <p:spPr>
          <a:xfrm>
            <a:off x="455138" y="526196"/>
            <a:ext cx="6819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АТТЕСТОВАННЫЕ МЕТОДИКИ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74567FA-BA7C-F114-7179-4D74AC976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8F9B16E-70CC-16E9-EAF0-A91F9FA25A48}"/>
              </a:ext>
            </a:extLst>
          </p:cNvPr>
          <p:cNvSpPr txBox="1"/>
          <p:nvPr/>
        </p:nvSpPr>
        <p:spPr>
          <a:xfrm>
            <a:off x="2313295" y="1556394"/>
            <a:ext cx="9016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504A"/>
                </a:solidFill>
                <a:latin typeface="Manrope" pitchFamily="2" charset="0"/>
              </a:rPr>
              <a:t>Точность расчетов подтверждается </a:t>
            </a:r>
            <a:r>
              <a:rPr lang="ru-RU" b="1" dirty="0">
                <a:solidFill>
                  <a:srgbClr val="00504A"/>
                </a:solidFill>
                <a:latin typeface="Manrope" pitchFamily="2" charset="0"/>
              </a:rPr>
              <a:t>аттестованными методиками</a:t>
            </a: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C371219E-11EC-F622-34BC-C3D9E572F3F6}"/>
              </a:ext>
            </a:extLst>
          </p:cNvPr>
          <p:cNvSpPr/>
          <p:nvPr/>
        </p:nvSpPr>
        <p:spPr>
          <a:xfrm>
            <a:off x="643501" y="1433566"/>
            <a:ext cx="11093360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A804702-F40C-0C33-C854-07E88495D21D}"/>
              </a:ext>
            </a:extLst>
          </p:cNvPr>
          <p:cNvSpPr txBox="1"/>
          <p:nvPr/>
        </p:nvSpPr>
        <p:spPr>
          <a:xfrm>
            <a:off x="812042" y="2274838"/>
            <a:ext cx="33095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504A"/>
                </a:solidFill>
                <a:effectLst/>
                <a:latin typeface="Manrope Medium" pitchFamily="2" charset="0"/>
              </a:rPr>
              <a:t>Методика измерений активности гамма-излучающих радионуклидов в объектах сложной геометрической формы с использованием спектрометров гамма-излучения с программным обеспечением </a:t>
            </a:r>
            <a:r>
              <a:rPr lang="ru-RU" sz="1600" dirty="0" err="1">
                <a:solidFill>
                  <a:srgbClr val="00504A"/>
                </a:solidFill>
                <a:effectLst/>
                <a:latin typeface="Manrope Medium" pitchFamily="2" charset="0"/>
              </a:rPr>
              <a:t>SpectraLine</a:t>
            </a:r>
            <a:r>
              <a:rPr lang="ru-RU" sz="1600" dirty="0">
                <a:solidFill>
                  <a:srgbClr val="00504A"/>
                </a:solidFill>
                <a:effectLst/>
                <a:latin typeface="Manrope Medium" pitchFamily="2" charset="0"/>
              </a:rPr>
              <a:t> и </a:t>
            </a:r>
            <a:r>
              <a:rPr lang="ru-RU" sz="1600" dirty="0" err="1">
                <a:solidFill>
                  <a:srgbClr val="00504A"/>
                </a:solidFill>
                <a:effectLst/>
                <a:latin typeface="Manrope Medium" pitchFamily="2" charset="0"/>
              </a:rPr>
              <a:t>EffMaker</a:t>
            </a:r>
            <a:endParaRPr lang="ru-RU" sz="1600" dirty="0">
              <a:solidFill>
                <a:srgbClr val="00504A"/>
              </a:solidFill>
              <a:latin typeface="Manrope Medium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7556174-ADD5-3A83-4CFF-FE9923D5822E}"/>
              </a:ext>
            </a:extLst>
          </p:cNvPr>
          <p:cNvSpPr txBox="1"/>
          <p:nvPr/>
        </p:nvSpPr>
        <p:spPr>
          <a:xfrm>
            <a:off x="4535390" y="2274838"/>
            <a:ext cx="33095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504A"/>
                </a:solidFill>
                <a:effectLst/>
                <a:latin typeface="Manrope Medium" pitchFamily="2" charset="0"/>
              </a:rPr>
              <a:t>Методика измерений активности гамма-излучающих радионуклидов в счётных образцах с использованием спектрометров гамма-излучения с программным обеспечением </a:t>
            </a:r>
            <a:r>
              <a:rPr lang="en" sz="1600" dirty="0" err="1">
                <a:solidFill>
                  <a:srgbClr val="00504A"/>
                </a:solidFill>
                <a:effectLst/>
                <a:latin typeface="Manrope Medium" pitchFamily="2" charset="0"/>
              </a:rPr>
              <a:t>SpectraLine</a:t>
            </a:r>
            <a:r>
              <a:rPr lang="en" sz="1600" dirty="0">
                <a:solidFill>
                  <a:srgbClr val="00504A"/>
                </a:solidFill>
                <a:effectLst/>
                <a:latin typeface="Manrope Medium" pitchFamily="2" charset="0"/>
              </a:rPr>
              <a:t> </a:t>
            </a:r>
            <a:r>
              <a:rPr lang="ru-RU" sz="1600" dirty="0">
                <a:solidFill>
                  <a:srgbClr val="00504A"/>
                </a:solidFill>
                <a:effectLst/>
                <a:latin typeface="Manrope Medium" pitchFamily="2" charset="0"/>
              </a:rPr>
              <a:t>и </a:t>
            </a:r>
            <a:r>
              <a:rPr lang="en" sz="1600" dirty="0">
                <a:solidFill>
                  <a:srgbClr val="00504A"/>
                </a:solidFill>
                <a:effectLst/>
                <a:latin typeface="Manrope Medium" pitchFamily="2" charset="0"/>
              </a:rPr>
              <a:t>Nuclide Master Plus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489D286-5DD1-F87E-C4CD-9EE3A215363C}"/>
              </a:ext>
            </a:extLst>
          </p:cNvPr>
          <p:cNvSpPr txBox="1"/>
          <p:nvPr/>
        </p:nvSpPr>
        <p:spPr>
          <a:xfrm>
            <a:off x="8258738" y="2274838"/>
            <a:ext cx="330958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504A"/>
                </a:solidFill>
                <a:latin typeface="Manrope Medium" pitchFamily="2" charset="0"/>
              </a:rPr>
              <a:t>Методика измерений удельной активности радионуклидов в счётных образцах на гамма-спектрометрах с использованием программного обеспечения «</a:t>
            </a:r>
            <a:r>
              <a:rPr lang="ru-RU" sz="1600" dirty="0" err="1">
                <a:solidFill>
                  <a:srgbClr val="00504A"/>
                </a:solidFill>
                <a:latin typeface="Manrope Medium" pitchFamily="2" charset="0"/>
              </a:rPr>
              <a:t>SpectraLine</a:t>
            </a:r>
            <a:r>
              <a:rPr lang="ru-RU" sz="1600" dirty="0">
                <a:solidFill>
                  <a:srgbClr val="00504A"/>
                </a:solidFill>
                <a:latin typeface="Manrope Medium" pitchFamily="2" charset="0"/>
              </a:rPr>
              <a:t>»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43541B6-F1A9-D540-48E8-A35A6A5A8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435" y="4105218"/>
            <a:ext cx="1865544" cy="2631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2700" h="6350"/>
            <a:contourClr>
              <a:srgbClr val="969696"/>
            </a:contourClr>
          </a:sp3d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A334BAF-A9CD-4666-56AA-2E3F3470E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134" y="4238213"/>
            <a:ext cx="1865543" cy="2634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2700" h="63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089C9D-7B61-076C-3341-01EC307DD71C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717649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9904"/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6000" t="-13000" r="-15000" b="-7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1BDD7D-C627-0A4D-B795-E7AC09371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4A7E8163-BAFE-44B8-56A5-FA902482BB6F}"/>
              </a:ext>
            </a:extLst>
          </p:cNvPr>
          <p:cNvSpPr/>
          <p:nvPr/>
        </p:nvSpPr>
        <p:spPr>
          <a:xfrm>
            <a:off x="455137" y="4057844"/>
            <a:ext cx="4688807" cy="500258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9E19D-FC05-213B-0439-A972C485B64F}"/>
              </a:ext>
            </a:extLst>
          </p:cNvPr>
          <p:cNvSpPr txBox="1"/>
          <p:nvPr/>
        </p:nvSpPr>
        <p:spPr>
          <a:xfrm>
            <a:off x="455138" y="526196"/>
            <a:ext cx="6819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ТЕКУЩИЕ РАЗРАБОТКИ. РЕЖИМ ОБУЧЕНИЯ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53C0C6D-2069-04A2-0D9E-E49D306A3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EA43D2C8-5D2D-F62F-B0A3-9277FBFAE8AF}"/>
              </a:ext>
            </a:extLst>
          </p:cNvPr>
          <p:cNvSpPr/>
          <p:nvPr/>
        </p:nvSpPr>
        <p:spPr>
          <a:xfrm>
            <a:off x="455137" y="3178871"/>
            <a:ext cx="4688807" cy="500258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7283D95A-6B2D-9EFB-0F37-34CCA2BB6B42}"/>
              </a:ext>
            </a:extLst>
          </p:cNvPr>
          <p:cNvSpPr/>
          <p:nvPr/>
        </p:nvSpPr>
        <p:spPr>
          <a:xfrm>
            <a:off x="455138" y="2298685"/>
            <a:ext cx="4688807" cy="500258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25842F-E347-7B44-DF3E-E8435637DF64}"/>
              </a:ext>
            </a:extLst>
          </p:cNvPr>
          <p:cNvSpPr txBox="1"/>
          <p:nvPr/>
        </p:nvSpPr>
        <p:spPr>
          <a:xfrm>
            <a:off x="629156" y="2379707"/>
            <a:ext cx="43407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D3FFF2"/>
                </a:solidFill>
                <a:latin typeface="Manrope Medium" pitchFamily="2" charset="0"/>
              </a:rPr>
              <a:t>Утилита подготовки заданий</a:t>
            </a:r>
          </a:p>
          <a:p>
            <a:pPr algn="ctr"/>
            <a:endParaRPr lang="ru-RU" sz="1600" dirty="0">
              <a:latin typeface="Manrope Medium" pitchFamily="2" charset="0"/>
            </a:endParaRPr>
          </a:p>
          <a:p>
            <a:pPr algn="ctr"/>
            <a:endParaRPr lang="ru-RU" sz="1600" dirty="0">
              <a:latin typeface="Manrope Medium" pitchFamily="2" charset="0"/>
            </a:endParaRPr>
          </a:p>
          <a:p>
            <a:pPr algn="ctr"/>
            <a:endParaRPr lang="ru-RU" sz="1600" dirty="0">
              <a:latin typeface="Manrope Medium" pitchFamily="2" charset="0"/>
            </a:endParaRPr>
          </a:p>
          <a:p>
            <a:pPr algn="ctr"/>
            <a:endParaRPr lang="ru-RU" sz="1600" dirty="0">
              <a:solidFill>
                <a:srgbClr val="D3FFF2"/>
              </a:solidFill>
              <a:latin typeface="Manrope Medium" pitchFamily="2" charset="0"/>
            </a:endParaRPr>
          </a:p>
          <a:p>
            <a:pPr algn="ctr"/>
            <a:endParaRPr lang="ru-RU" sz="1600" dirty="0">
              <a:latin typeface="Manrope Medium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D37241-B7D8-0ECA-5CBF-A3FF314F3E6C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23</a:t>
            </a:r>
          </a:p>
        </p:txBody>
      </p:sp>
      <p:pic>
        <p:nvPicPr>
          <p:cNvPr id="4" name="Рисунок 3" descr="Изображение выглядит как компьютер, мультимедиа, программное обеспечение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59646A3-C0E7-752C-DC71-8651125920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45"/>
          <a:stretch>
            <a:fillRect/>
          </a:stretch>
        </p:blipFill>
        <p:spPr>
          <a:xfrm>
            <a:off x="4734046" y="1267721"/>
            <a:ext cx="8574121" cy="53974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4A3EF9-5F54-4433-B714-87AA46AF2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0431" y="1886048"/>
            <a:ext cx="6059918" cy="383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535070-F24A-61D5-9433-DDDE9B2F2D9F}"/>
              </a:ext>
            </a:extLst>
          </p:cNvPr>
          <p:cNvSpPr txBox="1"/>
          <p:nvPr/>
        </p:nvSpPr>
        <p:spPr>
          <a:xfrm>
            <a:off x="-528182" y="3247995"/>
            <a:ext cx="6655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D3FFF2"/>
                </a:solidFill>
                <a:latin typeface="Manrope Medium" pitchFamily="2" charset="0"/>
              </a:rPr>
              <a:t>Взаимодействие со всеми программами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9BFCCD-70E8-89C7-DA52-BD794F4C5AA7}"/>
              </a:ext>
            </a:extLst>
          </p:cNvPr>
          <p:cNvSpPr txBox="1"/>
          <p:nvPr/>
        </p:nvSpPr>
        <p:spPr>
          <a:xfrm>
            <a:off x="-528182" y="4128179"/>
            <a:ext cx="6655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D3FFF2"/>
                </a:solidFill>
                <a:latin typeface="Manrope Medium" pitchFamily="2" charset="0"/>
              </a:rPr>
              <a:t>Интерактивный режим</a:t>
            </a:r>
          </a:p>
        </p:txBody>
      </p:sp>
    </p:spTree>
    <p:extLst>
      <p:ext uri="{BB962C8B-B14F-4D97-AF65-F5344CB8AC3E}">
        <p14:creationId xmlns:p14="http://schemas.microsoft.com/office/powerpoint/2010/main" val="192455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94ABC-4D1F-A0C0-EF5C-29037A993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A971F2A-53C8-FF34-3053-E00796C510D5}"/>
              </a:ext>
            </a:extLst>
          </p:cNvPr>
          <p:cNvSpPr txBox="1"/>
          <p:nvPr/>
        </p:nvSpPr>
        <p:spPr>
          <a:xfrm>
            <a:off x="455138" y="526196"/>
            <a:ext cx="6041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ВУЗЫ С УСТАНОВЛЕННЫМ ПО «ЛСРМ»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C499553-98D0-BAEA-CFD8-33AE15367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корона, симв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47FEECC-674C-C833-AEB3-87D9CEBFA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852" y="2907595"/>
            <a:ext cx="1254512" cy="14287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ка, Шрифт, логотип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F356DA7-F2E2-76D3-4868-FE1CE6F6E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73" y="2706291"/>
            <a:ext cx="1890404" cy="1890404"/>
          </a:xfrm>
          <a:prstGeom prst="rect">
            <a:avLst/>
          </a:prstGeom>
        </p:spPr>
      </p:pic>
      <p:pic>
        <p:nvPicPr>
          <p:cNvPr id="8194" name="Picture 2" descr="Логотип ТПУ">
            <a:extLst>
              <a:ext uri="{FF2B5EF4-FFF2-40B4-BE49-F238E27FC236}">
                <a16:creationId xmlns:a16="http://schemas.microsoft.com/office/drawing/2014/main" id="{B2353BCF-CA02-CBD1-1826-42A8AAD82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147" y="4472728"/>
            <a:ext cx="3443941" cy="94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Изображение выглядит как круг, логотип, Торговая марка, эмбле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9A26CA9-A1B9-6C0C-4B68-902591770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8851" y="4533162"/>
            <a:ext cx="1254513" cy="12545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ка, графический дизайн, снимок экрана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976B3A7-EC75-BD00-F77B-EDB32F6B3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573" y="4853285"/>
            <a:ext cx="1754561" cy="71221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Шрифт, символ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43DB6AF-8C0A-894D-C8E1-78AD260032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2425" y="3356205"/>
            <a:ext cx="2665387" cy="80148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нимок экрана, дизайн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0382A5-FFB3-A62B-11EB-6BB625FCDB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4529940"/>
            <a:ext cx="1454150" cy="13589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F00C09-BBEB-A649-1C73-2E0D507971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45708" y="3313871"/>
            <a:ext cx="2356774" cy="8226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8A38CB9-9BCD-28F3-24C4-A183C60ADD70}"/>
              </a:ext>
            </a:extLst>
          </p:cNvPr>
          <p:cNvSpPr txBox="1"/>
          <p:nvPr/>
        </p:nvSpPr>
        <p:spPr>
          <a:xfrm>
            <a:off x="1234573" y="1400153"/>
            <a:ext cx="4346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НИЯУ МИФИ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Химический факультет МГУ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Техническая академия Росатома, г. Обнинск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Воронежский государственный университет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9EDBB2-E510-9B97-986F-2C5A6D11C051}"/>
              </a:ext>
            </a:extLst>
          </p:cNvPr>
          <p:cNvSpPr txBox="1"/>
          <p:nvPr/>
        </p:nvSpPr>
        <p:spPr>
          <a:xfrm>
            <a:off x="6135589" y="1400153"/>
            <a:ext cx="610054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Новосибирский государственный технический университет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Кабардино-Балкарский государственный университет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Белорусский национальный технический университет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Филиал академии Росатома, г. Санкт-Петербург</a:t>
            </a:r>
            <a:endParaRPr lang="ru-RS" sz="1400" dirty="0">
              <a:solidFill>
                <a:srgbClr val="00504A"/>
              </a:solidFill>
              <a:latin typeface="Manrope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Томский политехнический университет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72229-7660-3B6A-48B7-86DDF92B74EC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08535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9FDD8-8C14-B638-78F6-B35D2D778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FF5A11CE-23A6-2761-166F-54C7B5F9FC69}"/>
              </a:ext>
            </a:extLst>
          </p:cNvPr>
          <p:cNvSpPr/>
          <p:nvPr/>
        </p:nvSpPr>
        <p:spPr>
          <a:xfrm>
            <a:off x="643501" y="1433565"/>
            <a:ext cx="11093360" cy="769159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EDE12-B608-E55E-E1A8-69F318C7F99A}"/>
              </a:ext>
            </a:extLst>
          </p:cNvPr>
          <p:cNvSpPr txBox="1"/>
          <p:nvPr/>
        </p:nvSpPr>
        <p:spPr>
          <a:xfrm>
            <a:off x="1648612" y="1518015"/>
            <a:ext cx="88947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anrope Medium" pitchFamily="2" charset="0"/>
              </a:rPr>
              <a:t>Описан каждый шаг проведения спектрометрических измерений и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Manrope Medium" pitchFamily="2" charset="0"/>
              </a:rPr>
              <a:t>рассмотрены решения конкретных задач с использованием ПО «ЛСРМ»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0949970-83DC-8307-F2D1-FBBC977C9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72E791-E136-43AC-DC76-8D18F1B8D4FA}"/>
              </a:ext>
            </a:extLst>
          </p:cNvPr>
          <p:cNvSpPr txBox="1"/>
          <p:nvPr/>
        </p:nvSpPr>
        <p:spPr>
          <a:xfrm>
            <a:off x="455139" y="526196"/>
            <a:ext cx="51212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ЛАБОРАТОРНЫЕ РАБОТЫ</a:t>
            </a:r>
            <a:endParaRPr lang="ru-RU" sz="2400" b="1" spc="-1" dirty="0">
              <a:solidFill>
                <a:srgbClr val="0A7C77"/>
              </a:solidFill>
              <a:latin typeface="Manrope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49772-0A45-909C-BB22-F8320326B42F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25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B4364EA6-7295-E81E-D57E-5AD6533E85D8}"/>
              </a:ext>
            </a:extLst>
          </p:cNvPr>
          <p:cNvSpPr/>
          <p:nvPr/>
        </p:nvSpPr>
        <p:spPr>
          <a:xfrm>
            <a:off x="643501" y="2509416"/>
            <a:ext cx="5474969" cy="461665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rgbClr val="00504A"/>
                </a:solidFill>
                <a:latin typeface="Manrope" pitchFamily="2" charset="0"/>
              </a:rPr>
              <a:t>Все виды калибровок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D23BA79-490E-F97F-A502-AAA80E5EDA1F}"/>
              </a:ext>
            </a:extLst>
          </p:cNvPr>
          <p:cNvSpPr/>
          <p:nvPr/>
        </p:nvSpPr>
        <p:spPr>
          <a:xfrm>
            <a:off x="643501" y="3061471"/>
            <a:ext cx="5474969" cy="461665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r>
              <a:rPr lang="ru-RU" sz="1400" b="1" dirty="0">
                <a:solidFill>
                  <a:srgbClr val="00504A"/>
                </a:solidFill>
                <a:latin typeface="Manrope" pitchFamily="2" charset="0"/>
              </a:rPr>
              <a:t>Составление библиотеки радионуклидов</a:t>
            </a:r>
            <a:endParaRPr lang="ru-RU" sz="140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8F534124-63A0-520C-BB5E-0C0E8C519E0D}"/>
              </a:ext>
            </a:extLst>
          </p:cNvPr>
          <p:cNvSpPr/>
          <p:nvPr/>
        </p:nvSpPr>
        <p:spPr>
          <a:xfrm>
            <a:off x="643793" y="3634732"/>
            <a:ext cx="5474969" cy="461665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r>
              <a:rPr lang="ru-RU" sz="1400" b="1" dirty="0">
                <a:solidFill>
                  <a:srgbClr val="00504A"/>
                </a:solidFill>
                <a:latin typeface="Manrope" pitchFamily="2" charset="0"/>
              </a:rPr>
              <a:t>Работа с паспортами эталонных источников</a:t>
            </a:r>
            <a:endParaRPr lang="ru-RU" sz="140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E80B84C-DDF3-4653-1832-0AA63AC54375}"/>
              </a:ext>
            </a:extLst>
          </p:cNvPr>
          <p:cNvSpPr/>
          <p:nvPr/>
        </p:nvSpPr>
        <p:spPr>
          <a:xfrm>
            <a:off x="643793" y="4186787"/>
            <a:ext cx="5474969" cy="461665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r>
              <a:rPr lang="ru-RU" sz="1400" b="1" dirty="0">
                <a:solidFill>
                  <a:srgbClr val="00504A"/>
                </a:solidFill>
                <a:latin typeface="Manrope" pitchFamily="2" charset="0"/>
              </a:rPr>
              <a:t>Измерение и методы расчета активности</a:t>
            </a:r>
            <a:endParaRPr lang="ru-RU" sz="140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AB0CB225-DF17-4E37-7681-EA00B10A7CF2}"/>
              </a:ext>
            </a:extLst>
          </p:cNvPr>
          <p:cNvSpPr/>
          <p:nvPr/>
        </p:nvSpPr>
        <p:spPr>
          <a:xfrm>
            <a:off x="643501" y="4733708"/>
            <a:ext cx="5474969" cy="461665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r>
              <a:rPr lang="ru-RU" sz="1400" b="1" dirty="0">
                <a:solidFill>
                  <a:srgbClr val="00504A"/>
                </a:solidFill>
                <a:latin typeface="Manrope" pitchFamily="2" charset="0"/>
              </a:rPr>
              <a:t>Работа со сценариями и протоколами</a:t>
            </a:r>
            <a:endParaRPr lang="ru-RU" sz="140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A5E52C5-561C-BF53-FFE9-584ABB1A749D}"/>
              </a:ext>
            </a:extLst>
          </p:cNvPr>
          <p:cNvSpPr/>
          <p:nvPr/>
        </p:nvSpPr>
        <p:spPr>
          <a:xfrm>
            <a:off x="643501" y="5285763"/>
            <a:ext cx="5474969" cy="461665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 w="9525">
            <a:solidFill>
              <a:srgbClr val="00504A"/>
            </a:solidFill>
          </a:ln>
          <a:effectLst>
            <a:outerShdw sx="1000" sy="1000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r>
              <a:rPr lang="ru-RU" sz="1400" b="1" dirty="0">
                <a:solidFill>
                  <a:srgbClr val="00504A"/>
                </a:solidFill>
                <a:latin typeface="Manrope" pitchFamily="2" charset="0"/>
              </a:rPr>
              <a:t>Расчет эффективности регистрации методом Монте-Карло</a:t>
            </a:r>
            <a:endParaRPr lang="ru-RU" sz="140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D7D7335-D0E8-A039-50CE-7F3E49104FC9}"/>
              </a:ext>
            </a:extLst>
          </p:cNvPr>
          <p:cNvSpPr/>
          <p:nvPr/>
        </p:nvSpPr>
        <p:spPr>
          <a:xfrm>
            <a:off x="643501" y="5867372"/>
            <a:ext cx="5474969" cy="461665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 w="9525">
            <a:solidFill>
              <a:srgbClr val="00504A"/>
            </a:solidFill>
          </a:ln>
          <a:effectLst>
            <a:outerShdw sx="1000" sy="1000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r>
              <a:rPr lang="ru-RU" sz="1400" b="1" dirty="0">
                <a:solidFill>
                  <a:srgbClr val="00504A"/>
                </a:solidFill>
                <a:latin typeface="Manrope" pitchFamily="2" charset="0"/>
              </a:rPr>
              <a:t>Моделирование произвольных объектов в</a:t>
            </a:r>
            <a:br>
              <a:rPr lang="ru-RU" sz="1400" b="1" dirty="0">
                <a:solidFill>
                  <a:srgbClr val="00504A"/>
                </a:solidFill>
                <a:latin typeface="Manrope" pitchFamily="2" charset="0"/>
              </a:rPr>
            </a:br>
            <a:r>
              <a:rPr lang="ru-RU" sz="1400" b="1" dirty="0">
                <a:solidFill>
                  <a:srgbClr val="00504A"/>
                </a:solidFill>
                <a:latin typeface="Manrope" pitchFamily="2" charset="0"/>
              </a:rPr>
              <a:t>программе </a:t>
            </a:r>
            <a:r>
              <a:rPr lang="ru-RU" sz="1400" b="1" dirty="0" err="1">
                <a:solidFill>
                  <a:srgbClr val="00504A"/>
                </a:solidFill>
                <a:latin typeface="Manrope" pitchFamily="2" charset="0"/>
              </a:rPr>
              <a:t>EffMaker</a:t>
            </a:r>
            <a:endParaRPr lang="ru-RU" sz="140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22" name="Рисунок 21" descr="Изображение выглядит как текст, снимок экрана, Печать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E37C780-66D0-0E0F-6CF7-95D0F18D23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000"/>
          <a:stretch>
            <a:fillRect/>
          </a:stretch>
        </p:blipFill>
        <p:spPr>
          <a:xfrm>
            <a:off x="6118470" y="2299707"/>
            <a:ext cx="3454168" cy="244113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снимок экрана, Печать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58A1BD4-7FFC-5A15-370F-EB4E4DB38C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000" b="-2"/>
          <a:stretch>
            <a:fillRect/>
          </a:stretch>
        </p:blipFill>
        <p:spPr>
          <a:xfrm>
            <a:off x="6987034" y="3261851"/>
            <a:ext cx="3454169" cy="244113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екст, книга, снимок экрана, Печа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8539B9D-BDBE-2D05-2EB7-CDFC825954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143"/>
          <a:stretch>
            <a:fillRect/>
          </a:stretch>
        </p:blipFill>
        <p:spPr>
          <a:xfrm>
            <a:off x="8279837" y="4133322"/>
            <a:ext cx="3454168" cy="25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93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A4A5E-4E6D-AFA5-2858-9C278B6B8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8CB721-FB9D-D824-06D3-80B1A2952805}"/>
              </a:ext>
            </a:extLst>
          </p:cNvPr>
          <p:cNvSpPr txBox="1"/>
          <p:nvPr/>
        </p:nvSpPr>
        <p:spPr>
          <a:xfrm>
            <a:off x="455139" y="526196"/>
            <a:ext cx="51212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ЛАБОРАТОРНЫЕ РАБОТЫ</a:t>
            </a:r>
            <a:endParaRPr lang="ru-RU" sz="2400" b="1" spc="-1" dirty="0">
              <a:solidFill>
                <a:srgbClr val="0A7C77"/>
              </a:solidFill>
              <a:latin typeface="Manrope" pitchFamily="2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D6FE55-D9EE-9A57-E22E-44F5644D5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17AE6A-A3AA-EE46-46CF-C6138D88109F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26</a:t>
            </a:r>
          </a:p>
        </p:txBody>
      </p:sp>
      <p:pic>
        <p:nvPicPr>
          <p:cNvPr id="13" name="Рисунок 12" descr="Изображение выглядит как текст, книга, Публикация, бумаг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DC8C6-7116-B70C-E498-BAB779139A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000"/>
          <a:stretch>
            <a:fillRect/>
          </a:stretch>
        </p:blipFill>
        <p:spPr>
          <a:xfrm rot="21064900">
            <a:off x="7021668" y="1778511"/>
            <a:ext cx="4042996" cy="285727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снимок экрана, Устройство связи, мультимеди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287BDE4-ED5C-4044-FC66-C250D597F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76881">
            <a:off x="7847342" y="2489342"/>
            <a:ext cx="3552046" cy="3462121"/>
          </a:xfrm>
          <a:prstGeom prst="rect">
            <a:avLst/>
          </a:prstGeom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9E212AF2-00C7-800C-0496-1652647FFF75}"/>
              </a:ext>
            </a:extLst>
          </p:cNvPr>
          <p:cNvSpPr/>
          <p:nvPr/>
        </p:nvSpPr>
        <p:spPr>
          <a:xfrm>
            <a:off x="621031" y="1460763"/>
            <a:ext cx="5474969" cy="749713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50000"/>
              </a:lnSpc>
            </a:pPr>
            <a:endParaRPr lang="ru-RU" sz="1400" b="1" dirty="0">
              <a:solidFill>
                <a:srgbClr val="00504A"/>
              </a:solidFill>
              <a:latin typeface="Manrope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19C65A-5592-4ED3-AFDD-2E547467FF3D}"/>
              </a:ext>
            </a:extLst>
          </p:cNvPr>
          <p:cNvSpPr txBox="1"/>
          <p:nvPr/>
        </p:nvSpPr>
        <p:spPr>
          <a:xfrm>
            <a:off x="847741" y="1574009"/>
            <a:ext cx="5021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1400" b="1" dirty="0">
                <a:solidFill>
                  <a:srgbClr val="00504A"/>
                </a:solidFill>
                <a:latin typeface="Manrope SemiBold" pitchFamily="2" charset="0"/>
              </a:rPr>
              <a:t>Содержат методические указания с учетом более чем 10-летнего опыта проведения </a:t>
            </a:r>
            <a:r>
              <a:rPr lang="ru-RU" sz="1400" b="1">
                <a:solidFill>
                  <a:srgbClr val="00504A"/>
                </a:solidFill>
                <a:latin typeface="Manrope SemiBold" pitchFamily="2" charset="0"/>
              </a:rPr>
              <a:t>лабораторных занятий</a:t>
            </a:r>
            <a:endParaRPr lang="ru-RU" sz="1400" b="1" dirty="0">
              <a:solidFill>
                <a:srgbClr val="00504A"/>
              </a:solidFill>
              <a:latin typeface="Manrope SemiBold" pitchFamily="2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986DF859-2E90-2807-082A-B5534FE0D0FA}"/>
              </a:ext>
            </a:extLst>
          </p:cNvPr>
          <p:cNvSpPr/>
          <p:nvPr/>
        </p:nvSpPr>
        <p:spPr>
          <a:xfrm>
            <a:off x="621031" y="2323722"/>
            <a:ext cx="5474969" cy="749713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50000"/>
              </a:lnSpc>
            </a:pPr>
            <a:endParaRPr lang="ru-RU" sz="1400" b="1" dirty="0">
              <a:solidFill>
                <a:srgbClr val="00504A"/>
              </a:solidFill>
              <a:latin typeface="Manrope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E3ED-EBAF-AA62-908A-C8CC53769DF3}"/>
              </a:ext>
            </a:extLst>
          </p:cNvPr>
          <p:cNvSpPr txBox="1"/>
          <p:nvPr/>
        </p:nvSpPr>
        <p:spPr>
          <a:xfrm>
            <a:off x="847741" y="2550786"/>
            <a:ext cx="5021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504A"/>
                </a:solidFill>
                <a:latin typeface="Manrope SemiBold" pitchFamily="2" charset="0"/>
              </a:rPr>
              <a:t>Используются на курсах ЛСРМ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18BB698-24C6-5EED-30E2-0B6A97CB60B7}"/>
              </a:ext>
            </a:extLst>
          </p:cNvPr>
          <p:cNvSpPr/>
          <p:nvPr/>
        </p:nvSpPr>
        <p:spPr>
          <a:xfrm>
            <a:off x="621031" y="3187253"/>
            <a:ext cx="5474969" cy="749713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50000"/>
              </a:lnSpc>
            </a:pPr>
            <a:endParaRPr lang="ru-RU" sz="1400" b="1" dirty="0">
              <a:solidFill>
                <a:srgbClr val="00504A"/>
              </a:solidFill>
              <a:latin typeface="Manrope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CD887D-6A4E-BE20-363B-E28E16D654BE}"/>
              </a:ext>
            </a:extLst>
          </p:cNvPr>
          <p:cNvSpPr txBox="1"/>
          <p:nvPr/>
        </p:nvSpPr>
        <p:spPr>
          <a:xfrm>
            <a:off x="847741" y="3300499"/>
            <a:ext cx="5021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504A"/>
                </a:solidFill>
                <a:latin typeface="Manrope SemiBold" pitchFamily="2" charset="0"/>
              </a:rPr>
              <a:t>Применяются в высших учебных заведениях </a:t>
            </a:r>
          </a:p>
          <a:p>
            <a:pPr algn="ctr"/>
            <a:r>
              <a:rPr lang="ru-RU" sz="1400" b="1" dirty="0">
                <a:solidFill>
                  <a:srgbClr val="00504A"/>
                </a:solidFill>
                <a:latin typeface="Manrope SemiBold" pitchFamily="2" charset="0"/>
              </a:rPr>
              <a:t>вместе с ПО «ЛСРМ»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74F018F9-FBA2-666E-7A0F-354B8C845830}"/>
              </a:ext>
            </a:extLst>
          </p:cNvPr>
          <p:cNvSpPr/>
          <p:nvPr/>
        </p:nvSpPr>
        <p:spPr>
          <a:xfrm>
            <a:off x="621031" y="4050212"/>
            <a:ext cx="5474969" cy="749713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50000"/>
              </a:lnSpc>
            </a:pPr>
            <a:endParaRPr lang="ru-RU" sz="1400" b="1" dirty="0">
              <a:solidFill>
                <a:srgbClr val="00504A"/>
              </a:solidFill>
              <a:latin typeface="Manrope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436D25-01C5-3C00-0A32-704757332980}"/>
              </a:ext>
            </a:extLst>
          </p:cNvPr>
          <p:cNvSpPr txBox="1"/>
          <p:nvPr/>
        </p:nvSpPr>
        <p:spPr>
          <a:xfrm>
            <a:off x="734385" y="4163458"/>
            <a:ext cx="52482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504A"/>
                </a:solidFill>
                <a:latin typeface="Manrope SemiBold" pitchFamily="2" charset="0"/>
              </a:rPr>
              <a:t>Лабораторные работы переведены на английский язык и могут быть использованы для международной аудитории</a:t>
            </a:r>
          </a:p>
        </p:txBody>
      </p:sp>
      <p:pic>
        <p:nvPicPr>
          <p:cNvPr id="28" name="Рисунок 27" descr="Изображение выглядит как напиток, кофе, еда, кофейная чаш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FF061D9-1592-E490-4F70-BA7FB1539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2394" y="2011161"/>
            <a:ext cx="1309607" cy="130960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D931166-7DC3-9446-B731-99652E84B5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8931"/>
          <a:stretch>
            <a:fillRect/>
          </a:stretch>
        </p:blipFill>
        <p:spPr>
          <a:xfrm rot="21053733">
            <a:off x="7765910" y="5591573"/>
            <a:ext cx="1615318" cy="140182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DDD35E5-A015-F79E-8FFD-438C5BABE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90117">
            <a:off x="6721895" y="-765263"/>
            <a:ext cx="3483655" cy="272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99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13842-6B29-1176-1B8D-DF7A9BF37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54BB07DF-D9C5-9081-98F8-161BBB5FBEFC}"/>
              </a:ext>
            </a:extLst>
          </p:cNvPr>
          <p:cNvSpPr/>
          <p:nvPr/>
        </p:nvSpPr>
        <p:spPr>
          <a:xfrm>
            <a:off x="291237" y="2756694"/>
            <a:ext cx="1956017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r>
              <a:rPr lang="ru-RU" sz="1050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40AE3D-77D3-0E66-58D5-7C5A0CCC016F}"/>
              </a:ext>
            </a:extLst>
          </p:cNvPr>
          <p:cNvSpPr txBox="1"/>
          <p:nvPr/>
        </p:nvSpPr>
        <p:spPr>
          <a:xfrm>
            <a:off x="455139" y="526196"/>
            <a:ext cx="7516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КУРС «ПРАКТИЧЕСКАЯ СПЕКТРОМЕТРИЯ. </a:t>
            </a:r>
          </a:p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СОВРЕМЕННЫЕ МЕТОДЫ ОБРАБОТКИ ДАННЫХ»</a:t>
            </a:r>
            <a:endParaRPr lang="ru-RS" sz="2400" dirty="0">
              <a:solidFill>
                <a:srgbClr val="0A7C77"/>
              </a:solidFill>
              <a:latin typeface="Manrope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D181C6-28EE-BFCC-DFD9-3B288B7BB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C5325E-ACB1-3134-00EC-7942D7751BC2}"/>
              </a:ext>
            </a:extLst>
          </p:cNvPr>
          <p:cNvSpPr txBox="1"/>
          <p:nvPr/>
        </p:nvSpPr>
        <p:spPr>
          <a:xfrm>
            <a:off x="455139" y="1570714"/>
            <a:ext cx="5425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A7C77"/>
                </a:solidFill>
                <a:latin typeface="Manrope" pitchFamily="2" charset="0"/>
              </a:rPr>
              <a:t>Учебный центр экспертизы и сертификации</a:t>
            </a:r>
            <a:endParaRPr lang="ru-RU" b="1" spc="-1" dirty="0">
              <a:solidFill>
                <a:srgbClr val="0A7C77"/>
              </a:solidFill>
              <a:latin typeface="Manrope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3CC691E-F3E0-65D6-EAF6-CDD840FEDFDB}"/>
              </a:ext>
            </a:extLst>
          </p:cNvPr>
          <p:cNvCxnSpPr>
            <a:cxnSpLocks/>
          </p:cNvCxnSpPr>
          <p:nvPr/>
        </p:nvCxnSpPr>
        <p:spPr>
          <a:xfrm>
            <a:off x="594360" y="1442262"/>
            <a:ext cx="4602480" cy="0"/>
          </a:xfrm>
          <a:prstGeom prst="line">
            <a:avLst/>
          </a:prstGeom>
          <a:ln w="25400" cap="rnd">
            <a:solidFill>
              <a:srgbClr val="0A7C7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5DEBF36-5486-E66C-7C5C-279FE49DFC88}"/>
              </a:ext>
            </a:extLst>
          </p:cNvPr>
          <p:cNvSpPr txBox="1"/>
          <p:nvPr/>
        </p:nvSpPr>
        <p:spPr>
          <a:xfrm>
            <a:off x="594360" y="2713217"/>
            <a:ext cx="510771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Manrope" pitchFamily="2" charset="0"/>
              </a:rPr>
              <a:t>	       практики</a:t>
            </a:r>
            <a:r>
              <a:rPr lang="ru-RU" sz="4000" dirty="0">
                <a:latin typeface="Manrope Medium" pitchFamily="2" charset="0"/>
              </a:rPr>
              <a:t> </a:t>
            </a:r>
          </a:p>
          <a:p>
            <a:r>
              <a:rPr lang="ru-RU" sz="1600" dirty="0">
                <a:latin typeface="Manrope Medium" pitchFamily="2" charset="0"/>
              </a:rPr>
              <a:t> 	Впервые курсы ЛСРМ были 	</a:t>
            </a:r>
          </a:p>
          <a:p>
            <a:r>
              <a:rPr lang="ru-RU" sz="1600" dirty="0">
                <a:latin typeface="Manrope Medium" pitchFamily="2" charset="0"/>
              </a:rPr>
              <a:t>	проведены в сентябре 2011 года</a:t>
            </a:r>
          </a:p>
          <a:p>
            <a:endParaRPr lang="ru-RU" sz="2000" dirty="0">
              <a:solidFill>
                <a:srgbClr val="00504A"/>
              </a:solidFill>
              <a:latin typeface="Manrope Medium" pitchFamily="2" charset="0"/>
            </a:endParaRPr>
          </a:p>
          <a:p>
            <a:r>
              <a:rPr lang="en-US" sz="4000" b="1" dirty="0">
                <a:solidFill>
                  <a:srgbClr val="00504A"/>
                </a:solidFill>
                <a:latin typeface="Manrope" pitchFamily="2" charset="0"/>
              </a:rPr>
              <a:t>3</a:t>
            </a:r>
            <a:r>
              <a:rPr lang="ru-RU" sz="4000" b="1" dirty="0">
                <a:solidFill>
                  <a:srgbClr val="00504A"/>
                </a:solidFill>
                <a:latin typeface="Manrope" pitchFamily="2" charset="0"/>
              </a:rPr>
              <a:t>00 +  </a:t>
            </a:r>
            <a:r>
              <a:rPr lang="ru-RU" sz="4000" dirty="0">
                <a:latin typeface="Manrope" pitchFamily="2" charset="0"/>
              </a:rPr>
              <a:t>слушателей</a:t>
            </a:r>
            <a:r>
              <a:rPr lang="ru-RU" sz="4000" dirty="0">
                <a:latin typeface="Manrope Medium" pitchFamily="2" charset="0"/>
              </a:rPr>
              <a:t> </a:t>
            </a:r>
          </a:p>
          <a:p>
            <a:r>
              <a:rPr lang="ru-RU" sz="1600" dirty="0">
                <a:latin typeface="Manrope Medium" pitchFamily="2" charset="0"/>
              </a:rPr>
              <a:t>	прошло обучение за все время</a:t>
            </a:r>
            <a:endParaRPr lang="ru-RU" sz="4000" dirty="0">
              <a:solidFill>
                <a:srgbClr val="00504A"/>
              </a:solidFill>
              <a:latin typeface="Manrope Medium" pitchFamily="2" charset="0"/>
            </a:endParaRPr>
          </a:p>
          <a:p>
            <a:endParaRPr lang="ru-RU" sz="4000" dirty="0">
              <a:solidFill>
                <a:srgbClr val="00504A"/>
              </a:solidFill>
              <a:latin typeface="Manrope Medium" pitchFamily="2" charset="0"/>
            </a:endParaRPr>
          </a:p>
          <a:p>
            <a:endParaRPr lang="ru-RU" sz="4000" dirty="0">
              <a:solidFill>
                <a:srgbClr val="00504A"/>
              </a:solidFill>
              <a:latin typeface="Manrope Medium" pitchFamily="2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335F765-9406-B0DD-2554-E025CC0E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075" y="1357193"/>
            <a:ext cx="5425708" cy="4064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46D4571-553B-0BE5-1214-3510FAB2F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756" y="3195592"/>
            <a:ext cx="3733583" cy="2803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40003685-A154-070E-B64E-7245DB141D09}"/>
              </a:ext>
            </a:extLst>
          </p:cNvPr>
          <p:cNvSpPr/>
          <p:nvPr/>
        </p:nvSpPr>
        <p:spPr>
          <a:xfrm>
            <a:off x="291237" y="4112718"/>
            <a:ext cx="1956017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31" name="Объект 5">
            <a:extLst>
              <a:ext uri="{FF2B5EF4-FFF2-40B4-BE49-F238E27FC236}">
                <a16:creationId xmlns:a16="http://schemas.microsoft.com/office/drawing/2014/main" id="{46071867-E5F7-9A76-3A1F-EABDD9E3B1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t="34459" r="18707" b="4661"/>
          <a:stretch>
            <a:fillRect/>
          </a:stretch>
        </p:blipFill>
        <p:spPr>
          <a:xfrm>
            <a:off x="5138711" y="4727706"/>
            <a:ext cx="2964188" cy="2055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314C91-8D22-4139-95B0-6147BF37274D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2</a:t>
            </a:r>
            <a:r>
              <a:rPr lang="en-US" sz="2000" b="1" dirty="0">
                <a:solidFill>
                  <a:srgbClr val="00504A"/>
                </a:solidFill>
                <a:latin typeface="Manrope SemiBold" pitchFamily="2" charset="0"/>
              </a:rPr>
              <a:t>7</a:t>
            </a:r>
            <a:endParaRPr lang="ru-RU" sz="2000" b="1" dirty="0">
              <a:solidFill>
                <a:srgbClr val="00504A"/>
              </a:solidFill>
              <a:latin typeface="Manrope Semi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8DD22-1A91-092A-90C7-24F871FF0BDF}"/>
              </a:ext>
            </a:extLst>
          </p:cNvPr>
          <p:cNvSpPr txBox="1"/>
          <p:nvPr/>
        </p:nvSpPr>
        <p:spPr>
          <a:xfrm>
            <a:off x="291237" y="2745282"/>
            <a:ext cx="19560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504A"/>
                </a:solidFill>
                <a:latin typeface="Manrope" pitchFamily="2" charset="0"/>
              </a:rPr>
              <a:t>14 лет </a:t>
            </a:r>
            <a:endParaRPr lang="ru-RS" sz="4000" dirty="0"/>
          </a:p>
        </p:txBody>
      </p:sp>
    </p:spTree>
    <p:extLst>
      <p:ext uri="{BB962C8B-B14F-4D97-AF65-F5344CB8AC3E}">
        <p14:creationId xmlns:p14="http://schemas.microsoft.com/office/powerpoint/2010/main" val="3986524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904"/>
            <a:lum bright="7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6000" t="-13000" r="-15000" b="-7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A99169-9689-0366-F6DE-B53FB0273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699814-CCFF-91E4-AFC0-71DA29B2F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D595CF-05F9-770C-5390-C1ABC03933A4}"/>
              </a:ext>
            </a:extLst>
          </p:cNvPr>
          <p:cNvSpPr txBox="1"/>
          <p:nvPr/>
        </p:nvSpPr>
        <p:spPr>
          <a:xfrm>
            <a:off x="455139" y="526196"/>
            <a:ext cx="7516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КУРС «ПРАКТИЧЕСКАЯ СПЕКТРОМЕТРИЯ. </a:t>
            </a:r>
          </a:p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СОВРЕМЕННЫЕ МЕТОДЫ ОБРАБОТКИ ДАННЫХ»</a:t>
            </a:r>
            <a:endParaRPr lang="ru-RS" sz="2400" dirty="0">
              <a:solidFill>
                <a:srgbClr val="0A7C77"/>
              </a:solidFill>
              <a:latin typeface="Manrope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27A06D-38B9-1693-DEE9-DEAA1399C276}"/>
              </a:ext>
            </a:extLst>
          </p:cNvPr>
          <p:cNvSpPr txBox="1"/>
          <p:nvPr/>
        </p:nvSpPr>
        <p:spPr>
          <a:xfrm>
            <a:off x="455139" y="1570714"/>
            <a:ext cx="5425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A7C77"/>
                </a:solidFill>
                <a:latin typeface="Manrope" pitchFamily="2" charset="0"/>
              </a:rPr>
              <a:t>Учебный центр экспертизы и сертификации</a:t>
            </a:r>
            <a:endParaRPr lang="ru-RU" b="1" spc="-1" dirty="0">
              <a:solidFill>
                <a:srgbClr val="0A7C77"/>
              </a:solidFill>
              <a:latin typeface="Manrope" pitchFamily="2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D9CAC57-EACD-7260-AE94-53778D1B254F}"/>
              </a:ext>
            </a:extLst>
          </p:cNvPr>
          <p:cNvCxnSpPr>
            <a:cxnSpLocks/>
          </p:cNvCxnSpPr>
          <p:nvPr/>
        </p:nvCxnSpPr>
        <p:spPr>
          <a:xfrm>
            <a:off x="594360" y="1442262"/>
            <a:ext cx="4602480" cy="0"/>
          </a:xfrm>
          <a:prstGeom prst="line">
            <a:avLst/>
          </a:prstGeom>
          <a:ln w="25400" cap="rnd">
            <a:solidFill>
              <a:srgbClr val="0A7C7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с двумя скругленными соседними углами 22">
            <a:extLst>
              <a:ext uri="{FF2B5EF4-FFF2-40B4-BE49-F238E27FC236}">
                <a16:creationId xmlns:a16="http://schemas.microsoft.com/office/drawing/2014/main" id="{9F016247-0A0D-05C9-E4A6-60EA818041B5}"/>
              </a:ext>
            </a:extLst>
          </p:cNvPr>
          <p:cNvSpPr/>
          <p:nvPr/>
        </p:nvSpPr>
        <p:spPr>
          <a:xfrm>
            <a:off x="-14990" y="3821598"/>
            <a:ext cx="12206990" cy="3066382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0A7C77"/>
          </a:solidFill>
          <a:ln>
            <a:noFill/>
          </a:ln>
          <a:effectLst>
            <a:outerShdw blurRad="251985" dist="309287" sx="93940" sy="9394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S" dirty="0">
              <a:latin typeface="Manrope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88132-DC07-22ED-78AF-6699CBA48996}"/>
              </a:ext>
            </a:extLst>
          </p:cNvPr>
          <p:cNvSpPr txBox="1"/>
          <p:nvPr/>
        </p:nvSpPr>
        <p:spPr>
          <a:xfrm>
            <a:off x="667716" y="4067361"/>
            <a:ext cx="32306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1600" b="1" dirty="0">
                <a:solidFill>
                  <a:schemeClr val="bg1"/>
                </a:solidFill>
                <a:latin typeface="Manrope" pitchFamily="2" charset="0"/>
              </a:rPr>
              <a:t>Регулярность и доступность</a:t>
            </a:r>
          </a:p>
          <a:p>
            <a:pPr rtl="0"/>
            <a:endParaRPr lang="ru-RU" sz="1400" dirty="0">
              <a:solidFill>
                <a:schemeClr val="bg1"/>
              </a:solidFill>
              <a:latin typeface="Manrope" pitchFamily="2" charset="0"/>
            </a:endParaRPr>
          </a:p>
          <a:p>
            <a:pPr rtl="0"/>
            <a:r>
              <a:rPr lang="ru-RU" sz="1400" dirty="0">
                <a:solidFill>
                  <a:prstClr val="white"/>
                </a:solidFill>
                <a:latin typeface="Manrope" pitchFamily="2" charset="0"/>
              </a:rPr>
              <a:t>Курсы проводятся дважды в год на регулярной основе и длятся в течение 40 часов.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93316A-36C4-460D-B326-7E972F95CBBB}"/>
              </a:ext>
            </a:extLst>
          </p:cNvPr>
          <p:cNvSpPr txBox="1"/>
          <p:nvPr/>
        </p:nvSpPr>
        <p:spPr>
          <a:xfrm>
            <a:off x="4515376" y="5477670"/>
            <a:ext cx="32066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Официальная сертификация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Удостоверения о повышении квалификации государственного образца.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16C94D-7089-7034-FF13-692176049D35}"/>
              </a:ext>
            </a:extLst>
          </p:cNvPr>
          <p:cNvSpPr txBox="1"/>
          <p:nvPr/>
        </p:nvSpPr>
        <p:spPr>
          <a:xfrm>
            <a:off x="8472781" y="4056815"/>
            <a:ext cx="32977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</a:rPr>
              <a:t>Уникальный опыт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</a:endParaRPr>
          </a:p>
          <a:p>
            <a:r>
              <a:rPr lang="ru-RU" sz="1400" dirty="0">
                <a:solidFill>
                  <a:prstClr val="white"/>
                </a:solidFill>
                <a:latin typeface="Manrope" pitchFamily="2" charset="0"/>
              </a:rPr>
              <a:t>Слушатели имеют возможность учиться не просто у специалистов в области спектрометрии, а у непосредственных разработчиков программного обеспечения.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8FD80D-CB0C-3884-1D2A-549B629752FA}"/>
              </a:ext>
            </a:extLst>
          </p:cNvPr>
          <p:cNvSpPr txBox="1"/>
          <p:nvPr/>
        </p:nvSpPr>
        <p:spPr>
          <a:xfrm>
            <a:off x="4531203" y="4067361"/>
            <a:ext cx="3659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Экспертные преподаватели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Занятия ведут ведущие специалисты ООО «ЛСРМ» и партнёрских организаций.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34929C-3AC6-A4A9-14DB-CD1C9AC3EE22}"/>
              </a:ext>
            </a:extLst>
          </p:cNvPr>
          <p:cNvSpPr txBox="1"/>
          <p:nvPr/>
        </p:nvSpPr>
        <p:spPr>
          <a:xfrm>
            <a:off x="655003" y="5480195"/>
            <a:ext cx="320665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Актуальность программы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Программа обучения постоянно обновляется и развивается.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2575E2D-C124-5735-AE0E-C5689E769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1937" y="5478430"/>
            <a:ext cx="482600" cy="457200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ка, Шрифт, символ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2F90FF-0F35-9F6D-31EA-9064FEF03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8694" y="3920627"/>
            <a:ext cx="689973" cy="64271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символ, Шрифт, Графика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EB8DA0-93C1-4C6F-0E96-1AA30CD3D4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983310"/>
            <a:ext cx="741740" cy="62682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Графика, круг, символ, касте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2E0DEC3-DAAA-DAA2-CD65-8D2BF4774A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7566" y="3998445"/>
            <a:ext cx="642466" cy="46910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Графика, символ, Шрифт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7B43678-8861-6164-0988-5E45970ABE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485" y="5376386"/>
            <a:ext cx="607092" cy="596251"/>
          </a:xfrm>
          <a:prstGeom prst="rect">
            <a:avLst/>
          </a:prstGeom>
        </p:spPr>
      </p:pic>
      <p:pic>
        <p:nvPicPr>
          <p:cNvPr id="19" name="Объект 5">
            <a:extLst>
              <a:ext uri="{FF2B5EF4-FFF2-40B4-BE49-F238E27FC236}">
                <a16:creationId xmlns:a16="http://schemas.microsoft.com/office/drawing/2014/main" id="{093132C9-18C1-4EFB-8AFE-AFA0BC23DD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t="34459" r="18707" b="4661"/>
          <a:stretch>
            <a:fillRect/>
          </a:stretch>
        </p:blipFill>
        <p:spPr>
          <a:xfrm>
            <a:off x="455139" y="2032825"/>
            <a:ext cx="2457589" cy="1704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50E0519-D4D9-4D86-AF58-2B2825E8B2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57" y="2032825"/>
            <a:ext cx="2272226" cy="1704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E0EBA-9EEC-AE4D-F902-62F41D4D77CD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D3FFF2"/>
                </a:solidFill>
                <a:latin typeface="Manrope SemiBold" pitchFamily="2" charset="0"/>
              </a:rPr>
              <a:t>28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0699CD-7944-503B-AF75-4DBE67CE7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880" y="2036855"/>
            <a:ext cx="3012825" cy="1700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1028" name="Picture 4" descr="ЛСРМ. Осенние курсы 2023 г.">
            <a:extLst>
              <a:ext uri="{FF2B5EF4-FFF2-40B4-BE49-F238E27FC236}">
                <a16:creationId xmlns:a16="http://schemas.microsoft.com/office/drawing/2014/main" id="{A1351735-89FE-DAF0-7BEB-CB0F10B00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035" y="2024096"/>
            <a:ext cx="3023455" cy="1700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606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904"/>
            <a:lum bright="7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6000" t="-13000" r="-15000" b="-7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366303-B48B-2429-9236-1E27B387C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1C199B4C-A70F-72E5-9EAF-ABC13B495D18}"/>
              </a:ext>
            </a:extLst>
          </p:cNvPr>
          <p:cNvSpPr/>
          <p:nvPr/>
        </p:nvSpPr>
        <p:spPr>
          <a:xfrm>
            <a:off x="883118" y="2103094"/>
            <a:ext cx="4813547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r>
              <a:rPr lang="ru-RU" sz="1050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3E5A5-2224-DCFD-D657-7CC9C074376A}"/>
              </a:ext>
            </a:extLst>
          </p:cNvPr>
          <p:cNvSpPr txBox="1"/>
          <p:nvPr/>
        </p:nvSpPr>
        <p:spPr>
          <a:xfrm>
            <a:off x="1718973" y="2188164"/>
            <a:ext cx="3349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ru-RU" sz="2000" dirty="0">
                <a:solidFill>
                  <a:srgbClr val="00504A"/>
                </a:solidFill>
                <a:latin typeface="Manrope Medium" pitchFamily="2" charset="0"/>
              </a:rPr>
              <a:t>Теоретические занятия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83A42A8-44D4-AF7C-7F37-9A9E40B1E329}"/>
              </a:ext>
            </a:extLst>
          </p:cNvPr>
          <p:cNvSpPr/>
          <p:nvPr/>
        </p:nvSpPr>
        <p:spPr>
          <a:xfrm>
            <a:off x="6532520" y="2103094"/>
            <a:ext cx="4813547" cy="614988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r>
              <a:rPr lang="ru-RU" sz="1050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421B56-3869-FA55-7ACF-D82E36C883EB}"/>
              </a:ext>
            </a:extLst>
          </p:cNvPr>
          <p:cNvSpPr txBox="1"/>
          <p:nvPr/>
        </p:nvSpPr>
        <p:spPr>
          <a:xfrm>
            <a:off x="7512035" y="2203802"/>
            <a:ext cx="29981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ru-RU" sz="2000" dirty="0">
                <a:solidFill>
                  <a:srgbClr val="00504A"/>
                </a:solidFill>
                <a:latin typeface="Manrope Medium" pitchFamily="2" charset="0"/>
              </a:rPr>
              <a:t>Практические занятия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D59DC-2623-8F94-1D9C-7913E80B37FA}"/>
              </a:ext>
            </a:extLst>
          </p:cNvPr>
          <p:cNvSpPr txBox="1"/>
          <p:nvPr/>
        </p:nvSpPr>
        <p:spPr>
          <a:xfrm>
            <a:off x="995720" y="2927777"/>
            <a:ext cx="49904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Manrope" pitchFamily="2" charset="0"/>
              </a:rPr>
              <a:t>Физические основы </a:t>
            </a:r>
            <a:r>
              <a:rPr lang="ru-RU" dirty="0">
                <a:latin typeface="Manrope Medium" pitchFamily="2" charset="0"/>
              </a:rPr>
              <a:t>методов обработки спектрометрических данных.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Manrope" pitchFamily="2" charset="0"/>
              </a:rPr>
              <a:t>Метрологические аспекты </a:t>
            </a:r>
            <a:r>
              <a:rPr lang="ru-RU" dirty="0">
                <a:latin typeface="Manrope Medium" pitchFamily="2" charset="0"/>
              </a:rPr>
              <a:t>прикладной спектрометрии.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Manrope" pitchFamily="2" charset="0"/>
              </a:rPr>
              <a:t>Аппаратурные эффекты </a:t>
            </a:r>
            <a:r>
              <a:rPr lang="ru-RU" dirty="0">
                <a:latin typeface="Manrope Medium" pitchFamily="2" charset="0"/>
              </a:rPr>
              <a:t>в гамма- и рентгеновской спектрометрии.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anrope Medium" pitchFamily="2" charset="0"/>
              </a:rPr>
              <a:t>Гамма-спектрометрические </a:t>
            </a:r>
            <a:r>
              <a:rPr lang="ru-RU" b="1" dirty="0">
                <a:latin typeface="Manrope" pitchFamily="2" charset="0"/>
              </a:rPr>
              <a:t>методы анализа</a:t>
            </a:r>
            <a:r>
              <a:rPr lang="ru-RU" dirty="0">
                <a:latin typeface="Manrope Medium" pitchFamily="2" charset="0"/>
              </a:rPr>
              <a:t> ядерных материалов.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A6DB68-1165-17BA-E3FB-23E9ABBCC36A}"/>
              </a:ext>
            </a:extLst>
          </p:cNvPr>
          <p:cNvSpPr txBox="1"/>
          <p:nvPr/>
        </p:nvSpPr>
        <p:spPr>
          <a:xfrm>
            <a:off x="6515895" y="2951824"/>
            <a:ext cx="542453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Manrope" pitchFamily="2" charset="0"/>
              </a:rPr>
              <a:t>Работа с реальными приборами </a:t>
            </a:r>
            <a:r>
              <a:rPr lang="ru-RU" dirty="0">
                <a:latin typeface="Manrope" pitchFamily="2" charset="0"/>
              </a:rPr>
              <a:t>разных производителей.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Manrope" pitchFamily="2" charset="0"/>
              </a:rPr>
              <a:t>Формирование библиотек </a:t>
            </a:r>
            <a:r>
              <a:rPr lang="ru-RU" dirty="0">
                <a:latin typeface="Manrope" pitchFamily="2" charset="0"/>
              </a:rPr>
              <a:t>радионуклидов в </a:t>
            </a:r>
            <a:r>
              <a:rPr lang="en-US" dirty="0">
                <a:latin typeface="Manrope" pitchFamily="2" charset="0"/>
              </a:rPr>
              <a:t>Nuclide Master.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Manrope" pitchFamily="2" charset="0"/>
              </a:rPr>
              <a:t>Первичная калибровка </a:t>
            </a:r>
            <a:r>
              <a:rPr lang="ru-RU" dirty="0">
                <a:latin typeface="Manrope" pitchFamily="2" charset="0"/>
              </a:rPr>
              <a:t>и калибровки по энергии</a:t>
            </a:r>
            <a:r>
              <a:rPr lang="en-US" dirty="0">
                <a:latin typeface="Manrope" pitchFamily="2" charset="0"/>
              </a:rPr>
              <a:t> </a:t>
            </a:r>
            <a:r>
              <a:rPr lang="ru-RU" dirty="0">
                <a:latin typeface="Manrope" pitchFamily="2" charset="0"/>
              </a:rPr>
              <a:t>и ПШПВ с использованием калибровочных источников.</a:t>
            </a:r>
            <a:endParaRPr lang="en-US" dirty="0">
              <a:latin typeface="Manrop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Manrope" pitchFamily="2" charset="0"/>
              </a:rPr>
              <a:t>Калибровки по эффективности регистрации</a:t>
            </a:r>
            <a:r>
              <a:rPr lang="ru-RU" dirty="0">
                <a:latin typeface="Manrope" pitchFamily="2" charset="0"/>
              </a:rPr>
              <a:t> и форме пика.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Manrope" pitchFamily="2" charset="0"/>
              </a:rPr>
              <a:t>Сценарии</a:t>
            </a:r>
            <a:r>
              <a:rPr lang="ru-RU" dirty="0">
                <a:latin typeface="Manrope" pitchFamily="2" charset="0"/>
              </a:rPr>
              <a:t> обработки спектров.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Manrope" pitchFamily="2" charset="0"/>
              </a:rPr>
              <a:t>Построение эффективности регистрации </a:t>
            </a:r>
            <a:r>
              <a:rPr lang="ru-RU" dirty="0">
                <a:latin typeface="Manrope" pitchFamily="2" charset="0"/>
              </a:rPr>
              <a:t>в программах </a:t>
            </a:r>
            <a:r>
              <a:rPr lang="en-US" dirty="0">
                <a:latin typeface="Manrope" pitchFamily="2" charset="0"/>
              </a:rPr>
              <a:t>Nuclide Master Plus </a:t>
            </a:r>
            <a:r>
              <a:rPr lang="ru-RU" dirty="0">
                <a:latin typeface="Manrope" pitchFamily="2" charset="0"/>
              </a:rPr>
              <a:t>и </a:t>
            </a:r>
            <a:r>
              <a:rPr lang="en-US" dirty="0" err="1">
                <a:latin typeface="Manrope" pitchFamily="2" charset="0"/>
              </a:rPr>
              <a:t>EffMaker</a:t>
            </a:r>
            <a:r>
              <a:rPr lang="en-US" dirty="0">
                <a:latin typeface="Manrope" pitchFamily="2" charset="0"/>
              </a:rPr>
              <a:t>.</a:t>
            </a:r>
            <a:endParaRPr lang="ru-RU" dirty="0">
              <a:latin typeface="Manrope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F73F9F-B14B-95FF-ADFE-CB00935A6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9265A4-5B33-6941-F51E-326E0E294F0A}"/>
              </a:ext>
            </a:extLst>
          </p:cNvPr>
          <p:cNvSpPr txBox="1"/>
          <p:nvPr/>
        </p:nvSpPr>
        <p:spPr>
          <a:xfrm>
            <a:off x="455139" y="526196"/>
            <a:ext cx="7516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КУРС «ПРАКТИЧЕСКАЯ СПЕКТРОМЕТРИЯ. </a:t>
            </a:r>
          </a:p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СОВРЕМЕННЫЕ МЕТОДЫ ОБРАБОТКИ ДАННЫХ»</a:t>
            </a:r>
            <a:endParaRPr lang="ru-RS" sz="2400" dirty="0">
              <a:solidFill>
                <a:srgbClr val="0A7C77"/>
              </a:solidFill>
              <a:latin typeface="Manrope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7311B1-170C-1492-5712-83031D8A4FA7}"/>
              </a:ext>
            </a:extLst>
          </p:cNvPr>
          <p:cNvSpPr txBox="1"/>
          <p:nvPr/>
        </p:nvSpPr>
        <p:spPr>
          <a:xfrm>
            <a:off x="455139" y="1570714"/>
            <a:ext cx="5425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A7C77"/>
                </a:solidFill>
                <a:latin typeface="Manrope" pitchFamily="2" charset="0"/>
              </a:rPr>
              <a:t>Учебный центр экспертизы и сертификации</a:t>
            </a:r>
            <a:endParaRPr lang="ru-RU" b="1" spc="-1" dirty="0">
              <a:solidFill>
                <a:srgbClr val="0A7C77"/>
              </a:solidFill>
              <a:latin typeface="Manrope" pitchFamily="2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14C20FA-B8FE-314B-6BB4-652F2952CD37}"/>
              </a:ext>
            </a:extLst>
          </p:cNvPr>
          <p:cNvCxnSpPr>
            <a:cxnSpLocks/>
          </p:cNvCxnSpPr>
          <p:nvPr/>
        </p:nvCxnSpPr>
        <p:spPr>
          <a:xfrm>
            <a:off x="594360" y="1442262"/>
            <a:ext cx="4602480" cy="0"/>
          </a:xfrm>
          <a:prstGeom prst="line">
            <a:avLst/>
          </a:prstGeom>
          <a:ln w="25400" cap="rnd">
            <a:solidFill>
              <a:srgbClr val="0A7C7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754CDF0-C083-3698-FCD4-49E7756CE7E7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847746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69C172-18D1-78A6-81CB-278DB5BB5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13BF429C-C012-9743-2C22-C11AFC4C77A7}"/>
              </a:ext>
            </a:extLst>
          </p:cNvPr>
          <p:cNvSpPr/>
          <p:nvPr/>
        </p:nvSpPr>
        <p:spPr>
          <a:xfrm>
            <a:off x="4685416" y="5027343"/>
            <a:ext cx="6344102" cy="716904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E573EB86-5CC7-F88E-9997-7E58B6EC3AAA}"/>
              </a:ext>
            </a:extLst>
          </p:cNvPr>
          <p:cNvSpPr/>
          <p:nvPr/>
        </p:nvSpPr>
        <p:spPr>
          <a:xfrm>
            <a:off x="1161501" y="5027337"/>
            <a:ext cx="4723270" cy="71690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62C33FDA-CAF4-8ED8-F0B3-5CE2822AB46F}"/>
              </a:ext>
            </a:extLst>
          </p:cNvPr>
          <p:cNvSpPr/>
          <p:nvPr/>
        </p:nvSpPr>
        <p:spPr>
          <a:xfrm>
            <a:off x="4685416" y="4177448"/>
            <a:ext cx="6344102" cy="716904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0514A3D2-5D32-7071-17B2-166CE8A4B8CE}"/>
              </a:ext>
            </a:extLst>
          </p:cNvPr>
          <p:cNvSpPr/>
          <p:nvPr/>
        </p:nvSpPr>
        <p:spPr>
          <a:xfrm>
            <a:off x="1161501" y="4177442"/>
            <a:ext cx="4723270" cy="71690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9926679B-8F4A-1DDB-67A0-A8BD828273BC}"/>
              </a:ext>
            </a:extLst>
          </p:cNvPr>
          <p:cNvSpPr/>
          <p:nvPr/>
        </p:nvSpPr>
        <p:spPr>
          <a:xfrm>
            <a:off x="4685416" y="3283883"/>
            <a:ext cx="6344102" cy="716904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172DD292-BF2E-AEC5-17C6-9575C74A31C2}"/>
              </a:ext>
            </a:extLst>
          </p:cNvPr>
          <p:cNvSpPr/>
          <p:nvPr/>
        </p:nvSpPr>
        <p:spPr>
          <a:xfrm>
            <a:off x="1161501" y="3283877"/>
            <a:ext cx="4723270" cy="71690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DEEB8225-7863-AA81-2F0C-107CB49D2D6D}"/>
              </a:ext>
            </a:extLst>
          </p:cNvPr>
          <p:cNvSpPr/>
          <p:nvPr/>
        </p:nvSpPr>
        <p:spPr>
          <a:xfrm>
            <a:off x="4685416" y="2400222"/>
            <a:ext cx="6344102" cy="716904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577CCCDB-D194-D20C-566E-A32ABBCE16F7}"/>
              </a:ext>
            </a:extLst>
          </p:cNvPr>
          <p:cNvSpPr/>
          <p:nvPr/>
        </p:nvSpPr>
        <p:spPr>
          <a:xfrm>
            <a:off x="1161501" y="2400216"/>
            <a:ext cx="4723270" cy="71690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5503F90D-F538-51E4-B4AC-5BD061008346}"/>
              </a:ext>
            </a:extLst>
          </p:cNvPr>
          <p:cNvSpPr/>
          <p:nvPr/>
        </p:nvSpPr>
        <p:spPr>
          <a:xfrm>
            <a:off x="4685416" y="1528439"/>
            <a:ext cx="6344102" cy="716904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6CB4BBFE-6017-8FD3-41DC-F2EE1963CB2E}"/>
              </a:ext>
            </a:extLst>
          </p:cNvPr>
          <p:cNvSpPr/>
          <p:nvPr/>
        </p:nvSpPr>
        <p:spPr>
          <a:xfrm>
            <a:off x="1161501" y="1528433"/>
            <a:ext cx="4723270" cy="71690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270DBF-FA11-9830-8DA0-FF8509F9764B}"/>
              </a:ext>
            </a:extLst>
          </p:cNvPr>
          <p:cNvSpPr txBox="1"/>
          <p:nvPr/>
        </p:nvSpPr>
        <p:spPr>
          <a:xfrm>
            <a:off x="455139" y="526196"/>
            <a:ext cx="7733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ОСОБЕННОСТИ И ПРЕИМУЩЕСТВА ПО «ЛСРМ»</a:t>
            </a:r>
            <a:endParaRPr lang="ru-RU" sz="2400" b="1" spc="-1" dirty="0">
              <a:solidFill>
                <a:srgbClr val="0A7C77"/>
              </a:solidFill>
              <a:latin typeface="Manrope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93034-8DE8-B071-FC0D-1C2FB7F96F78}"/>
              </a:ext>
            </a:extLst>
          </p:cNvPr>
          <p:cNvSpPr txBox="1"/>
          <p:nvPr/>
        </p:nvSpPr>
        <p:spPr>
          <a:xfrm>
            <a:off x="5965205" y="1652882"/>
            <a:ext cx="472326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1400" dirty="0">
                <a:solidFill>
                  <a:schemeClr val="bg1"/>
                </a:solidFill>
                <a:latin typeface="Manrope Medium" pitchFamily="2" charset="0"/>
              </a:rPr>
              <a:t>Возможность работы в режиме эмуляции без реального спектрометрического оборудования.</a:t>
            </a:r>
          </a:p>
          <a:p>
            <a:pPr rtl="0"/>
            <a:endParaRPr lang="ru-RU" sz="1400" dirty="0">
              <a:solidFill>
                <a:schemeClr val="bg1"/>
              </a:solidFill>
              <a:latin typeface="Manrope Medium" pitchFamily="2" charset="0"/>
            </a:endParaRPr>
          </a:p>
          <a:p>
            <a:pPr rtl="0"/>
            <a:br>
              <a:rPr lang="ru-RU" sz="1400" dirty="0">
                <a:solidFill>
                  <a:schemeClr val="bg1"/>
                </a:solidFill>
                <a:latin typeface="Manrope Medium" pitchFamily="2" charset="0"/>
              </a:rPr>
            </a:br>
            <a:r>
              <a:rPr lang="ru-RU" sz="1400" dirty="0">
                <a:solidFill>
                  <a:schemeClr val="bg1"/>
                </a:solidFill>
                <a:latin typeface="Manrope Medium" pitchFamily="2" charset="0"/>
              </a:rPr>
              <a:t>Отсутствие необходимости использования источников излучения, в том числе калибровочных.</a:t>
            </a:r>
          </a:p>
          <a:p>
            <a:pPr rtl="0"/>
            <a:endParaRPr lang="ru-RU" sz="1400" dirty="0">
              <a:solidFill>
                <a:schemeClr val="bg1"/>
              </a:solidFill>
              <a:latin typeface="Manrope Medium" pitchFamily="2" charset="0"/>
            </a:endParaRPr>
          </a:p>
          <a:p>
            <a:pPr rtl="0"/>
            <a:br>
              <a:rPr lang="ru-RU" sz="1400" dirty="0">
                <a:solidFill>
                  <a:schemeClr val="bg1"/>
                </a:solidFill>
                <a:latin typeface="Manrope Medium" pitchFamily="2" charset="0"/>
              </a:rPr>
            </a:br>
            <a:r>
              <a:rPr lang="ru-RU" sz="1400" dirty="0">
                <a:solidFill>
                  <a:schemeClr val="bg1"/>
                </a:solidFill>
                <a:latin typeface="Manrope Medium" pitchFamily="2" charset="0"/>
              </a:rPr>
              <a:t>Отсутствие необходимости создания каких-либо специальных условий для проведения обучения.</a:t>
            </a:r>
          </a:p>
          <a:p>
            <a:pPr rtl="0"/>
            <a:endParaRPr lang="ru-RU" sz="1400" dirty="0">
              <a:solidFill>
                <a:schemeClr val="bg1"/>
              </a:solidFill>
              <a:latin typeface="Manrope Medium" pitchFamily="2" charset="0"/>
            </a:endParaRPr>
          </a:p>
          <a:p>
            <a:pPr rtl="0"/>
            <a:br>
              <a:rPr lang="ru-RU" sz="1400" dirty="0">
                <a:solidFill>
                  <a:schemeClr val="bg1"/>
                </a:solidFill>
                <a:latin typeface="Manrope Medium" pitchFamily="2" charset="0"/>
              </a:rPr>
            </a:br>
            <a:r>
              <a:rPr lang="ru-RU" sz="1400" dirty="0">
                <a:solidFill>
                  <a:schemeClr val="bg1"/>
                </a:solidFill>
                <a:latin typeface="Manrope Medium" pitchFamily="2" charset="0"/>
              </a:rPr>
              <a:t>Возможность изучения полного цикла спектрометрических измерений.</a:t>
            </a:r>
          </a:p>
          <a:p>
            <a:pPr rtl="0"/>
            <a:endParaRPr lang="ru-RU" sz="1400" dirty="0">
              <a:solidFill>
                <a:schemeClr val="bg1"/>
              </a:solidFill>
              <a:latin typeface="Manrope Medium" pitchFamily="2" charset="0"/>
            </a:endParaRPr>
          </a:p>
          <a:p>
            <a:pPr rtl="0"/>
            <a:br>
              <a:rPr lang="ru-RU" sz="1400" dirty="0">
                <a:solidFill>
                  <a:schemeClr val="bg1"/>
                </a:solidFill>
                <a:latin typeface="Manrope Medium" pitchFamily="2" charset="0"/>
              </a:rPr>
            </a:br>
            <a:r>
              <a:rPr lang="ru-RU" sz="1400" dirty="0">
                <a:solidFill>
                  <a:schemeClr val="bg1"/>
                </a:solidFill>
                <a:latin typeface="Manrope Medium" pitchFamily="2" charset="0"/>
              </a:rPr>
              <a:t>Применение для решения спектрометрических задач в разных сферах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592AEF-DD51-267E-6FA9-5D62AAEA4164}"/>
              </a:ext>
            </a:extLst>
          </p:cNvPr>
          <p:cNvSpPr txBox="1"/>
          <p:nvPr/>
        </p:nvSpPr>
        <p:spPr>
          <a:xfrm>
            <a:off x="729181" y="6016976"/>
            <a:ext cx="10500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anrope Medium" pitchFamily="2" charset="0"/>
              </a:rPr>
              <a:t>ПО «ЛСРМ» используется на предприятиях ГК «Росатом», на всех АЭС России, на всех АЭС России и мира, строящихся ГК «Росатом», и многих других предприятиях.</a:t>
            </a:r>
            <a:endParaRPr lang="ru-RS" sz="1400" dirty="0">
              <a:latin typeface="Manrope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E0DEED-F071-8E46-682A-57DDCDB2C622}"/>
              </a:ext>
            </a:extLst>
          </p:cNvPr>
          <p:cNvSpPr txBox="1"/>
          <p:nvPr/>
        </p:nvSpPr>
        <p:spPr>
          <a:xfrm>
            <a:off x="1630821" y="1706740"/>
            <a:ext cx="4527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Эмуляция без оборудования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765C2A-94E0-05DA-5DDE-8EC1246FAAF2}"/>
              </a:ext>
            </a:extLst>
          </p:cNvPr>
          <p:cNvSpPr txBox="1"/>
          <p:nvPr/>
        </p:nvSpPr>
        <p:spPr>
          <a:xfrm>
            <a:off x="1630821" y="2571330"/>
            <a:ext cx="4527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Без источников излучения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0AC98D-67DE-F41F-726C-8B4541881EB7}"/>
              </a:ext>
            </a:extLst>
          </p:cNvPr>
          <p:cNvSpPr txBox="1"/>
          <p:nvPr/>
        </p:nvSpPr>
        <p:spPr>
          <a:xfrm>
            <a:off x="1630821" y="3435920"/>
            <a:ext cx="4527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Без специальных условий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4C4521-C82B-E411-6CE4-36A6FB1EE4EA}"/>
              </a:ext>
            </a:extLst>
          </p:cNvPr>
          <p:cNvSpPr txBox="1"/>
          <p:nvPr/>
        </p:nvSpPr>
        <p:spPr>
          <a:xfrm>
            <a:off x="1630820" y="4313224"/>
            <a:ext cx="4527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Полный цикл измерений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3A4319-48BE-754B-58B3-7F997EA13427}"/>
              </a:ext>
            </a:extLst>
          </p:cNvPr>
          <p:cNvSpPr txBox="1"/>
          <p:nvPr/>
        </p:nvSpPr>
        <p:spPr>
          <a:xfrm>
            <a:off x="1630821" y="5177814"/>
            <a:ext cx="4527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Широкое применение</a:t>
            </a:r>
            <a:endParaRPr lang="ru-RS" sz="2000" dirty="0">
              <a:latin typeface="Manrope" pitchFamily="2" charset="0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B953724-1324-347F-43CF-0DA70256C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980B3A-37E7-B5FD-90DA-72E0E25BCE1F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28671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AA8B0-CDF7-995A-7385-3CBC84D8D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4107F2-570C-9BC4-BFCC-9556161EF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462" y="1195184"/>
            <a:ext cx="3070910" cy="1242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CBF635-921B-80C6-D29D-1785362262B9}"/>
              </a:ext>
            </a:extLst>
          </p:cNvPr>
          <p:cNvSpPr txBox="1"/>
          <p:nvPr/>
        </p:nvSpPr>
        <p:spPr>
          <a:xfrm>
            <a:off x="5245209" y="1555068"/>
            <a:ext cx="649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spc="-1" dirty="0">
                <a:solidFill>
                  <a:srgbClr val="0A7C77"/>
                </a:solidFill>
                <a:latin typeface="Manrope SemiBold" pitchFamily="2" charset="0"/>
                <a:ea typeface="Microsoft YaHei"/>
              </a:rPr>
              <a:t>Спасибо за внимание!</a:t>
            </a:r>
            <a:endParaRPr lang="ru-RU" sz="2800" b="1" spc="-1" dirty="0">
              <a:solidFill>
                <a:srgbClr val="0A7C77"/>
              </a:solidFill>
              <a:latin typeface="Manrope SemiBold" pitchFamily="2" charset="0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81046075-015D-ECFB-9B03-2B524D0AA57B}"/>
              </a:ext>
            </a:extLst>
          </p:cNvPr>
          <p:cNvCxnSpPr>
            <a:cxnSpLocks/>
          </p:cNvCxnSpPr>
          <p:nvPr/>
        </p:nvCxnSpPr>
        <p:spPr>
          <a:xfrm>
            <a:off x="4499675" y="1195185"/>
            <a:ext cx="0" cy="1242987"/>
          </a:xfrm>
          <a:prstGeom prst="line">
            <a:avLst/>
          </a:prstGeom>
          <a:ln w="25400" cap="rnd">
            <a:solidFill>
              <a:srgbClr val="0A7C7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5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6A9FE-12B8-7380-80A1-740AA4B3C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AFCDBE-928C-7BC5-3954-B1B318CCA0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7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S" dirty="0">
              <a:latin typeface="Manrope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A5BE83-B2DA-1B47-1592-D2E55C5FC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0062" y="2453774"/>
            <a:ext cx="7772400" cy="1835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CA34FE-5F02-73D0-04C1-567C95DE5F93}"/>
              </a:ext>
            </a:extLst>
          </p:cNvPr>
          <p:cNvSpPr txBox="1"/>
          <p:nvPr/>
        </p:nvSpPr>
        <p:spPr>
          <a:xfrm>
            <a:off x="455139" y="526196"/>
            <a:ext cx="6830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anrope" pitchFamily="2" charset="0"/>
              </a:rPr>
              <a:t>КРОССПЛАТФОРМЕННОСТЬ</a:t>
            </a:r>
            <a:endParaRPr lang="ru-RU" sz="2400" b="1" spc="-1" dirty="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085608-C4F4-6950-232E-71451EA3D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1203" y="434643"/>
            <a:ext cx="1295658" cy="5244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71DFD5-319A-43A8-4DBD-E588B5ED246D}"/>
              </a:ext>
            </a:extLst>
          </p:cNvPr>
          <p:cNvSpPr txBox="1"/>
          <p:nvPr/>
        </p:nvSpPr>
        <p:spPr>
          <a:xfrm>
            <a:off x="3982927" y="2578528"/>
            <a:ext cx="57611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ektur" pitchFamily="2" charset="0"/>
              </a:rPr>
              <a:t>SpectraLine 2.0</a:t>
            </a:r>
          </a:p>
          <a:p>
            <a:r>
              <a:rPr lang="en-US" sz="3200" dirty="0">
                <a:solidFill>
                  <a:schemeClr val="bg1"/>
                </a:solidFill>
                <a:latin typeface="Tektur" pitchFamily="2" charset="0"/>
              </a:rPr>
              <a:t>Nuclide Master (Plus) 4.0</a:t>
            </a:r>
          </a:p>
          <a:p>
            <a:r>
              <a:rPr lang="en-US" sz="3200" dirty="0">
                <a:solidFill>
                  <a:schemeClr val="bg1"/>
                </a:solidFill>
                <a:latin typeface="Tektur" pitchFamily="2" charset="0"/>
              </a:rPr>
              <a:t>EffMaker 4.0</a:t>
            </a:r>
            <a:endParaRPr lang="ru-RU" sz="3200" dirty="0">
              <a:solidFill>
                <a:schemeClr val="bg1"/>
              </a:solidFill>
              <a:latin typeface="Tektur" pitchFamily="2" charset="0"/>
            </a:endParaRPr>
          </a:p>
        </p:txBody>
      </p:sp>
      <p:pic>
        <p:nvPicPr>
          <p:cNvPr id="12" name="Рисунок 11" descr="Изображение выглядит как снимок экрана, Графика, линия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020EDC1-EDC2-28D2-4D19-839E3B6076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9449" y="5103604"/>
            <a:ext cx="2714625" cy="1526977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46E5FA8-0D51-8529-54F4-B6811C6FFED7}"/>
              </a:ext>
            </a:extLst>
          </p:cNvPr>
          <p:cNvCxnSpPr>
            <a:cxnSpLocks/>
          </p:cNvCxnSpPr>
          <p:nvPr/>
        </p:nvCxnSpPr>
        <p:spPr>
          <a:xfrm>
            <a:off x="5828412" y="5295698"/>
            <a:ext cx="0" cy="1242987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Шрифт, текст, Графика, чер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712BCEB-F73D-68E7-2173-AC7F8B47AF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3323" y="5292968"/>
            <a:ext cx="3068200" cy="1148251"/>
          </a:xfrm>
          <a:prstGeom prst="rect">
            <a:avLst/>
          </a:prstGeom>
          <a:solidFill>
            <a:srgbClr val="0A7C77"/>
          </a:solidFill>
        </p:spPr>
      </p:pic>
      <p:pic>
        <p:nvPicPr>
          <p:cNvPr id="17" name="Рисунок 16" descr="Изображение выглядит как компьютер, мультимедиа, программное обеспечение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A2B9D95-82DE-BC22-C9F3-0E70AC2882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9596" y="1906211"/>
            <a:ext cx="4924053" cy="30455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63DBB1-C951-DDAA-3468-11FDBB7E1C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53564" y="1906209"/>
            <a:ext cx="4924056" cy="30455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F9D277-E364-F8A7-D8D6-D9E481013D4B}"/>
              </a:ext>
            </a:extLst>
          </p:cNvPr>
          <p:cNvSpPr txBox="1"/>
          <p:nvPr/>
        </p:nvSpPr>
        <p:spPr>
          <a:xfrm>
            <a:off x="2027280" y="4739355"/>
            <a:ext cx="7716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anrope Medium" pitchFamily="2" charset="0"/>
              </a:rPr>
              <a:t>Поддержка операционных систем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Manrope Medium" pitchFamily="2" charset="0"/>
              </a:rPr>
              <a:t> </a:t>
            </a:r>
            <a:endParaRPr lang="en-US" sz="1400" dirty="0">
              <a:solidFill>
                <a:schemeClr val="bg1"/>
              </a:solidFill>
              <a:latin typeface="Manrope Medium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EF207-A985-6B9A-BD6E-557AA4F51E0B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D3FFF2"/>
                </a:solidFill>
                <a:latin typeface="Manrope SemiBold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38058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3CFA5-3CB5-4E08-502C-D038EE31F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21FD8CC-0C0F-060B-3DFF-8BDDA54AE1FF}"/>
              </a:ext>
            </a:extLst>
          </p:cNvPr>
          <p:cNvSpPr/>
          <p:nvPr/>
        </p:nvSpPr>
        <p:spPr>
          <a:xfrm>
            <a:off x="1023571" y="5469540"/>
            <a:ext cx="10019567" cy="827094"/>
          </a:xfrm>
          <a:prstGeom prst="roundRect">
            <a:avLst>
              <a:gd name="adj" fmla="val 50000"/>
            </a:avLst>
          </a:prstGeom>
          <a:solidFill>
            <a:srgbClr val="0A7C77"/>
          </a:solidFill>
          <a:ln w="9525">
            <a:noFill/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12338-BA7C-3F2C-15BB-2B25CEF5F574}"/>
              </a:ext>
            </a:extLst>
          </p:cNvPr>
          <p:cNvSpPr txBox="1"/>
          <p:nvPr/>
        </p:nvSpPr>
        <p:spPr>
          <a:xfrm>
            <a:off x="455139" y="526196"/>
            <a:ext cx="5121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ПО «ЛСРМ», ИСПОЛЬЗУЕМОЕ </a:t>
            </a:r>
          </a:p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В ОБУЧЕНИИ</a:t>
            </a:r>
            <a:endParaRPr lang="ru-RU" sz="2400" b="1" spc="-1" dirty="0">
              <a:solidFill>
                <a:srgbClr val="0A7C77"/>
              </a:solidFill>
              <a:latin typeface="Manrope" pitchFamily="2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13D8D8D1-9A8C-9C63-EE90-561CC9A98A78}"/>
              </a:ext>
            </a:extLst>
          </p:cNvPr>
          <p:cNvCxnSpPr>
            <a:cxnSpLocks/>
          </p:cNvCxnSpPr>
          <p:nvPr/>
        </p:nvCxnSpPr>
        <p:spPr>
          <a:xfrm>
            <a:off x="5825646" y="5651360"/>
            <a:ext cx="0" cy="431957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6AC450A-09C8-398A-A2F7-92B2DD083FA3}"/>
              </a:ext>
            </a:extLst>
          </p:cNvPr>
          <p:cNvSpPr txBox="1"/>
          <p:nvPr/>
        </p:nvSpPr>
        <p:spPr>
          <a:xfrm>
            <a:off x="1772824" y="5605729"/>
            <a:ext cx="3260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anrope" pitchFamily="2" charset="0"/>
              </a:rPr>
              <a:t>Составляет полноценную спектрометрическую лабораторию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845E2A-6CB0-5F31-D8A9-5D3DF532697A}"/>
              </a:ext>
            </a:extLst>
          </p:cNvPr>
          <p:cNvSpPr txBox="1"/>
          <p:nvPr/>
        </p:nvSpPr>
        <p:spPr>
          <a:xfrm>
            <a:off x="515155" y="2929493"/>
            <a:ext cx="4169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anrope Medium" pitchFamily="2" charset="0"/>
              </a:rPr>
              <a:t>Программы семейства</a:t>
            </a:r>
            <a:endParaRPr lang="ru-RU" sz="1600" b="1" dirty="0">
              <a:latin typeface="Tektur" pitchFamily="2" charset="0"/>
            </a:endParaRPr>
          </a:p>
          <a:p>
            <a:r>
              <a:rPr lang="en-US" sz="2400" dirty="0" err="1">
                <a:latin typeface="Tektur" pitchFamily="2" charset="0"/>
              </a:rPr>
              <a:t>SpectraLine</a:t>
            </a:r>
            <a:endParaRPr lang="ru-RU" sz="2400" dirty="0">
              <a:latin typeface="Tektur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95AE7E-CC26-5C88-D317-6087F2D5AB19}"/>
              </a:ext>
            </a:extLst>
          </p:cNvPr>
          <p:cNvSpPr txBox="1"/>
          <p:nvPr/>
        </p:nvSpPr>
        <p:spPr>
          <a:xfrm>
            <a:off x="3983508" y="2202063"/>
            <a:ext cx="38630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anrope Medium" pitchFamily="2" charset="0"/>
              </a:rPr>
              <a:t>Встроенная утилита редактор </a:t>
            </a:r>
          </a:p>
          <a:p>
            <a:r>
              <a:rPr lang="ru-RU" sz="1600" dirty="0">
                <a:latin typeface="Manrope Medium" pitchFamily="2" charset="0"/>
              </a:rPr>
              <a:t>паспортов эталонных источников</a:t>
            </a:r>
            <a:endParaRPr lang="ru-RU" sz="1600" b="1" dirty="0">
              <a:latin typeface="Tektur" pitchFamily="2" charset="0"/>
            </a:endParaRPr>
          </a:p>
          <a:p>
            <a:r>
              <a:rPr lang="en-US" sz="2400" dirty="0" err="1">
                <a:latin typeface="Tektur" pitchFamily="2" charset="0"/>
              </a:rPr>
              <a:t>EtEdit</a:t>
            </a:r>
            <a:endParaRPr lang="ru-RU" sz="2400" dirty="0">
              <a:latin typeface="Tektur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EBF480-5C97-A779-04E6-DD8E2A972D8E}"/>
              </a:ext>
            </a:extLst>
          </p:cNvPr>
          <p:cNvSpPr txBox="1"/>
          <p:nvPr/>
        </p:nvSpPr>
        <p:spPr>
          <a:xfrm>
            <a:off x="3983508" y="3212742"/>
            <a:ext cx="386301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anrope Medium" pitchFamily="2" charset="0"/>
              </a:rPr>
              <a:t>Встроенная утилита для калибровки </a:t>
            </a:r>
          </a:p>
          <a:p>
            <a:r>
              <a:rPr lang="ru-RU" sz="1600" dirty="0">
                <a:latin typeface="Manrope Medium" pitchFamily="2" charset="0"/>
              </a:rPr>
              <a:t>по эффективности </a:t>
            </a:r>
            <a:r>
              <a:rPr lang="ru-RU" sz="1800" dirty="0">
                <a:latin typeface="Manrope Medium" pitchFamily="2" charset="0"/>
              </a:rPr>
              <a:t>регистрации</a:t>
            </a:r>
            <a:endParaRPr lang="ru-RU" sz="1800" b="1" dirty="0">
              <a:latin typeface="Tektur" pitchFamily="2" charset="0"/>
            </a:endParaRPr>
          </a:p>
          <a:p>
            <a:r>
              <a:rPr lang="en-US" sz="2400" dirty="0">
                <a:latin typeface="Tektur" pitchFamily="2" charset="0"/>
              </a:rPr>
              <a:t>Efficiency</a:t>
            </a:r>
            <a:endParaRPr lang="ru-RU" sz="2400" dirty="0">
              <a:latin typeface="Tektur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6097F2-C51F-079B-3F6B-D133D40C56E2}"/>
              </a:ext>
            </a:extLst>
          </p:cNvPr>
          <p:cNvSpPr txBox="1"/>
          <p:nvPr/>
        </p:nvSpPr>
        <p:spPr>
          <a:xfrm>
            <a:off x="7846519" y="2001647"/>
            <a:ext cx="3514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anrope Medium" pitchFamily="2" charset="0"/>
              </a:rPr>
              <a:t>Программа для получения параметров радиоактивного распада</a:t>
            </a:r>
            <a:endParaRPr lang="ru-RU" sz="1600" b="1" dirty="0">
              <a:latin typeface="Tektur" pitchFamily="2" charset="0"/>
            </a:endParaRPr>
          </a:p>
          <a:p>
            <a:r>
              <a:rPr lang="en-US" sz="2400" dirty="0">
                <a:latin typeface="Tektur" pitchFamily="2" charset="0"/>
              </a:rPr>
              <a:t>Nuclide Master</a:t>
            </a:r>
            <a:endParaRPr lang="ru-RU" sz="2400" dirty="0">
              <a:latin typeface="Tektur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4E8BEE-F4FA-9E6A-9E11-7562417AFE78}"/>
              </a:ext>
            </a:extLst>
          </p:cNvPr>
          <p:cNvSpPr txBox="1"/>
          <p:nvPr/>
        </p:nvSpPr>
        <p:spPr>
          <a:xfrm>
            <a:off x="7846519" y="3192136"/>
            <a:ext cx="35142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anrope Medium" pitchFamily="2" charset="0"/>
              </a:rPr>
              <a:t>Программы для моделирования методом Монте-Карло</a:t>
            </a:r>
            <a:endParaRPr lang="en-US" sz="1600" dirty="0">
              <a:latin typeface="Manrope Medium" pitchFamily="2" charset="0"/>
            </a:endParaRPr>
          </a:p>
          <a:p>
            <a:r>
              <a:rPr lang="en-US" sz="2400" dirty="0">
                <a:latin typeface="Tektur" pitchFamily="2" charset="0"/>
              </a:rPr>
              <a:t>Nuclide Master Plus</a:t>
            </a:r>
          </a:p>
          <a:p>
            <a:r>
              <a:rPr lang="en-US" sz="2400" dirty="0" err="1">
                <a:latin typeface="Tektur" pitchFamily="2" charset="0"/>
              </a:rPr>
              <a:t>EffMaker</a:t>
            </a:r>
            <a:endParaRPr lang="ru-RU" sz="2400" dirty="0">
              <a:latin typeface="Tektur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48E62E-5BC4-B562-D88A-8C9A19105C8A}"/>
              </a:ext>
            </a:extLst>
          </p:cNvPr>
          <p:cNvSpPr txBox="1"/>
          <p:nvPr/>
        </p:nvSpPr>
        <p:spPr>
          <a:xfrm>
            <a:off x="6638880" y="5605729"/>
            <a:ext cx="38620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anrope" pitchFamily="2" charset="0"/>
              </a:rPr>
              <a:t>Позволяет полностью смоделировать процесс спектрометрических измерений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E517B15-3AE6-7DA4-ADF3-0EF620123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939791F-C70D-BBC1-4F07-FC66DEBC9CD0}"/>
              </a:ext>
            </a:extLst>
          </p:cNvPr>
          <p:cNvCxnSpPr>
            <a:cxnSpLocks/>
          </p:cNvCxnSpPr>
          <p:nvPr/>
        </p:nvCxnSpPr>
        <p:spPr>
          <a:xfrm>
            <a:off x="595580" y="1947449"/>
            <a:ext cx="2004461" cy="0"/>
          </a:xfrm>
          <a:prstGeom prst="line">
            <a:avLst/>
          </a:prstGeom>
          <a:ln w="25400" cap="rnd">
            <a:solidFill>
              <a:srgbClr val="0A7C7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60936331-195D-C43E-2AE4-D046B23EDDE6}"/>
              </a:ext>
            </a:extLst>
          </p:cNvPr>
          <p:cNvCxnSpPr>
            <a:cxnSpLocks/>
          </p:cNvCxnSpPr>
          <p:nvPr/>
        </p:nvCxnSpPr>
        <p:spPr>
          <a:xfrm>
            <a:off x="4098828" y="1909193"/>
            <a:ext cx="2004461" cy="0"/>
          </a:xfrm>
          <a:prstGeom prst="line">
            <a:avLst/>
          </a:prstGeom>
          <a:ln w="25400" cap="rnd">
            <a:solidFill>
              <a:srgbClr val="0A7C7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FCC949A-ABE7-7308-5C5C-1F7643ACDC96}"/>
              </a:ext>
            </a:extLst>
          </p:cNvPr>
          <p:cNvCxnSpPr>
            <a:cxnSpLocks/>
          </p:cNvCxnSpPr>
          <p:nvPr/>
        </p:nvCxnSpPr>
        <p:spPr>
          <a:xfrm>
            <a:off x="7846519" y="1909193"/>
            <a:ext cx="2004461" cy="0"/>
          </a:xfrm>
          <a:prstGeom prst="line">
            <a:avLst/>
          </a:prstGeom>
          <a:ln w="25400" cap="rnd">
            <a:solidFill>
              <a:srgbClr val="0A7C7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3B3812FE-FAD4-68CB-82F5-05C2EDE910B9}"/>
              </a:ext>
            </a:extLst>
          </p:cNvPr>
          <p:cNvCxnSpPr>
            <a:cxnSpLocks/>
          </p:cNvCxnSpPr>
          <p:nvPr/>
        </p:nvCxnSpPr>
        <p:spPr>
          <a:xfrm>
            <a:off x="595580" y="4794064"/>
            <a:ext cx="2004461" cy="0"/>
          </a:xfrm>
          <a:prstGeom prst="line">
            <a:avLst/>
          </a:prstGeom>
          <a:ln w="25400" cap="rnd">
            <a:solidFill>
              <a:srgbClr val="0A7C7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D93E2DA7-71E1-0EDF-2E53-1D684C752236}"/>
              </a:ext>
            </a:extLst>
          </p:cNvPr>
          <p:cNvCxnSpPr>
            <a:cxnSpLocks/>
          </p:cNvCxnSpPr>
          <p:nvPr/>
        </p:nvCxnSpPr>
        <p:spPr>
          <a:xfrm>
            <a:off x="4098828" y="4755808"/>
            <a:ext cx="2004461" cy="0"/>
          </a:xfrm>
          <a:prstGeom prst="line">
            <a:avLst/>
          </a:prstGeom>
          <a:ln w="25400" cap="rnd">
            <a:solidFill>
              <a:srgbClr val="0A7C7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FB6126D4-113E-569E-142E-90086FF989D3}"/>
              </a:ext>
            </a:extLst>
          </p:cNvPr>
          <p:cNvCxnSpPr>
            <a:cxnSpLocks/>
          </p:cNvCxnSpPr>
          <p:nvPr/>
        </p:nvCxnSpPr>
        <p:spPr>
          <a:xfrm>
            <a:off x="7846519" y="4755808"/>
            <a:ext cx="2004461" cy="0"/>
          </a:xfrm>
          <a:prstGeom prst="line">
            <a:avLst/>
          </a:prstGeom>
          <a:ln w="25400" cap="rnd">
            <a:solidFill>
              <a:srgbClr val="0A7C7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14F3132-DDD8-590D-816A-82C373B9139D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79677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792521-A2C7-11FB-C379-BE044181B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 descr="Изображение выглядит как компьютер, бутылка, компьютерный монитор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2D31482-8DFF-C953-DF69-828986131B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96" r="9665"/>
          <a:stretch>
            <a:fillRect/>
          </a:stretch>
        </p:blipFill>
        <p:spPr>
          <a:xfrm>
            <a:off x="7867983" y="0"/>
            <a:ext cx="4324017" cy="6885848"/>
          </a:xfrm>
          <a:prstGeom prst="rect">
            <a:avLst/>
          </a:prstGeom>
        </p:spPr>
      </p:pic>
      <p:sp>
        <p:nvSpPr>
          <p:cNvPr id="11" name="Прямоугольник с двумя скругленными соседними углами 10">
            <a:extLst>
              <a:ext uri="{FF2B5EF4-FFF2-40B4-BE49-F238E27FC236}">
                <a16:creationId xmlns:a16="http://schemas.microsoft.com/office/drawing/2014/main" id="{EAD0591B-64CD-84A8-CEA2-6F4C33B71D6D}"/>
              </a:ext>
            </a:extLst>
          </p:cNvPr>
          <p:cNvSpPr/>
          <p:nvPr/>
        </p:nvSpPr>
        <p:spPr>
          <a:xfrm rot="5400000">
            <a:off x="929681" y="-972516"/>
            <a:ext cx="6913693" cy="8803037"/>
          </a:xfrm>
          <a:prstGeom prst="round2SameRect">
            <a:avLst/>
          </a:prstGeom>
          <a:solidFill>
            <a:srgbClr val="0A7C77"/>
          </a:solidFill>
          <a:ln>
            <a:noFill/>
          </a:ln>
          <a:effectLst>
            <a:outerShdw blurRad="251985" dist="309287" sx="93940" sy="9394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S" dirty="0">
              <a:latin typeface="Manrope" pitchFamily="2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00F98E0-5AE3-377B-32A2-59F6A8FE3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32" y="2050959"/>
            <a:ext cx="8717887" cy="2058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491FB9-9A2A-5DCD-2BBD-AF6E9AA49858}"/>
              </a:ext>
            </a:extLst>
          </p:cNvPr>
          <p:cNvSpPr txBox="1"/>
          <p:nvPr/>
        </p:nvSpPr>
        <p:spPr>
          <a:xfrm>
            <a:off x="455139" y="526196"/>
            <a:ext cx="51212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anrope" pitchFamily="2" charset="0"/>
              </a:rPr>
              <a:t>СПЕКТРОМЕТРЫ</a:t>
            </a:r>
            <a:endParaRPr lang="ru-RU" sz="2400" b="1" spc="-1" dirty="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1706099-71D1-52DC-B91E-AC53B4150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8EBB81-0DFB-33DC-B910-3341501825D8}"/>
              </a:ext>
            </a:extLst>
          </p:cNvPr>
          <p:cNvSpPr txBox="1"/>
          <p:nvPr/>
        </p:nvSpPr>
        <p:spPr>
          <a:xfrm>
            <a:off x="662471" y="1431324"/>
            <a:ext cx="41650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Manrope" pitchFamily="2" charset="0"/>
              </a:rPr>
              <a:t>Детекторы: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E16A3-9026-7520-53A4-FECF3100F266}"/>
              </a:ext>
            </a:extLst>
          </p:cNvPr>
          <p:cNvSpPr txBox="1"/>
          <p:nvPr/>
        </p:nvSpPr>
        <p:spPr>
          <a:xfrm>
            <a:off x="570671" y="3456849"/>
            <a:ext cx="4920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  <a:latin typeface="Manrope" pitchFamily="2" charset="0"/>
              </a:rPr>
              <a:t>Программы для расчетов методом Монте-Карло позволяют моделировать детекторы: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E2DA21-29B7-C3D1-007F-8A14245A290F}"/>
              </a:ext>
            </a:extLst>
          </p:cNvPr>
          <p:cNvSpPr txBox="1"/>
          <p:nvPr/>
        </p:nvSpPr>
        <p:spPr>
          <a:xfrm>
            <a:off x="518395" y="2114869"/>
            <a:ext cx="5825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US" sz="2400" dirty="0" err="1">
                <a:solidFill>
                  <a:schemeClr val="bg1"/>
                </a:solidFill>
                <a:latin typeface="Manrope" pitchFamily="2" charset="0"/>
              </a:rPr>
              <a:t>NaI</a:t>
            </a:r>
            <a:r>
              <a:rPr lang="ru-RU" sz="2400" dirty="0">
                <a:solidFill>
                  <a:schemeClr val="bg1"/>
                </a:solidFill>
                <a:latin typeface="Manrope" pitchFamily="2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Manrope" pitchFamily="2" charset="0"/>
              </a:rPr>
              <a:t>    |      LaBr     |      Cd(Zn)</a:t>
            </a:r>
            <a:r>
              <a:rPr lang="en-US" sz="2400" dirty="0" err="1">
                <a:solidFill>
                  <a:schemeClr val="bg1"/>
                </a:solidFill>
                <a:latin typeface="Manrope" pitchFamily="2" charset="0"/>
              </a:rPr>
              <a:t>Te</a:t>
            </a:r>
            <a:r>
              <a:rPr lang="en-US" sz="2400" dirty="0">
                <a:solidFill>
                  <a:schemeClr val="bg1"/>
                </a:solidFill>
                <a:latin typeface="Manrope" pitchFamily="2" charset="0"/>
              </a:rPr>
              <a:t>    |    </a:t>
            </a:r>
            <a:r>
              <a:rPr lang="en-US" sz="2400" dirty="0" err="1">
                <a:solidFill>
                  <a:schemeClr val="bg1"/>
                </a:solidFill>
                <a:latin typeface="Manrope" pitchFamily="2" charset="0"/>
              </a:rPr>
              <a:t>HPGe</a:t>
            </a:r>
            <a:r>
              <a:rPr lang="ru-RU" sz="2400" dirty="0">
                <a:solidFill>
                  <a:schemeClr val="bg1"/>
                </a:solidFill>
                <a:latin typeface="Manrope" pitchFamily="2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Manrope" pitchFamily="2" charset="0"/>
              </a:rPr>
              <a:t>  |</a:t>
            </a:r>
            <a:endParaRPr lang="ru-RU" dirty="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18" name="Рисунок 17" descr="Изображение выглядит как снимок экрана, Прямоугольник, зеленый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7A42705-580C-150E-6D1C-B32489CC2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15" y="4005659"/>
            <a:ext cx="2402093" cy="218652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Красочность, снимок экрана, Прямоугольник, куб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822BAC1-0CEF-E202-0C75-AA6FA8236E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8108" y="4111706"/>
            <a:ext cx="1974426" cy="197442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зеленый, Красочность, Графика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2321F09-EBF4-D622-95AD-F7C7890B4F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5231" y="4167998"/>
            <a:ext cx="2070406" cy="197442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89579C-0FF7-4E17-A244-9C1AF1E0B339}"/>
              </a:ext>
            </a:extLst>
          </p:cNvPr>
          <p:cNvSpPr txBox="1"/>
          <p:nvPr/>
        </p:nvSpPr>
        <p:spPr>
          <a:xfrm>
            <a:off x="292693" y="6114959"/>
            <a:ext cx="20899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anrope" pitchFamily="2" charset="0"/>
              </a:rPr>
              <a:t>Коаксиальный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CB4256-2F2E-7139-6B8B-513E9D102923}"/>
              </a:ext>
            </a:extLst>
          </p:cNvPr>
          <p:cNvSpPr txBox="1"/>
          <p:nvPr/>
        </p:nvSpPr>
        <p:spPr>
          <a:xfrm>
            <a:off x="2798534" y="6114959"/>
            <a:ext cx="2633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anrope" pitchFamily="2" charset="0"/>
              </a:rPr>
              <a:t>Сцинтилляционный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5A65C3-94DD-6BB6-A49E-77DD052EE250}"/>
              </a:ext>
            </a:extLst>
          </p:cNvPr>
          <p:cNvSpPr txBox="1"/>
          <p:nvPr/>
        </p:nvSpPr>
        <p:spPr>
          <a:xfrm>
            <a:off x="5939109" y="6147138"/>
            <a:ext cx="25812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anrope" pitchFamily="2" charset="0"/>
              </a:rPr>
              <a:t>Коаксиальный колодезный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E2A92-FC67-CC0D-FF79-0BAA8146F55A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6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B40E4222-77A1-3555-DAC6-6499AA37F8E9}"/>
              </a:ext>
            </a:extLst>
          </p:cNvPr>
          <p:cNvSpPr/>
          <p:nvPr/>
        </p:nvSpPr>
        <p:spPr>
          <a:xfrm>
            <a:off x="423809" y="3444497"/>
            <a:ext cx="5183862" cy="634007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2020F162-BBA2-A101-8046-17894A9EAAAE}"/>
              </a:ext>
            </a:extLst>
          </p:cNvPr>
          <p:cNvSpPr/>
          <p:nvPr/>
        </p:nvSpPr>
        <p:spPr>
          <a:xfrm>
            <a:off x="423809" y="1329907"/>
            <a:ext cx="5183862" cy="634007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7C287D-15A9-FF24-7F5B-DCA6CE58A948}"/>
              </a:ext>
            </a:extLst>
          </p:cNvPr>
          <p:cNvSpPr txBox="1"/>
          <p:nvPr/>
        </p:nvSpPr>
        <p:spPr>
          <a:xfrm>
            <a:off x="6307373" y="2207202"/>
            <a:ext cx="1192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anrope" pitchFamily="2" charset="0"/>
              </a:rPr>
              <a:t>и другие</a:t>
            </a:r>
            <a:r>
              <a:rPr lang="en-US" dirty="0">
                <a:solidFill>
                  <a:schemeClr val="bg1"/>
                </a:solidFill>
                <a:latin typeface="Manrope" pitchFamily="2" charset="0"/>
              </a:rPr>
              <a:t> </a:t>
            </a:r>
            <a:endParaRPr lang="ru-RS" dirty="0"/>
          </a:p>
        </p:txBody>
      </p:sp>
    </p:spTree>
    <p:extLst>
      <p:ext uri="{BB962C8B-B14F-4D97-AF65-F5344CB8AC3E}">
        <p14:creationId xmlns:p14="http://schemas.microsoft.com/office/powerpoint/2010/main" val="755675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90791-AEAA-133F-F50F-A867D0230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электроника, текст, компьютер, диспле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E9E47E0-C493-1CBE-8B6C-85BF592E8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628" y="1"/>
            <a:ext cx="10926303" cy="7803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7048D9-6325-A4AE-1096-6A51B36EC408}"/>
              </a:ext>
            </a:extLst>
          </p:cNvPr>
          <p:cNvSpPr txBox="1"/>
          <p:nvPr/>
        </p:nvSpPr>
        <p:spPr>
          <a:xfrm>
            <a:off x="455138" y="526196"/>
            <a:ext cx="5657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ХАРАКТЕРИЗАЦИЯ ДЕТЕКТОРОВ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0039382-9152-B7F4-A472-F9714D2CB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3F91CA9-4ACA-0762-CEF3-026C1AFF66E7}"/>
              </a:ext>
            </a:extLst>
          </p:cNvPr>
          <p:cNvSpPr txBox="1"/>
          <p:nvPr/>
        </p:nvSpPr>
        <p:spPr>
          <a:xfrm>
            <a:off x="6096000" y="726251"/>
            <a:ext cx="3729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Процесс сравнения экспериментальной и модельной эффективности</a:t>
            </a:r>
          </a:p>
        </p:txBody>
      </p:sp>
      <p:pic>
        <p:nvPicPr>
          <p:cNvPr id="5" name="Рисунок 4" descr="Изображение выглядит как текст, чек, снимок экрана, диаграм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9DAE118-E087-7061-FB88-E262F94B8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38" y="1308281"/>
            <a:ext cx="4599700" cy="2593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294876-0048-B75D-8595-145877283834}"/>
              </a:ext>
            </a:extLst>
          </p:cNvPr>
          <p:cNvSpPr txBox="1"/>
          <p:nvPr/>
        </p:nvSpPr>
        <p:spPr>
          <a:xfrm>
            <a:off x="455138" y="1079586"/>
            <a:ext cx="34017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Чертеж и параметры детектора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1E3D25-3629-7BD0-9B4A-18758F5263B5}"/>
              </a:ext>
            </a:extLst>
          </p:cNvPr>
          <p:cNvSpPr txBox="1"/>
          <p:nvPr/>
        </p:nvSpPr>
        <p:spPr>
          <a:xfrm>
            <a:off x="455138" y="3960411"/>
            <a:ext cx="3217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Охарактеризованная </a:t>
            </a:r>
          </a:p>
          <a:p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модель детектора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1C579D-785F-05CE-8AF5-91A7A7CF3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988" y="3960411"/>
            <a:ext cx="2154476" cy="2433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ADFEA-F665-161A-EDEC-B506C595363C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09661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DF4B4-5284-869B-BCAA-EAD88B0E1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A6E927-CF1E-E73C-8E31-9825E0011222}"/>
              </a:ext>
            </a:extLst>
          </p:cNvPr>
          <p:cNvSpPr txBox="1"/>
          <p:nvPr/>
        </p:nvSpPr>
        <p:spPr>
          <a:xfrm>
            <a:off x="455138" y="526196"/>
            <a:ext cx="5657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ХАРАКТЕРИЗАЦИЯ ДЕТЕКТОРОВ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21FCFD9-DEF2-55B8-48A7-480E2F8B0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83D71A-2C8D-77BA-7CE8-7E81CB740823}"/>
              </a:ext>
            </a:extLst>
          </p:cNvPr>
          <p:cNvSpPr txBox="1"/>
          <p:nvPr/>
        </p:nvSpPr>
        <p:spPr>
          <a:xfrm>
            <a:off x="644150" y="1850472"/>
            <a:ext cx="50075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504A"/>
                </a:solidFill>
                <a:latin typeface="Manrope" pitchFamily="2" charset="0"/>
              </a:rPr>
              <a:t>Пример сравнения экспериментальной и расчетной кривых эффективности для </a:t>
            </a:r>
            <a:r>
              <a:rPr lang="ru-RU" b="1" dirty="0">
                <a:solidFill>
                  <a:srgbClr val="00504A"/>
                </a:solidFill>
                <a:latin typeface="Manrope" pitchFamily="2" charset="0"/>
              </a:rPr>
              <a:t>модели, созданной по чертежу</a:t>
            </a:r>
            <a:r>
              <a:rPr lang="ru-RU" dirty="0">
                <a:solidFill>
                  <a:srgbClr val="00504A"/>
                </a:solidFill>
                <a:latin typeface="Manrope" pitchFamily="2" charset="0"/>
              </a:rPr>
              <a:t>.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496FD86E-19A7-831B-6E20-3598F3381594}"/>
              </a:ext>
            </a:extLst>
          </p:cNvPr>
          <p:cNvSpPr/>
          <p:nvPr/>
        </p:nvSpPr>
        <p:spPr>
          <a:xfrm>
            <a:off x="455138" y="1820054"/>
            <a:ext cx="5183862" cy="953747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DDC356-1A01-59ED-2633-2485580EA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556" y="1071752"/>
            <a:ext cx="5384948" cy="2533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92DDA3-80F3-8AF9-B278-F49E15BD0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103" y="3735076"/>
            <a:ext cx="5366504" cy="2708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F8E73C-B276-64DC-2FDF-A9B2A484A221}"/>
              </a:ext>
            </a:extLst>
          </p:cNvPr>
          <p:cNvSpPr txBox="1"/>
          <p:nvPr/>
        </p:nvSpPr>
        <p:spPr>
          <a:xfrm>
            <a:off x="656817" y="4622086"/>
            <a:ext cx="50075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504A"/>
                </a:solidFill>
                <a:latin typeface="Manrope" pitchFamily="2" charset="0"/>
              </a:rPr>
              <a:t>Пример сравнения экспериментальной и расчетной кривых эффективности для </a:t>
            </a:r>
            <a:r>
              <a:rPr lang="ru-RU" b="1" dirty="0">
                <a:solidFill>
                  <a:srgbClr val="00504A"/>
                </a:solidFill>
                <a:latin typeface="Manrope" pitchFamily="2" charset="0"/>
              </a:rPr>
              <a:t>охарактеризованной модели.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FD371840-6CAC-7D3F-2724-4E81B45844FB}"/>
              </a:ext>
            </a:extLst>
          </p:cNvPr>
          <p:cNvSpPr/>
          <p:nvPr/>
        </p:nvSpPr>
        <p:spPr>
          <a:xfrm>
            <a:off x="467805" y="4591668"/>
            <a:ext cx="5183862" cy="953747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00504A"/>
            </a:solidFill>
          </a:ln>
          <a:effectLst>
            <a:outerShdw blurRad="304252" algn="ctr" rotWithShape="0">
              <a:prstClr val="black">
                <a:alpha val="1952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1200"/>
              </a:spcAft>
            </a:pPr>
            <a:endParaRPr lang="ru-RU" sz="105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8CB6D-71E9-BF49-C22C-1E9E9068C46F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68549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F303-EEB9-9807-EE6E-3AECCE2A2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9B8957-2C23-28E4-57E9-F16B9B403BF4}"/>
              </a:ext>
            </a:extLst>
          </p:cNvPr>
          <p:cNvSpPr txBox="1"/>
          <p:nvPr/>
        </p:nvSpPr>
        <p:spPr>
          <a:xfrm>
            <a:off x="455138" y="526196"/>
            <a:ext cx="5657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A7C77"/>
                </a:solidFill>
                <a:latin typeface="Manrope" pitchFamily="2" charset="0"/>
              </a:rPr>
              <a:t>ОБЪЕКТЫ ИЗМЕРЕНИЯ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4A34C2D-75B2-4004-3763-D2623D4DE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203" y="417262"/>
            <a:ext cx="1295658" cy="52443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1CAA1E-6E5D-7539-8F17-9A2172AEAC1A}"/>
              </a:ext>
            </a:extLst>
          </p:cNvPr>
          <p:cNvSpPr txBox="1"/>
          <p:nvPr/>
        </p:nvSpPr>
        <p:spPr>
          <a:xfrm>
            <a:off x="455138" y="1018279"/>
            <a:ext cx="7167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A7C77"/>
                </a:solidFill>
                <a:latin typeface="Manrope Medium" pitchFamily="2" charset="0"/>
              </a:rPr>
              <a:t>Моделирование лабораторных объектов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C73A738-A6D1-0E75-4CAF-A0AB1D827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258" y="4188220"/>
            <a:ext cx="2182131" cy="2177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ED73B7D-29DD-8B2B-95A2-646227B0A7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10"/>
          <a:stretch/>
        </p:blipFill>
        <p:spPr>
          <a:xfrm>
            <a:off x="8676988" y="1426525"/>
            <a:ext cx="2182131" cy="2149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4DC83B5-C0E2-8811-ACC4-0462781B2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2798" y="4188220"/>
            <a:ext cx="2182130" cy="2143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590DFAD-352D-75A3-7177-3ED288480445}"/>
              </a:ext>
            </a:extLst>
          </p:cNvPr>
          <p:cNvSpPr txBox="1"/>
          <p:nvPr/>
        </p:nvSpPr>
        <p:spPr>
          <a:xfrm>
            <a:off x="6171399" y="3657093"/>
            <a:ext cx="1604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504A"/>
                </a:solidFill>
                <a:latin typeface="Manrope" pitchFamily="2" charset="0"/>
              </a:rPr>
              <a:t>Точечный источник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244FA5-C75D-629D-BC4C-2960602D024F}"/>
              </a:ext>
            </a:extLst>
          </p:cNvPr>
          <p:cNvSpPr txBox="1"/>
          <p:nvPr/>
        </p:nvSpPr>
        <p:spPr>
          <a:xfrm>
            <a:off x="9132972" y="3641088"/>
            <a:ext cx="150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504A"/>
                </a:solidFill>
                <a:latin typeface="Manrope" pitchFamily="2" charset="0"/>
              </a:rPr>
              <a:t>Сосуд </a:t>
            </a:r>
            <a:r>
              <a:rPr lang="ru-RU" sz="1200" dirty="0" err="1">
                <a:solidFill>
                  <a:srgbClr val="00504A"/>
                </a:solidFill>
                <a:latin typeface="Manrope" pitchFamily="2" charset="0"/>
              </a:rPr>
              <a:t>Маринелли</a:t>
            </a:r>
            <a:endParaRPr lang="ru-RU" sz="1200" dirty="0">
              <a:solidFill>
                <a:srgbClr val="00504A"/>
              </a:solidFill>
              <a:latin typeface="Manrope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F7E5473-A661-4286-060D-CD4E0BCDAAE0}"/>
              </a:ext>
            </a:extLst>
          </p:cNvPr>
          <p:cNvSpPr txBox="1"/>
          <p:nvPr/>
        </p:nvSpPr>
        <p:spPr>
          <a:xfrm>
            <a:off x="6113103" y="6449376"/>
            <a:ext cx="1599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504A"/>
                </a:solidFill>
                <a:latin typeface="Manrope" pitchFamily="2" charset="0"/>
              </a:rPr>
              <a:t>Конический источник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D8D678-59D5-EC65-A326-70FDAD8A0567}"/>
              </a:ext>
            </a:extLst>
          </p:cNvPr>
          <p:cNvSpPr txBox="1"/>
          <p:nvPr/>
        </p:nvSpPr>
        <p:spPr>
          <a:xfrm>
            <a:off x="8794934" y="6445057"/>
            <a:ext cx="1946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504A"/>
                </a:solidFill>
                <a:latin typeface="Manrope" pitchFamily="2" charset="0"/>
              </a:rPr>
              <a:t>Цилиндрический источник</a:t>
            </a:r>
          </a:p>
        </p:txBody>
      </p:sp>
      <p:pic>
        <p:nvPicPr>
          <p:cNvPr id="46" name="Рисунок 45" descr="Изображение выглядит как компьютер, мультимедиа, программное обеспечение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6D6F727-2176-0514-CCF6-A32EAF06923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45653"/>
          <a:stretch>
            <a:fillRect/>
          </a:stretch>
        </p:blipFill>
        <p:spPr>
          <a:xfrm>
            <a:off x="0" y="2622385"/>
            <a:ext cx="3151176" cy="358628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FF01008-7C7E-23A5-6AA1-50E385307F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807" y="2109822"/>
            <a:ext cx="3594314" cy="2945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46528" dist="50800" dir="5220000" sx="101071" sy="101071" algn="ctr" rotWithShape="0">
              <a:srgbClr val="000000">
                <a:alpha val="19060"/>
              </a:srgbClr>
            </a:outerShdw>
            <a:reflection blurRad="12700" stA="38000" endPos="0" dist="5000" dir="5400000" sy="-100000" algn="bl" rotWithShape="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8244700-1447-D349-3680-CEDF237FB882}"/>
              </a:ext>
            </a:extLst>
          </p:cNvPr>
          <p:cNvSpPr txBox="1"/>
          <p:nvPr/>
        </p:nvSpPr>
        <p:spPr>
          <a:xfrm>
            <a:off x="1274616" y="1586603"/>
            <a:ext cx="3753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504A"/>
                </a:solidFill>
                <a:latin typeface="Manrope Medium" pitchFamily="2" charset="0"/>
              </a:rPr>
              <a:t>Задание параметров модели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87BF09-B112-4D0A-82D2-E3B75D8D57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2044" y="1426525"/>
            <a:ext cx="2181529" cy="2143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0470DD-CA1E-4290-171C-B401FACF56A6}"/>
              </a:ext>
            </a:extLst>
          </p:cNvPr>
          <p:cNvSpPr txBox="1"/>
          <p:nvPr/>
        </p:nvSpPr>
        <p:spPr>
          <a:xfrm>
            <a:off x="11557720" y="6265025"/>
            <a:ext cx="63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000" b="1" dirty="0">
                <a:solidFill>
                  <a:srgbClr val="00504A"/>
                </a:solidFill>
                <a:latin typeface="Manrope SemiBold" pitchFamily="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674526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4426</TotalTime>
  <Words>1161</Words>
  <Application>Microsoft Macintosh PowerPoint</Application>
  <PresentationFormat>Широкоэкранный</PresentationFormat>
  <Paragraphs>262</Paragraphs>
  <Slides>30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Aptos Display</vt:lpstr>
      <vt:lpstr>Arial</vt:lpstr>
      <vt:lpstr>Manrope</vt:lpstr>
      <vt:lpstr>Manrope Medium</vt:lpstr>
      <vt:lpstr>Manrope SemiBold</vt:lpstr>
      <vt:lpstr>Rubik</vt:lpstr>
      <vt:lpstr>Tektur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Mikhail Artemev</dc:creator>
  <cp:lastModifiedBy>Mikhail Artemev</cp:lastModifiedBy>
  <cp:revision>51</cp:revision>
  <dcterms:created xsi:type="dcterms:W3CDTF">2025-10-08T10:36:29Z</dcterms:created>
  <dcterms:modified xsi:type="dcterms:W3CDTF">2025-10-12T13:21:36Z</dcterms:modified>
</cp:coreProperties>
</file>