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7"/>
  </p:notesMasterIdLst>
  <p:handoutMasterIdLst>
    <p:handoutMasterId r:id="rId18"/>
  </p:handoutMasterIdLst>
  <p:sldIdLst>
    <p:sldId id="257" r:id="rId2"/>
    <p:sldId id="312" r:id="rId3"/>
    <p:sldId id="306" r:id="rId4"/>
    <p:sldId id="287" r:id="rId5"/>
    <p:sldId id="288" r:id="rId6"/>
    <p:sldId id="305" r:id="rId7"/>
    <p:sldId id="289" r:id="rId8"/>
    <p:sldId id="290" r:id="rId9"/>
    <p:sldId id="311" r:id="rId10"/>
    <p:sldId id="291" r:id="rId11"/>
    <p:sldId id="308" r:id="rId12"/>
    <p:sldId id="309" r:id="rId13"/>
    <p:sldId id="310" r:id="rId14"/>
    <p:sldId id="304" r:id="rId15"/>
    <p:sldId id="31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Л. Ставрова" initials="ИЛС" lastIdx="1" clrIdx="0">
    <p:extLst>
      <p:ext uri="{19B8F6BF-5375-455C-9EA6-DF929625EA0E}">
        <p15:presenceInfo xmlns:p15="http://schemas.microsoft.com/office/powerpoint/2012/main" userId="S-1-5-21-3010621438-1562696993-1639947958-1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646"/>
    <a:srgbClr val="FB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outlineViewPr>
    <p:cViewPr>
      <p:scale>
        <a:sx n="33" d="100"/>
        <a:sy n="33" d="100"/>
      </p:scale>
      <p:origin x="0" y="-29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"/>
    </p:cViewPr>
  </p:sorter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3069584-07EA-3E28-E681-DFA70DCE47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48EB9A-C4B1-9A0C-4C24-5F6DF7A034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14665-6D58-4366-A412-F412440D8626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568191-32FD-EA6C-B7CF-33C6807FCE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969F61-9652-30B3-7134-C882CB12B9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59513-F107-40CB-8407-CDE47473C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559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46BC1-C6D4-477C-A0B9-C6A47D3CD983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554F-8A5D-4CBA-A46B-9589F878E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48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25147-91BA-43F5-9E11-F84A219D9064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Верхний колонтитул 4">
            <a:extLst>
              <a:ext uri="{FF2B5EF4-FFF2-40B4-BE49-F238E27FC236}">
                <a16:creationId xmlns:a16="http://schemas.microsoft.com/office/drawing/2014/main" id="{A548A806-A8D8-C858-254B-F7EC049B7C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9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9554F-8A5D-4CBA-A46B-9589F878EF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2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9554F-8A5D-4CBA-A46B-9589F878EF2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4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6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3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362098-8005-4B10-B38B-B0E3A2CF7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37" y="4400426"/>
            <a:ext cx="11414833" cy="701336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>
            <a:lvl1pPr algn="l">
              <a:defRPr sz="2177" b="1">
                <a:solidFill>
                  <a:schemeClr val="tx1"/>
                </a:solidFill>
                <a:latin typeface="Gilroy ExtraBold" panose="00000900000000000000" pitchFamily="50" charset="-52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49CC3C3B-01C6-4C17-B656-956FA97649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73" y="5179536"/>
            <a:ext cx="11388192" cy="10505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8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2" indent="0">
              <a:buNone/>
              <a:defRPr sz="1225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5" indent="0">
              <a:buNone/>
              <a:defRPr sz="1225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6" indent="0">
              <a:buNone/>
              <a:defRPr sz="1225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9" indent="0">
              <a:buNone/>
              <a:defRPr sz="1225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5F2BE-B7BA-436F-8295-7E9D51337174}"/>
              </a:ext>
            </a:extLst>
          </p:cNvPr>
          <p:cNvSpPr txBox="1"/>
          <p:nvPr userDrawn="1"/>
        </p:nvSpPr>
        <p:spPr>
          <a:xfrm>
            <a:off x="9868556" y="495651"/>
            <a:ext cx="1709777" cy="251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17" dirty="0">
                <a:latin typeface="Arial" panose="020B0604020202020204" pitchFamily="34" charset="0"/>
                <a:cs typeface="Arial" panose="020B0604020202020204" pitchFamily="34" charset="0"/>
              </a:rPr>
              <a:t>ritverc.com</a:t>
            </a:r>
          </a:p>
          <a:p>
            <a:pPr algn="r"/>
            <a:r>
              <a:rPr lang="ru-RU" sz="817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BF5A61-8365-4644-9513-7A255BA8830F}"/>
              </a:ext>
            </a:extLst>
          </p:cNvPr>
          <p:cNvSpPr/>
          <p:nvPr userDrawn="1"/>
        </p:nvSpPr>
        <p:spPr>
          <a:xfrm>
            <a:off x="12105895" y="495656"/>
            <a:ext cx="86108" cy="660867"/>
          </a:xfrm>
          <a:prstGeom prst="rect">
            <a:avLst/>
          </a:prstGeom>
          <a:solidFill>
            <a:srgbClr val="E74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5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EBBEE6-7C73-49B4-ABEC-B300C7568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166" r="18166"/>
          <a:stretch/>
        </p:blipFill>
        <p:spPr>
          <a:xfrm>
            <a:off x="0" y="6560403"/>
            <a:ext cx="12192000" cy="2975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9A8D492-EA91-4B25-9418-FB49C1CEA7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536" y="450225"/>
            <a:ext cx="2112647" cy="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66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именен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362098-8005-4B10-B38B-B0E3A2CF7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389" y="442608"/>
            <a:ext cx="9164907" cy="346113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1905" b="1">
                <a:solidFill>
                  <a:schemeClr val="tx1"/>
                </a:solidFill>
                <a:latin typeface="Gilroy ExtraBold" panose="00000900000000000000" pitchFamily="50" charset="-52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183353-1E2D-4C5D-93DA-6DC3B9127EA4}"/>
              </a:ext>
            </a:extLst>
          </p:cNvPr>
          <p:cNvSpPr txBox="1"/>
          <p:nvPr userDrawn="1"/>
        </p:nvSpPr>
        <p:spPr>
          <a:xfrm>
            <a:off x="9778301" y="6276915"/>
            <a:ext cx="1800031" cy="12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6B3FF195-6E1C-4DD0-A506-51423852A301}" type="slidenum">
              <a:rPr lang="ru-RU" sz="817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sz="817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17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1CF110-9789-4A77-BA8C-6809BA1C7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677" y="1494819"/>
            <a:ext cx="5482327" cy="494962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FontTx/>
              <a:buNone/>
              <a:defRPr sz="108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2" indent="0">
              <a:buFontTx/>
              <a:buNone/>
              <a:defRPr sz="122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5" indent="0">
              <a:buFontTx/>
              <a:buNone/>
              <a:defRPr sz="122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6" indent="0">
              <a:buFontTx/>
              <a:buNone/>
              <a:defRPr sz="12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9" indent="0">
              <a:buFontTx/>
              <a:buNone/>
              <a:defRPr sz="122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AAEE2F-D33D-4E30-A4BF-6D681488EE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77" y="900356"/>
            <a:ext cx="9164623" cy="2561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8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2" indent="0">
              <a:buNone/>
              <a:defRPr sz="1225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5" indent="0">
              <a:buNone/>
              <a:defRPr sz="1225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6" indent="0">
              <a:buNone/>
              <a:defRPr sz="1225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9" indent="0">
              <a:buNone/>
              <a:defRPr sz="1225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13BD5-0C6A-4918-B94D-E22C588F335C}"/>
              </a:ext>
            </a:extLst>
          </p:cNvPr>
          <p:cNvSpPr txBox="1"/>
          <p:nvPr userDrawn="1"/>
        </p:nvSpPr>
        <p:spPr>
          <a:xfrm>
            <a:off x="9868556" y="495651"/>
            <a:ext cx="1709777" cy="251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1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ritverc.com</a:t>
            </a:r>
          </a:p>
          <a:p>
            <a:pPr algn="r"/>
            <a:r>
              <a:rPr lang="ru-RU" sz="81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99983D-966C-400B-A6F8-8679BBB1442D}"/>
              </a:ext>
            </a:extLst>
          </p:cNvPr>
          <p:cNvSpPr/>
          <p:nvPr userDrawn="1"/>
        </p:nvSpPr>
        <p:spPr>
          <a:xfrm>
            <a:off x="12105895" y="495656"/>
            <a:ext cx="86108" cy="6608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5"/>
          </a:p>
        </p:txBody>
      </p:sp>
    </p:spTree>
    <p:extLst>
      <p:ext uri="{BB962C8B-B14F-4D97-AF65-F5344CB8AC3E}">
        <p14:creationId xmlns:p14="http://schemas.microsoft.com/office/powerpoint/2010/main" val="189320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E362098-8005-4B10-B38B-B0E3A2CF7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037" y="4400426"/>
            <a:ext cx="11414833" cy="701336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>
            <a:lvl1pPr algn="l">
              <a:defRPr sz="2177" b="1">
                <a:solidFill>
                  <a:schemeClr val="tx1"/>
                </a:solidFill>
                <a:latin typeface="Gilroy ExtraBold" panose="00000900000000000000" pitchFamily="50" charset="-52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49CC3C3B-01C6-4C17-B656-956FA97649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73" y="5179536"/>
            <a:ext cx="11388192" cy="10505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8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2" indent="0">
              <a:buNone/>
              <a:defRPr sz="1225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5" indent="0">
              <a:buNone/>
              <a:defRPr sz="1225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6" indent="0">
              <a:buNone/>
              <a:defRPr sz="1225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9" indent="0">
              <a:buNone/>
              <a:defRPr sz="1225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5F2BE-B7BA-436F-8295-7E9D51337174}"/>
              </a:ext>
            </a:extLst>
          </p:cNvPr>
          <p:cNvSpPr txBox="1"/>
          <p:nvPr userDrawn="1"/>
        </p:nvSpPr>
        <p:spPr>
          <a:xfrm>
            <a:off x="9868556" y="495651"/>
            <a:ext cx="1709777" cy="2514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17" dirty="0">
                <a:latin typeface="Arial" panose="020B0604020202020204" pitchFamily="34" charset="0"/>
                <a:cs typeface="Arial" panose="020B0604020202020204" pitchFamily="34" charset="0"/>
              </a:rPr>
              <a:t>ritverc.com</a:t>
            </a:r>
          </a:p>
          <a:p>
            <a:pPr algn="r"/>
            <a:r>
              <a:rPr lang="ru-RU" sz="817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BF5A61-8365-4644-9513-7A255BA8830F}"/>
              </a:ext>
            </a:extLst>
          </p:cNvPr>
          <p:cNvSpPr/>
          <p:nvPr userDrawn="1"/>
        </p:nvSpPr>
        <p:spPr>
          <a:xfrm>
            <a:off x="12105895" y="495656"/>
            <a:ext cx="86108" cy="660867"/>
          </a:xfrm>
          <a:prstGeom prst="rect">
            <a:avLst/>
          </a:prstGeom>
          <a:solidFill>
            <a:srgbClr val="E74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5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EBBEE6-7C73-49B4-ABEC-B300C7568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166" r="18166"/>
          <a:stretch/>
        </p:blipFill>
        <p:spPr>
          <a:xfrm>
            <a:off x="4" y="6523044"/>
            <a:ext cx="12192001" cy="2975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9A8D492-EA91-4B25-9418-FB49C1CEA7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678" y="461092"/>
            <a:ext cx="2111050" cy="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0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7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1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1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1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8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E711-18E6-4BE5-B930-44ADECE9CBD5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3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1E711-18E6-4BE5-B930-44ADECE9CBD5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B6EF-91F6-4832-8467-87E7BA3F3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0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6582D-8F11-60A9-34EA-9A46BB6F9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0172" y="1801368"/>
            <a:ext cx="6331655" cy="19649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НОВЫХ ТИПОВ ЭТАЛОНОВ И СТАНДАРТНЫХ ОБРАЗЦОВ ДЛЯ ПРИМЕНЕНИЯ В ОБЛАСТИ ИСПОЛЬЗОВАНИЯ АТОМНОЙ ЭНЕРГИИ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557B284-0629-4764-989D-0CBC9EBF69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u="sng" dirty="0"/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E61B8-25E9-4454-2295-B124675F80AC}"/>
              </a:ext>
            </a:extLst>
          </p:cNvPr>
          <p:cNvSpPr txBox="1"/>
          <p:nvPr/>
        </p:nvSpPr>
        <p:spPr>
          <a:xfrm>
            <a:off x="3543289" y="5399104"/>
            <a:ext cx="5249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Титов Э.А.</a:t>
            </a:r>
            <a:r>
              <a:rPr lang="ru-RU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Рогозев</a:t>
            </a:r>
            <a:r>
              <a:rPr lang="ru-RU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А.Б. Лобанов Ю.В. Тычинкин Ю.А. Малахов К.Ю.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АО «РИТВЕРЦ», </a:t>
            </a:r>
            <a:br>
              <a:rPr lang="en-A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Санкт-Петербург</a:t>
            </a:r>
            <a:r>
              <a:rPr lang="en-A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b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A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A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3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7D78-1E84-4316-8919-3F3BA5676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22" y="355840"/>
            <a:ext cx="6873680" cy="34611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Достоинства нового типа планарных источников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542E6CB5-97A7-D378-BE03-6B8BFD7ADBDE}"/>
              </a:ext>
            </a:extLst>
          </p:cNvPr>
          <p:cNvSpPr txBox="1">
            <a:spLocks/>
          </p:cNvSpPr>
          <p:nvPr/>
        </p:nvSpPr>
        <p:spPr>
          <a:xfrm>
            <a:off x="571822" y="769266"/>
            <a:ext cx="4421908" cy="4424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52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dirty="0"/>
              <a:t>Надёжная герметизация радиоактивного вещества в оксидном слое, что повышает надёжность и безопасность эксплуатации изделия (назначенный срок службы источника составляет 10 лет);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dirty="0"/>
              <a:t>Широкая линейка радионуклидов до текущего момента не представленная на отечественном рынке;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dirty="0"/>
              <a:t>Геометрия активной части заданных размеров, что позволяет с высокой точностью рассчитать её площадь и получить параметр плотности потока частиц на каждый источник.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br>
              <a:rPr lang="ru-RU" sz="1600" dirty="0"/>
            </a:br>
            <a:r>
              <a:rPr lang="ru-RU" sz="1600" dirty="0"/>
              <a:t>В результате закрывается насущный вопрос передачи единицы плотности потока, ранее остающийся нерешённым.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01E2C45-560D-83A3-15AC-3628ED04D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94" y="769266"/>
            <a:ext cx="5874088" cy="56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33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C7F3D-B036-BA3C-76CE-56D5C9AF5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C5994-987F-71F8-D69F-A2B13EE8F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830" y="292346"/>
            <a:ext cx="7674965" cy="80316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Стандартные образцы удельной активности альфа-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(СО УАР-А-РТ), бета- (СО УАР-Б-РТ) и гамма-излучающих 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(СО УАР-Г-РТ) радионуклидов в растворах»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C99500-6ADA-D5AF-7F77-4E5C5C262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8" y="1223633"/>
            <a:ext cx="3077404" cy="44211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8A7213-9846-0D9D-053F-7F26757F1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47" y="1223633"/>
            <a:ext cx="3374898" cy="42456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726606-57E6-503C-CD88-AD8B60073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14" y="2359996"/>
            <a:ext cx="2716432" cy="3621909"/>
          </a:xfrm>
          <a:prstGeom prst="rect">
            <a:avLst/>
          </a:prstGeom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id="{44298480-D046-C68D-6615-58DAC76018B8}"/>
              </a:ext>
            </a:extLst>
          </p:cNvPr>
          <p:cNvSpPr txBox="1">
            <a:spLocks/>
          </p:cNvSpPr>
          <p:nvPr/>
        </p:nvSpPr>
        <p:spPr>
          <a:xfrm>
            <a:off x="8013494" y="5690304"/>
            <a:ext cx="3537853" cy="574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52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Флакон с завинчивающейся крышкой с силиконовой </a:t>
            </a:r>
            <a:r>
              <a:rPr lang="ru-RU" sz="1600" dirty="0" err="1"/>
              <a:t>септой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>Срок службы - 5 лет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B4AEBE17-1844-003B-B6E5-43FE36BD3FAE}"/>
              </a:ext>
            </a:extLst>
          </p:cNvPr>
          <p:cNvSpPr txBox="1">
            <a:spLocks/>
          </p:cNvSpPr>
          <p:nvPr/>
        </p:nvSpPr>
        <p:spPr>
          <a:xfrm>
            <a:off x="4359313" y="1400705"/>
            <a:ext cx="3473375" cy="943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52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rgbClr val="FF0000"/>
                </a:solidFill>
              </a:rPr>
              <a:t>Сохранение метрологических характеристик гарантируется в течении 15 минут с момента вскрытия сосуда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140F5A8F-AF3D-B192-9824-859D7014E351}"/>
              </a:ext>
            </a:extLst>
          </p:cNvPr>
          <p:cNvSpPr txBox="1">
            <a:spLocks/>
          </p:cNvSpPr>
          <p:nvPr/>
        </p:nvSpPr>
        <p:spPr>
          <a:xfrm>
            <a:off x="779451" y="5772953"/>
            <a:ext cx="2694181" cy="491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52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Ампула медицинская</a:t>
            </a:r>
            <a:br>
              <a:rPr lang="ru-RU" sz="1600" dirty="0"/>
            </a:br>
            <a:r>
              <a:rPr lang="ru-RU" sz="1600" dirty="0"/>
              <a:t>Срок службы – 3 года</a:t>
            </a:r>
          </a:p>
        </p:txBody>
      </p:sp>
    </p:spTree>
    <p:extLst>
      <p:ext uri="{BB962C8B-B14F-4D97-AF65-F5344CB8AC3E}">
        <p14:creationId xmlns:p14="http://schemas.microsoft.com/office/powerpoint/2010/main" val="404970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7A4F8-C343-3BF3-18D0-084329C45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81" y="390461"/>
            <a:ext cx="7739616" cy="79433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Характеристики Стандартных образцов удельной активности альфа-(СО УАР-А-РТ), бета- (СО УАР-Б-РТ) и гамма-излучающих (СО УАР-Г-РТ) радионуклидов в растворах»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2D3A4A3-1A4C-524F-0586-DB47824AA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06668"/>
              </p:ext>
            </p:extLst>
          </p:nvPr>
        </p:nvGraphicFramePr>
        <p:xfrm>
          <a:off x="209977" y="1450213"/>
          <a:ext cx="8390423" cy="499964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87971">
                  <a:extLst>
                    <a:ext uri="{9D8B030D-6E8A-4147-A177-3AD203B41FA5}">
                      <a16:colId xmlns:a16="http://schemas.microsoft.com/office/drawing/2014/main" val="2971770214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1160361771"/>
                    </a:ext>
                  </a:extLst>
                </a:gridCol>
                <a:gridCol w="1400784">
                  <a:extLst>
                    <a:ext uri="{9D8B030D-6E8A-4147-A177-3AD203B41FA5}">
                      <a16:colId xmlns:a16="http://schemas.microsoft.com/office/drawing/2014/main" val="3652462960"/>
                    </a:ext>
                  </a:extLst>
                </a:gridCol>
                <a:gridCol w="1167319">
                  <a:extLst>
                    <a:ext uri="{9D8B030D-6E8A-4147-A177-3AD203B41FA5}">
                      <a16:colId xmlns:a16="http://schemas.microsoft.com/office/drawing/2014/main" val="3681199025"/>
                    </a:ext>
                  </a:extLst>
                </a:gridCol>
                <a:gridCol w="1381328">
                  <a:extLst>
                    <a:ext uri="{9D8B030D-6E8A-4147-A177-3AD203B41FA5}">
                      <a16:colId xmlns:a16="http://schemas.microsoft.com/office/drawing/2014/main" val="316313273"/>
                    </a:ext>
                  </a:extLst>
                </a:gridCol>
                <a:gridCol w="1756519">
                  <a:extLst>
                    <a:ext uri="{9D8B030D-6E8A-4147-A177-3AD203B41FA5}">
                      <a16:colId xmlns:a16="http://schemas.microsoft.com/office/drawing/2014/main" val="3601883270"/>
                    </a:ext>
                  </a:extLst>
                </a:gridCol>
              </a:tblGrid>
              <a:tr h="119532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СО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Символ радионуклида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Химическая форма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Примесные радионуклиды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радионуклидных примесей, %, не более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Удельная активность,</a:t>
                      </a:r>
                    </a:p>
                    <a:p>
                      <a:pPr indent="0" algn="ctr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кБк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>
                    <a:solidFill>
                      <a:srgbClr val="FC4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9824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УАР-Б-РТ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H-3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сумме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1 - 1000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3247092171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УАР-Г-РТ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>
                    <a:solidFill>
                      <a:srgbClr val="FC464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Co-57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 rowSpan="2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Хлорид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Кобальт-56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 rowSpan="2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1 - 1000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211477186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Кобальт-58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97531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Co-60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Хлорид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сумме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1 - 1000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1609139083"/>
                  </a:ext>
                </a:extLst>
              </a:tr>
              <a:tr h="244763"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УАР-Б-РТ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Sr-90 + Y-90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Нитрат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сумме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1 - 1000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3807759008"/>
                  </a:ext>
                </a:extLst>
              </a:tr>
              <a:tr h="182880">
                <a:tc rowSpan="5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УАР-Г-РТ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>
                    <a:solidFill>
                      <a:srgbClr val="FC464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Ba-133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Хлорид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 rowSpan="2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сумме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 rowSpan="2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 rowSpan="2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1 - 1000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212564477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Ацетат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9701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Cs-137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Нитрат 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Цезий-134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 rowSpan="2"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1 - 1000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144917326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92613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Eu-152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Хлорид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сумме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1 - 1000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2819168532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УАР-А-РТ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Pu-238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Нитрат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сумме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0,1 - 100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763455480"/>
                  </a:ext>
                </a:extLst>
              </a:tr>
              <a:tr h="326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U-238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Уранил азотнокислый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сумме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0,1 - 1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65593266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Pu-239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Нитрат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сумме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0,1 - 100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358813048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Am-241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Нитрат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сумме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5 - 1000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895" marR="28895" marT="0" marB="0" anchor="ctr"/>
                </a:tc>
                <a:extLst>
                  <a:ext uri="{0D108BD9-81ED-4DB2-BD59-A6C34878D82A}">
                    <a16:rowId xmlns:a16="http://schemas.microsoft.com/office/drawing/2014/main" val="2516442839"/>
                  </a:ext>
                </a:extLst>
              </a:tr>
            </a:tbl>
          </a:graphicData>
        </a:graphic>
      </p:graphicFrame>
      <p:sp>
        <p:nvSpPr>
          <p:cNvPr id="6" name="Текст 3">
            <a:extLst>
              <a:ext uri="{FF2B5EF4-FFF2-40B4-BE49-F238E27FC236}">
                <a16:creationId xmlns:a16="http://schemas.microsoft.com/office/drawing/2014/main" id="{C09A9487-4027-601E-8975-E7783874B0CA}"/>
              </a:ext>
            </a:extLst>
          </p:cNvPr>
          <p:cNvSpPr txBox="1">
            <a:spLocks/>
          </p:cNvSpPr>
          <p:nvPr/>
        </p:nvSpPr>
        <p:spPr>
          <a:xfrm>
            <a:off x="8758496" y="1652347"/>
            <a:ext cx="3050883" cy="1776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52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для СО, расфасованных в стеклянные ампулы, срок годности составляет – 5 лет</a:t>
            </a:r>
          </a:p>
          <a:p>
            <a:pPr marL="214313" indent="-21431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400" dirty="0"/>
              <a:t>для СО, расфасованных в стеклянные флаконы, срок годности составляет – 3 года.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647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E7B64-9578-DD11-5B4A-0CBC86FF4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389" y="442608"/>
            <a:ext cx="2081173" cy="34611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Назначение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2138B8-0F08-E884-706E-BC9012243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160" y="1073155"/>
            <a:ext cx="7047974" cy="1318906"/>
          </a:xfrm>
        </p:spPr>
        <p:txBody>
          <a:bodyPr>
            <a:normAutofit/>
          </a:bodyPr>
          <a:lstStyle/>
          <a:p>
            <a:pPr indent="135731"/>
            <a:r>
              <a:rPr lang="ru-RU" sz="1600" b="1" u="sng" dirty="0"/>
              <a:t>Области Применения: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dirty="0"/>
              <a:t>Атомная промышленность;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dirty="0"/>
              <a:t>Экология и охрана окружающей среды;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dirty="0"/>
              <a:t>Ядерная медицина.</a:t>
            </a:r>
          </a:p>
          <a:p>
            <a:endParaRPr lang="ru-RU" sz="1600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143737F0-007C-E473-26A5-9B4509B52A91}"/>
              </a:ext>
            </a:extLst>
          </p:cNvPr>
          <p:cNvSpPr txBox="1">
            <a:spLocks/>
          </p:cNvSpPr>
          <p:nvPr/>
        </p:nvSpPr>
        <p:spPr>
          <a:xfrm>
            <a:off x="759160" y="2676495"/>
            <a:ext cx="8169608" cy="2807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52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35731">
              <a:lnSpc>
                <a:spcPct val="150000"/>
              </a:lnSpc>
            </a:pPr>
            <a:r>
              <a:rPr lang="ru-RU" sz="1600" u="sng" dirty="0"/>
              <a:t>Стандартные образцы удельной активности альфа-, бета-, гамма-излучающих радионуклидов в растворах предназначены для: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b="0" dirty="0"/>
              <a:t>Контроля правильности, прецизионности результатов измерений;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b="0" dirty="0"/>
              <a:t>Проведения межлабораторных сличений по ГОСТ ISO/IEC 17043;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b="0" dirty="0"/>
              <a:t>Поверки и калибровки средств измерений, измерительных систем;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b="0" dirty="0"/>
              <a:t>Испытаний средств измерений, в том числе, в целях утверждения типа;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b="0" dirty="0"/>
              <a:t>Валидации, аттестации методик измерений;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b="0" dirty="0"/>
              <a:t>Оценки пригодности методик (методов) измерений, методик поверки, методик калибровки средств измерений;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b="0" dirty="0"/>
              <a:t>Выполнения других видов метрологических работ в сфере государственного регулирования обеспечения единства измерений.</a:t>
            </a:r>
          </a:p>
          <a:p>
            <a:pPr indent="135731"/>
            <a:endParaRPr lang="ru-RU" sz="1600" dirty="0"/>
          </a:p>
          <a:p>
            <a:pPr indent="135731"/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5522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>
            <a:extLst>
              <a:ext uri="{FF2B5EF4-FFF2-40B4-BE49-F238E27FC236}">
                <a16:creationId xmlns:a16="http://schemas.microsoft.com/office/drawing/2014/main" id="{D39E9356-9581-4B37-85BE-207E5A275C12}"/>
              </a:ext>
            </a:extLst>
          </p:cNvPr>
          <p:cNvSpPr txBox="1">
            <a:spLocks/>
          </p:cNvSpPr>
          <p:nvPr/>
        </p:nvSpPr>
        <p:spPr>
          <a:xfrm>
            <a:off x="4526406" y="2770244"/>
            <a:ext cx="3797228" cy="50039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4728DA-BC89-43F3-7624-552CAB0BDD80}"/>
              </a:ext>
            </a:extLst>
          </p:cNvPr>
          <p:cNvSpPr txBox="1">
            <a:spLocks/>
          </p:cNvSpPr>
          <p:nvPr/>
        </p:nvSpPr>
        <p:spPr>
          <a:xfrm>
            <a:off x="1823545" y="5277040"/>
            <a:ext cx="3797227" cy="9864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Титов Эдуард Александрович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метрологической службы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«РИТВЕРЦ»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etitov@ritverc.com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+7 812 297 44 63 (доб. 192)</a:t>
            </a:r>
          </a:p>
        </p:txBody>
      </p:sp>
    </p:spTree>
    <p:extLst>
      <p:ext uri="{BB962C8B-B14F-4D97-AF65-F5344CB8AC3E}">
        <p14:creationId xmlns:p14="http://schemas.microsoft.com/office/powerpoint/2010/main" val="53846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9A7C7-9ADF-1DED-929C-8D5254D9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38" y="24397"/>
            <a:ext cx="4979924" cy="68336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9797AC-18D0-CA92-E005-8D71D09AA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25290"/>
            <a:ext cx="11871045" cy="17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A6EFB-FA30-312A-98D8-4D97891F5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389" y="442608"/>
            <a:ext cx="3409971" cy="34611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Нормативные документы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4145D4-9218-A8B9-2686-BF4BE9354FDE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22923" y="788721"/>
            <a:ext cx="8593645" cy="5460511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40" b="1" kern="1200">
                <a:solidFill>
                  <a:schemeClr val="tx1"/>
                </a:solidFill>
                <a:latin typeface="Gilroy ExtraBold" panose="00000900000000000000" pitchFamily="50" charset="-52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0" dirty="0">
                <a:latin typeface="Arial" panose="020B0604020202020204" pitchFamily="34" charset="0"/>
              </a:rPr>
              <a:t>IEC 60325</a:t>
            </a:r>
            <a:r>
              <a:rPr lang="ru-RU" sz="1600" b="0" dirty="0">
                <a:latin typeface="Arial" panose="020B0604020202020204" pitchFamily="34" charset="0"/>
              </a:rPr>
              <a:t> </a:t>
            </a:r>
            <a:r>
              <a:rPr lang="en-US" sz="1600" b="0" dirty="0">
                <a:latin typeface="Arial" panose="020B0604020202020204" pitchFamily="34" charset="0"/>
              </a:rPr>
              <a:t>(2002) </a:t>
            </a:r>
            <a:r>
              <a:rPr lang="ru-RU" sz="1600" b="0" dirty="0">
                <a:latin typeface="Arial" panose="020B0604020202020204" pitchFamily="34" charset="0"/>
              </a:rPr>
              <a:t>«Измерительная аппаратура защиты от излучения. Измерительные приборы и измерители-сигнализаторы (мониторы) для определения альфа-, бета- и альфа/бета- (энергия бета-излучения &gt; 60 кэВ) загрязненности»;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0" dirty="0">
                <a:latin typeface="Arial" panose="020B0604020202020204" pitchFamily="34" charset="0"/>
              </a:rPr>
              <a:t>ISO 8769:2020 </a:t>
            </a:r>
            <a:r>
              <a:rPr lang="ru-RU" sz="1600" b="0" dirty="0">
                <a:latin typeface="Arial" panose="020B0604020202020204" pitchFamily="34" charset="0"/>
              </a:rPr>
              <a:t>«Измерение радиоактивности. Альфа-, бета- и фотонное излучающие . Стандартные технические требования к контрольным измерениям для калибровки мониторов поверхностного загрязнения»;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0" dirty="0">
                <a:latin typeface="Arial" panose="020B0604020202020204" pitchFamily="34" charset="0"/>
              </a:rPr>
              <a:t>ГОСТ 17225-85 Радиометры загрязненности поверхностей альфа- и бета-активными веществами. Общие технические требования и методы испытаний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0" dirty="0">
                <a:latin typeface="Arial" panose="020B0604020202020204" pitchFamily="34" charset="0"/>
              </a:rPr>
              <a:t>ГОСТ Р 8.1035-2024 (ИСО 8769-2020) «Источники радионуклидные альфа-, бета- и фотонного излучений. «Технические требования к эталонам для калибровки, поверки приборов контроля радиоактивного загрязнения поверхности (мониторов)»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0" dirty="0">
                <a:latin typeface="Arial" panose="020B0604020202020204" pitchFamily="34" charset="0"/>
              </a:rPr>
              <a:t>МУ 2.6.5.032-2017 «Контроль радиоактивного загрязнения поверхностей»;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0" dirty="0">
                <a:latin typeface="Arial" panose="020B0604020202020204" pitchFamily="34" charset="0"/>
              </a:rPr>
              <a:t>МУ 2.6.5.008-2016 «Контроль радиационной обстановки. Общие требования».</a:t>
            </a:r>
          </a:p>
          <a:p>
            <a:pPr>
              <a:lnSpc>
                <a:spcPct val="150000"/>
              </a:lnSpc>
            </a:pPr>
            <a:r>
              <a:rPr lang="ru-RU" sz="1400" b="0" i="1" dirty="0">
                <a:latin typeface="Arial" panose="020B0604020202020204" pitchFamily="34" charset="0"/>
              </a:rPr>
              <a:t>Разработаны Федеральным медицинским биофизическим центром </a:t>
            </a:r>
            <a:r>
              <a:rPr lang="ru-RU" sz="1400" b="0" i="1" dirty="0" err="1">
                <a:latin typeface="Arial" panose="020B0604020202020204" pitchFamily="34" charset="0"/>
              </a:rPr>
              <a:t>им.А.И</a:t>
            </a:r>
            <a:r>
              <a:rPr lang="ru-RU" sz="1400" b="0" i="1" dirty="0">
                <a:latin typeface="Arial" panose="020B0604020202020204" pitchFamily="34" charset="0"/>
              </a:rPr>
              <a:t>. </a:t>
            </a:r>
            <a:r>
              <a:rPr lang="ru-RU" sz="1400" b="0" i="1" dirty="0" err="1">
                <a:latin typeface="Arial" panose="020B0604020202020204" pitchFamily="34" charset="0"/>
              </a:rPr>
              <a:t>Бурназяна</a:t>
            </a:r>
            <a:r>
              <a:rPr lang="ru-RU" sz="1400" b="0" i="1" dirty="0">
                <a:latin typeface="Arial" panose="020B0604020202020204" pitchFamily="34" charset="0"/>
              </a:rPr>
              <a:t> ФМБА России (д.т.н. Клочков В.Н. - руководитель разработки, к.т.н. Абрамов Ю.В., к.т.н. Кочетков О.А.), НИЦ "Курчатовский институт (к.ф.-м.н. </a:t>
            </a:r>
            <a:r>
              <a:rPr lang="ru-RU" sz="1400" b="0" i="1" dirty="0" err="1">
                <a:latin typeface="Arial" panose="020B0604020202020204" pitchFamily="34" charset="0"/>
              </a:rPr>
              <a:t>Кутьков</a:t>
            </a:r>
            <a:r>
              <a:rPr lang="ru-RU" sz="1400" b="0" i="1" dirty="0">
                <a:latin typeface="Arial" panose="020B0604020202020204" pitchFamily="34" charset="0"/>
              </a:rPr>
              <a:t> В.А.), НПП "Доза" (к.т.н. </a:t>
            </a:r>
            <a:r>
              <a:rPr lang="ru-RU" sz="1400" b="0" i="1" dirty="0" err="1">
                <a:latin typeface="Arial" panose="020B0604020202020204" pitchFamily="34" charset="0"/>
              </a:rPr>
              <a:t>Нурлыбаев</a:t>
            </a:r>
            <a:r>
              <a:rPr lang="ru-RU" sz="1400" b="0" i="1" dirty="0">
                <a:latin typeface="Arial" panose="020B0604020202020204" pitchFamily="34" charset="0"/>
              </a:rPr>
              <a:t> К.), ФГУП "ВНИИФТРИ" (д.т.н., профессор </a:t>
            </a:r>
            <a:r>
              <a:rPr lang="ru-RU" sz="1400" b="0" i="1" dirty="0" err="1">
                <a:latin typeface="Arial" panose="020B0604020202020204" pitchFamily="34" charset="0"/>
              </a:rPr>
              <a:t>Ярына</a:t>
            </a:r>
            <a:r>
              <a:rPr lang="ru-RU" sz="1400" b="0" i="1" dirty="0">
                <a:latin typeface="Arial" panose="020B0604020202020204" pitchFamily="34" charset="0"/>
              </a:rPr>
              <a:t> В.П.).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C597252-6340-AE62-33D2-1A29BB99F639}"/>
              </a:ext>
            </a:extLst>
          </p:cNvPr>
          <p:cNvSpPr txBox="1">
            <a:spLocks/>
          </p:cNvSpPr>
          <p:nvPr/>
        </p:nvSpPr>
        <p:spPr>
          <a:xfrm>
            <a:off x="9116568" y="788721"/>
            <a:ext cx="2898648" cy="485156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40" b="1" kern="1200">
                <a:solidFill>
                  <a:schemeClr val="tx1"/>
                </a:solidFill>
                <a:latin typeface="Gilroy ExtraBold" panose="00000900000000000000" pitchFamily="50" charset="-52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0" dirty="0">
                <a:latin typeface="Arial" panose="020B0604020202020204" pitchFamily="34" charset="0"/>
              </a:rPr>
              <a:t>Изотопы: </a:t>
            </a:r>
            <a:r>
              <a:rPr lang="ru-RU" sz="1600" b="0" baseline="30000" dirty="0">
                <a:latin typeface="Arial" panose="020B0604020202020204" pitchFamily="34" charset="0"/>
              </a:rPr>
              <a:t>14</a:t>
            </a:r>
            <a:r>
              <a:rPr lang="ru-RU" sz="1600" b="0" dirty="0">
                <a:latin typeface="Arial" panose="020B0604020202020204" pitchFamily="34" charset="0"/>
              </a:rPr>
              <a:t>С, </a:t>
            </a:r>
            <a:r>
              <a:rPr lang="en-US" sz="1600" b="0" baseline="30000" dirty="0">
                <a:latin typeface="Arial" panose="020B0604020202020204" pitchFamily="34" charset="0"/>
              </a:rPr>
              <a:t>36</a:t>
            </a:r>
            <a:r>
              <a:rPr lang="en-US" sz="1600" b="0" dirty="0">
                <a:latin typeface="Arial" panose="020B0604020202020204" pitchFamily="34" charset="0"/>
              </a:rPr>
              <a:t>Cl, </a:t>
            </a:r>
            <a:r>
              <a:rPr lang="en-US" sz="1600" b="0" baseline="30000" dirty="0">
                <a:latin typeface="Arial" panose="020B0604020202020204" pitchFamily="34" charset="0"/>
              </a:rPr>
              <a:t>99</a:t>
            </a:r>
            <a:r>
              <a:rPr lang="en-US" sz="1600" b="0" dirty="0">
                <a:latin typeface="Arial" panose="020B0604020202020204" pitchFamily="34" charset="0"/>
              </a:rPr>
              <a:t>Tc, </a:t>
            </a:r>
            <a:r>
              <a:rPr lang="en-US" sz="1600" b="0" baseline="30000" dirty="0">
                <a:latin typeface="Arial" panose="020B0604020202020204" pitchFamily="34" charset="0"/>
              </a:rPr>
              <a:t>90</a:t>
            </a:r>
            <a:r>
              <a:rPr lang="en-US" sz="1600" b="0" dirty="0">
                <a:latin typeface="Arial" panose="020B0604020202020204" pitchFamily="34" charset="0"/>
              </a:rPr>
              <a:t>Sr, </a:t>
            </a:r>
            <a:r>
              <a:rPr lang="en-US" sz="1600" b="0" baseline="30000" dirty="0">
                <a:latin typeface="Arial" panose="020B0604020202020204" pitchFamily="34" charset="0"/>
              </a:rPr>
              <a:t>239</a:t>
            </a:r>
            <a:r>
              <a:rPr lang="en-US" sz="1600" b="0" dirty="0">
                <a:latin typeface="Arial" panose="020B0604020202020204" pitchFamily="34" charset="0"/>
              </a:rPr>
              <a:t>Pu, </a:t>
            </a:r>
            <a:r>
              <a:rPr lang="en-US" sz="1600" b="0" baseline="30000" dirty="0">
                <a:latin typeface="Arial" panose="020B0604020202020204" pitchFamily="34" charset="0"/>
              </a:rPr>
              <a:t>106</a:t>
            </a:r>
            <a:r>
              <a:rPr lang="en-US" sz="1600" b="0" dirty="0">
                <a:latin typeface="Arial" panose="020B0604020202020204" pitchFamily="34" charset="0"/>
              </a:rPr>
              <a:t>Ru/</a:t>
            </a:r>
            <a:r>
              <a:rPr lang="en-US" sz="1600" b="0" baseline="30000" dirty="0">
                <a:latin typeface="Arial" panose="020B0604020202020204" pitchFamily="34" charset="0"/>
              </a:rPr>
              <a:t>106</a:t>
            </a:r>
            <a:r>
              <a:rPr lang="en-US" sz="1600" b="0" dirty="0">
                <a:latin typeface="Arial" panose="020B0604020202020204" pitchFamily="34" charset="0"/>
              </a:rPr>
              <a:t>Rh, </a:t>
            </a:r>
            <a:r>
              <a:rPr lang="en-US" sz="1600" b="0" baseline="30000" dirty="0">
                <a:latin typeface="Arial" panose="020B0604020202020204" pitchFamily="34" charset="0"/>
              </a:rPr>
              <a:t>147</a:t>
            </a:r>
            <a:r>
              <a:rPr lang="en-US" sz="1600" b="0" dirty="0">
                <a:latin typeface="Arial" panose="020B0604020202020204" pitchFamily="34" charset="0"/>
              </a:rPr>
              <a:t>Pm</a:t>
            </a:r>
            <a:r>
              <a:rPr lang="ru-RU" sz="1600" b="0" dirty="0">
                <a:latin typeface="Arial" panose="020B0604020202020204" pitchFamily="34" charset="0"/>
              </a:rPr>
              <a:t>, </a:t>
            </a:r>
            <a:r>
              <a:rPr lang="ru-RU" sz="1600" b="0" baseline="30000" dirty="0">
                <a:latin typeface="Arial" panose="020B0604020202020204" pitchFamily="34" charset="0"/>
              </a:rPr>
              <a:t>204</a:t>
            </a:r>
            <a:r>
              <a:rPr lang="en-US" sz="1600" b="0" dirty="0">
                <a:latin typeface="Arial" panose="020B0604020202020204" pitchFamily="34" charset="0"/>
              </a:rPr>
              <a:t>Tl, </a:t>
            </a:r>
            <a:r>
              <a:rPr lang="en-US" sz="1600" b="0" baseline="30000" dirty="0">
                <a:latin typeface="Arial" panose="020B0604020202020204" pitchFamily="34" charset="0"/>
              </a:rPr>
              <a:t>60</a:t>
            </a:r>
            <a:r>
              <a:rPr lang="en-US" sz="1600" b="0" dirty="0">
                <a:latin typeface="Arial" panose="020B0604020202020204" pitchFamily="34" charset="0"/>
              </a:rPr>
              <a:t>Co, </a:t>
            </a:r>
            <a:r>
              <a:rPr lang="en-US" sz="1600" b="0" baseline="30000" dirty="0">
                <a:latin typeface="Arial" panose="020B0604020202020204" pitchFamily="34" charset="0"/>
              </a:rPr>
              <a:t>63</a:t>
            </a:r>
            <a:r>
              <a:rPr lang="en-US" sz="1600" b="0" dirty="0">
                <a:latin typeface="Arial" panose="020B0604020202020204" pitchFamily="34" charset="0"/>
              </a:rPr>
              <a:t>Ni, </a:t>
            </a:r>
            <a:r>
              <a:rPr lang="en-US" sz="1600" b="0" baseline="30000" dirty="0">
                <a:latin typeface="Arial" panose="020B0604020202020204" pitchFamily="34" charset="0"/>
              </a:rPr>
              <a:t>3</a:t>
            </a:r>
            <a:r>
              <a:rPr lang="en-US" sz="1600" b="0" dirty="0">
                <a:latin typeface="Arial" panose="020B0604020202020204" pitchFamily="34" charset="0"/>
              </a:rPr>
              <a:t>H, </a:t>
            </a:r>
            <a:r>
              <a:rPr lang="en-US" sz="1600" b="0" baseline="30000" dirty="0">
                <a:latin typeface="Arial" panose="020B0604020202020204" pitchFamily="34" charset="0"/>
              </a:rPr>
              <a:t>241</a:t>
            </a:r>
            <a:r>
              <a:rPr lang="en-US" sz="1600" b="0" dirty="0">
                <a:latin typeface="Arial" panose="020B0604020202020204" pitchFamily="34" charset="0"/>
              </a:rPr>
              <a:t>Am,</a:t>
            </a:r>
            <a:r>
              <a:rPr lang="en-US" sz="1600" b="0" baseline="30000" dirty="0">
                <a:latin typeface="Arial" panose="020B0604020202020204" pitchFamily="34" charset="0"/>
              </a:rPr>
              <a:t>230</a:t>
            </a:r>
            <a:r>
              <a:rPr lang="en-US" sz="1600" b="0" dirty="0">
                <a:latin typeface="Arial" panose="020B0604020202020204" pitchFamily="34" charset="0"/>
              </a:rPr>
              <a:t> Th, </a:t>
            </a:r>
            <a:r>
              <a:rPr lang="en-US" sz="1600" b="0" baseline="30000" dirty="0">
                <a:latin typeface="Arial" panose="020B0604020202020204" pitchFamily="34" charset="0"/>
              </a:rPr>
              <a:t>238</a:t>
            </a:r>
            <a:r>
              <a:rPr lang="en-US" sz="1600" b="0" dirty="0">
                <a:latin typeface="Arial" panose="020B0604020202020204" pitchFamily="34" charset="0"/>
              </a:rPr>
              <a:t> Pu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b="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b="0" dirty="0">
              <a:latin typeface="Arial" panose="020B0604020202020204" pitchFamily="34" charset="0"/>
            </a:endParaRPr>
          </a:p>
          <a:p>
            <a:pPr marL="342900" lvl="0" indent="-342900" defTabSz="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0" baseline="30000" dirty="0">
                <a:latin typeface="Arial" panose="020B0604020202020204" pitchFamily="34" charset="0"/>
              </a:rPr>
              <a:t>14</a:t>
            </a:r>
            <a:r>
              <a:rPr lang="ru-RU" sz="1600" b="0" dirty="0">
                <a:latin typeface="Arial" panose="020B0604020202020204" pitchFamily="34" charset="0"/>
              </a:rPr>
              <a:t>С,</a:t>
            </a:r>
            <a:r>
              <a:rPr lang="en-US" sz="1600" b="0" baseline="30000" dirty="0">
                <a:latin typeface="Arial" panose="020B0604020202020204" pitchFamily="34" charset="0"/>
              </a:rPr>
              <a:t> 90</a:t>
            </a:r>
            <a:r>
              <a:rPr lang="en-US" sz="1600" b="0" dirty="0">
                <a:latin typeface="Arial" panose="020B0604020202020204" pitchFamily="34" charset="0"/>
              </a:rPr>
              <a:t>Sr,</a:t>
            </a:r>
            <a:r>
              <a:rPr lang="en-US" sz="1600" b="0" baseline="30000" dirty="0">
                <a:latin typeface="Arial" panose="020B0604020202020204" pitchFamily="34" charset="0"/>
              </a:rPr>
              <a:t> 60</a:t>
            </a:r>
            <a:r>
              <a:rPr lang="en-US" sz="1600" b="0" dirty="0">
                <a:latin typeface="Arial" panose="020B0604020202020204" pitchFamily="34" charset="0"/>
              </a:rPr>
              <a:t>Co,</a:t>
            </a:r>
            <a:r>
              <a:rPr lang="ru-RU" sz="1600" b="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 204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 pitchFamily="34" charset="0"/>
              </a:rPr>
              <a:t>Tl, </a:t>
            </a:r>
            <a:r>
              <a:rPr lang="en-US" sz="1600" b="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239</a:t>
            </a:r>
            <a:r>
              <a:rPr lang="en-US" sz="1600" b="0" dirty="0">
                <a:solidFill>
                  <a:prstClr val="black"/>
                </a:solidFill>
                <a:latin typeface="Arial" panose="020B0604020202020204" pitchFamily="34" charset="0"/>
              </a:rPr>
              <a:t>Pu</a:t>
            </a:r>
            <a:endParaRPr lang="ru-RU" sz="1600" b="0" dirty="0">
              <a:latin typeface="Arial" panose="020B0604020202020204" pitchFamily="34" charset="0"/>
            </a:endParaRPr>
          </a:p>
          <a:p>
            <a:pPr marL="342900" lvl="0" indent="-342900" defTabSz="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lvl="0" indent="-342900" defTabSz="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u-RU" sz="160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342900" lvl="0" indent="-342900" defTabSz="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lvl="0" indent="-342900" defTabSz="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ru-RU" sz="160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342900" lvl="0" indent="-342900" defTabSz="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Изотопы: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Cl,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Pu, </a:t>
            </a:r>
            <a:r>
              <a:rPr kumimoji="0" lang="ru-RU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Tl,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Am,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Th,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Pu,</a:t>
            </a:r>
            <a:r>
              <a:rPr lang="en-US" sz="1600" b="0" baseline="30000" dirty="0">
                <a:latin typeface="Arial" panose="020B0604020202020204" pitchFamily="34" charset="0"/>
              </a:rPr>
              <a:t>137</a:t>
            </a:r>
            <a:r>
              <a:rPr lang="en-US" sz="1600" b="0" dirty="0">
                <a:latin typeface="Arial" panose="020B0604020202020204" pitchFamily="34" charset="0"/>
              </a:rPr>
              <a:t>Cs,</a:t>
            </a:r>
            <a:r>
              <a:rPr lang="ru-RU" sz="1600" b="0" dirty="0">
                <a:latin typeface="Arial" panose="020B060402020202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81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2AE6C-D0E9-4477-DD54-7F84DA505E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Конструкция планарных источников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4830C6-AE54-5207-A386-29943ECF2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3" y="3808612"/>
            <a:ext cx="4985827" cy="25468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1D416E-1AF2-31E9-20A7-4C32541EF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13" y="3808612"/>
            <a:ext cx="4904774" cy="2546831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907F192-34E7-A337-BEAF-DB77E29C6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7729"/>
              </p:ext>
            </p:extLst>
          </p:nvPr>
        </p:nvGraphicFramePr>
        <p:xfrm>
          <a:off x="2704290" y="930003"/>
          <a:ext cx="6077925" cy="273732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92712">
                  <a:extLst>
                    <a:ext uri="{9D8B030D-6E8A-4147-A177-3AD203B41FA5}">
                      <a16:colId xmlns:a16="http://schemas.microsoft.com/office/drawing/2014/main" val="1888985003"/>
                    </a:ext>
                  </a:extLst>
                </a:gridCol>
                <a:gridCol w="1592712">
                  <a:extLst>
                    <a:ext uri="{9D8B030D-6E8A-4147-A177-3AD203B41FA5}">
                      <a16:colId xmlns:a16="http://schemas.microsoft.com/office/drawing/2014/main" val="2664509127"/>
                    </a:ext>
                  </a:extLst>
                </a:gridCol>
                <a:gridCol w="1539639">
                  <a:extLst>
                    <a:ext uri="{9D8B030D-6E8A-4147-A177-3AD203B41FA5}">
                      <a16:colId xmlns:a16="http://schemas.microsoft.com/office/drawing/2014/main" val="1054083251"/>
                    </a:ext>
                  </a:extLst>
                </a:gridCol>
                <a:gridCol w="1352862">
                  <a:extLst>
                    <a:ext uri="{9D8B030D-6E8A-4147-A177-3AD203B41FA5}">
                      <a16:colId xmlns:a16="http://schemas.microsoft.com/office/drawing/2014/main" val="2609161464"/>
                    </a:ext>
                  </a:extLst>
                </a:gridCol>
              </a:tblGrid>
              <a:tr h="248848"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корпуса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>
                    <a:solidFill>
                      <a:srgbClr val="FC464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>
                    <a:solidFill>
                      <a:srgbClr val="FC4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316512"/>
                  </a:ext>
                </a:extLst>
              </a:tr>
              <a:tr h="248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Активный слой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490667"/>
                  </a:ext>
                </a:extLst>
              </a:tr>
              <a:tr h="7465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Диаметр или</a:t>
                      </a:r>
                      <a:b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 × ширина, мм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Диаметр или</a:t>
                      </a:r>
                      <a:b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 × ширина, мм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Площадь, см</a:t>
                      </a:r>
                      <a:r>
                        <a:rPr lang="ru-RU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2399958694"/>
                  </a:ext>
                </a:extLst>
              </a:tr>
              <a:tr h="2488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1405854540"/>
                  </a:ext>
                </a:extLst>
              </a:tr>
              <a:tr h="2488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3948844316"/>
                  </a:ext>
                </a:extLst>
              </a:tr>
              <a:tr h="2488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1368818817"/>
                  </a:ext>
                </a:extLst>
              </a:tr>
              <a:tr h="2488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4267976487"/>
                  </a:ext>
                </a:extLst>
              </a:tr>
              <a:tr h="2488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2047443754"/>
                  </a:ext>
                </a:extLst>
              </a:tr>
              <a:tr h="2488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× 135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 × 105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983671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44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12598-A024-E68A-916E-FBBFFD948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043" y="442608"/>
            <a:ext cx="5289005" cy="34611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Характеристики планарных источников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84F18B-A3E7-3AD9-6022-EED323DB38C7}"/>
              </a:ext>
            </a:extLst>
          </p:cNvPr>
          <p:cNvSpPr/>
          <p:nvPr/>
        </p:nvSpPr>
        <p:spPr>
          <a:xfrm>
            <a:off x="8955596" y="1367851"/>
            <a:ext cx="305087" cy="3222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FC70AB7-F4B6-4183-1227-A14D4F69969D}"/>
              </a:ext>
            </a:extLst>
          </p:cNvPr>
          <p:cNvSpPr txBox="1">
            <a:spLocks/>
          </p:cNvSpPr>
          <p:nvPr/>
        </p:nvSpPr>
        <p:spPr>
          <a:xfrm>
            <a:off x="574039" y="956606"/>
            <a:ext cx="5808673" cy="1874143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40" b="1" kern="1200">
                <a:solidFill>
                  <a:schemeClr val="tx1"/>
                </a:solidFill>
                <a:latin typeface="Gilroy ExtraBold" panose="00000900000000000000" pitchFamily="50" charset="-52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0" dirty="0">
                <a:latin typeface="Arial" panose="020B0604020202020204" pitchFamily="34" charset="0"/>
              </a:rPr>
              <a:t>Радионуклиды: </a:t>
            </a:r>
            <a:r>
              <a:rPr lang="ru-RU" sz="1600" b="0" baseline="30000" dirty="0">
                <a:latin typeface="Arial" panose="020B0604020202020204" pitchFamily="34" charset="0"/>
              </a:rPr>
              <a:t>14</a:t>
            </a:r>
            <a:r>
              <a:rPr lang="ru-RU" sz="1600" b="0" dirty="0">
                <a:latin typeface="Arial" panose="020B0604020202020204" pitchFamily="34" charset="0"/>
              </a:rPr>
              <a:t>С, </a:t>
            </a:r>
            <a:r>
              <a:rPr lang="en-US" sz="1600" b="0" baseline="30000" dirty="0">
                <a:latin typeface="Arial" panose="020B0604020202020204" pitchFamily="34" charset="0"/>
              </a:rPr>
              <a:t>36</a:t>
            </a:r>
            <a:r>
              <a:rPr lang="en-US" sz="1600" b="0" dirty="0">
                <a:latin typeface="Arial" panose="020B0604020202020204" pitchFamily="34" charset="0"/>
              </a:rPr>
              <a:t>Cl, </a:t>
            </a:r>
            <a:r>
              <a:rPr lang="en-US" sz="1600" b="0" baseline="30000" dirty="0">
                <a:latin typeface="Arial" panose="020B0604020202020204" pitchFamily="34" charset="0"/>
              </a:rPr>
              <a:t>60</a:t>
            </a:r>
            <a:r>
              <a:rPr lang="en-US" sz="1600" b="0" dirty="0">
                <a:latin typeface="Arial" panose="020B0604020202020204" pitchFamily="34" charset="0"/>
              </a:rPr>
              <a:t>Co, </a:t>
            </a:r>
            <a:r>
              <a:rPr lang="en-US" sz="1600" b="0" baseline="30000" dirty="0">
                <a:latin typeface="Arial" panose="020B0604020202020204" pitchFamily="34" charset="0"/>
              </a:rPr>
              <a:t>90</a:t>
            </a:r>
            <a:r>
              <a:rPr lang="en-US" sz="1600" b="0" dirty="0">
                <a:latin typeface="Arial" panose="020B0604020202020204" pitchFamily="34" charset="0"/>
              </a:rPr>
              <a:t>Sr, </a:t>
            </a:r>
            <a:r>
              <a:rPr lang="en-US" sz="1600" b="0" baseline="30000" dirty="0">
                <a:latin typeface="Arial" panose="020B0604020202020204" pitchFamily="34" charset="0"/>
              </a:rPr>
              <a:t>137</a:t>
            </a:r>
            <a:r>
              <a:rPr lang="en-US" sz="1600" b="0" dirty="0">
                <a:latin typeface="Arial" panose="020B0604020202020204" pitchFamily="34" charset="0"/>
              </a:rPr>
              <a:t>Cs, </a:t>
            </a:r>
            <a:r>
              <a:rPr lang="en-US" sz="1600" b="0" baseline="30000" dirty="0">
                <a:latin typeface="Arial" panose="020B0604020202020204" pitchFamily="34" charset="0"/>
              </a:rPr>
              <a:t>239</a:t>
            </a:r>
            <a:r>
              <a:rPr lang="en-US" sz="1600" b="0" dirty="0">
                <a:latin typeface="Arial" panose="020B0604020202020204" pitchFamily="34" charset="0"/>
              </a:rPr>
              <a:t>Pu, </a:t>
            </a:r>
            <a:r>
              <a:rPr lang="en-US" sz="1600" b="0" baseline="30000" dirty="0">
                <a:latin typeface="Arial" panose="020B0604020202020204" pitchFamily="34" charset="0"/>
              </a:rPr>
              <a:t>241</a:t>
            </a:r>
            <a:r>
              <a:rPr lang="en-US" sz="1600" b="0" dirty="0">
                <a:latin typeface="Arial" panose="020B0604020202020204" pitchFamily="34" charset="0"/>
              </a:rPr>
              <a:t>Am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0" dirty="0">
                <a:latin typeface="Arial" panose="020B0604020202020204" pitchFamily="34" charset="0"/>
              </a:rPr>
              <a:t>Площадь поверхности: 1,3 – 162,8 см</a:t>
            </a:r>
            <a:r>
              <a:rPr lang="ru-RU" sz="1600" b="0" baseline="30000" dirty="0">
                <a:latin typeface="Arial" panose="020B0604020202020204" pitchFamily="34" charset="0"/>
              </a:rPr>
              <a:t>2</a:t>
            </a:r>
            <a:r>
              <a:rPr lang="ru-RU" sz="1600" b="0" dirty="0">
                <a:latin typeface="Arial" panose="020B0604020202020204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sz="1600" b="0" dirty="0">
                <a:latin typeface="Arial" panose="020B0604020202020204" pitchFamily="34" charset="0"/>
              </a:rPr>
              <a:t>Требования к активным частям:</a:t>
            </a:r>
            <a:endParaRPr lang="ru-RU" sz="1600" b="0" baseline="300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0" dirty="0">
                <a:latin typeface="Arial" panose="020B0604020202020204" pitchFamily="34" charset="0"/>
              </a:rPr>
              <a:t>Равномерность распределения радионуклида ≥ 90 %</a:t>
            </a:r>
            <a:endParaRPr lang="en-US" sz="1600" b="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b="0" dirty="0">
                <a:latin typeface="Arial" panose="020B0604020202020204" pitchFamily="34" charset="0"/>
              </a:rPr>
              <a:t>Отсутствие </a:t>
            </a:r>
            <a:r>
              <a:rPr lang="ru-RU" sz="1600" b="0" dirty="0" err="1">
                <a:latin typeface="Arial" panose="020B0604020202020204" pitchFamily="34" charset="0"/>
              </a:rPr>
              <a:t>выщелачиваемости</a:t>
            </a:r>
            <a:r>
              <a:rPr lang="ru-RU" sz="1600" b="0" dirty="0">
                <a:latin typeface="Arial" panose="020B0604020202020204" pitchFamily="34" charset="0"/>
              </a:rPr>
              <a:t> радионуклида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574D06-7B11-2ED7-A57B-C5D4539D1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60" y="1164312"/>
            <a:ext cx="4750340" cy="3871424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DCA7ED5-524C-C346-DA4D-E4F6599E4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94467"/>
              </p:ext>
            </p:extLst>
          </p:nvPr>
        </p:nvGraphicFramePr>
        <p:xfrm>
          <a:off x="175888" y="3920056"/>
          <a:ext cx="7265772" cy="2231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85307">
                  <a:extLst>
                    <a:ext uri="{9D8B030D-6E8A-4147-A177-3AD203B41FA5}">
                      <a16:colId xmlns:a16="http://schemas.microsoft.com/office/drawing/2014/main" val="256708105"/>
                    </a:ext>
                  </a:extLst>
                </a:gridCol>
                <a:gridCol w="956287">
                  <a:extLst>
                    <a:ext uri="{9D8B030D-6E8A-4147-A177-3AD203B41FA5}">
                      <a16:colId xmlns:a16="http://schemas.microsoft.com/office/drawing/2014/main" val="1330332250"/>
                    </a:ext>
                  </a:extLst>
                </a:gridCol>
                <a:gridCol w="763325">
                  <a:extLst>
                    <a:ext uri="{9D8B030D-6E8A-4147-A177-3AD203B41FA5}">
                      <a16:colId xmlns:a16="http://schemas.microsoft.com/office/drawing/2014/main" val="1229904461"/>
                    </a:ext>
                  </a:extLst>
                </a:gridCol>
                <a:gridCol w="930303">
                  <a:extLst>
                    <a:ext uri="{9D8B030D-6E8A-4147-A177-3AD203B41FA5}">
                      <a16:colId xmlns:a16="http://schemas.microsoft.com/office/drawing/2014/main" val="1742107083"/>
                    </a:ext>
                  </a:extLst>
                </a:gridCol>
                <a:gridCol w="1168841">
                  <a:extLst>
                    <a:ext uri="{9D8B030D-6E8A-4147-A177-3AD203B41FA5}">
                      <a16:colId xmlns:a16="http://schemas.microsoft.com/office/drawing/2014/main" val="805129692"/>
                    </a:ext>
                  </a:extLst>
                </a:gridCol>
                <a:gridCol w="1003726">
                  <a:extLst>
                    <a:ext uri="{9D8B030D-6E8A-4147-A177-3AD203B41FA5}">
                      <a16:colId xmlns:a16="http://schemas.microsoft.com/office/drawing/2014/main" val="1353387044"/>
                    </a:ext>
                  </a:extLst>
                </a:gridCol>
                <a:gridCol w="963038">
                  <a:extLst>
                    <a:ext uri="{9D8B030D-6E8A-4147-A177-3AD203B41FA5}">
                      <a16:colId xmlns:a16="http://schemas.microsoft.com/office/drawing/2014/main" val="226460550"/>
                    </a:ext>
                  </a:extLst>
                </a:gridCol>
                <a:gridCol w="894945">
                  <a:extLst>
                    <a:ext uri="{9D8B030D-6E8A-4147-A177-3AD203B41FA5}">
                      <a16:colId xmlns:a16="http://schemas.microsoft.com/office/drawing/2014/main" val="3647033041"/>
                    </a:ext>
                  </a:extLst>
                </a:gridCol>
              </a:tblGrid>
              <a:tr h="411085">
                <a:tc row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корпуса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>
                    <a:solidFill>
                      <a:srgbClr val="FC464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Номинальная активность радионуклида в источнике </a:t>
                      </a:r>
                      <a:b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кБк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>
                    <a:solidFill>
                      <a:srgbClr val="FC4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75787"/>
                  </a:ext>
                </a:extLst>
              </a:tr>
              <a:tr h="280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Cl-36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Co-60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Sr90+Y90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Cs-137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Pu-239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Am-241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1495220644"/>
                  </a:ext>
                </a:extLst>
              </a:tr>
              <a:tr h="22092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- 65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- 0,3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1861993409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- 190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1625635694"/>
                  </a:ext>
                </a:extLst>
              </a:tr>
              <a:tr h="17481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- 190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718487666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 – 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435931489"/>
                  </a:ext>
                </a:extLst>
              </a:tr>
              <a:tr h="24040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– 300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818213114"/>
                  </a:ext>
                </a:extLst>
              </a:tr>
              <a:tr h="15839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>
                    <a:solidFill>
                      <a:srgbClr val="FC4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– 2000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81" marR="40481" marT="0" marB="0" anchor="ctr"/>
                </a:tc>
                <a:extLst>
                  <a:ext uri="{0D108BD9-81ED-4DB2-BD59-A6C34878D82A}">
                    <a16:rowId xmlns:a16="http://schemas.microsoft.com/office/drawing/2014/main" val="1678025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05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DBC70-AADB-473E-9C0A-B2A234E3D9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Технология </a:t>
            </a:r>
            <a:r>
              <a:rPr lang="ru-RU" dirty="0">
                <a:latin typeface="Arial" panose="020B0604020202020204" pitchFamily="34" charset="0"/>
              </a:rPr>
              <a:t>изготовления</a:t>
            </a:r>
            <a:r>
              <a:rPr lang="ru-RU" dirty="0"/>
              <a:t> планарных источников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2E8197A-C467-FF8C-F4AB-72D508E412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4257" y="2269192"/>
            <a:ext cx="4024339" cy="3421391"/>
          </a:xfrm>
        </p:spPr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6E33ED-6B4A-49D3-A8B0-675DA71D88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692" y="1158347"/>
            <a:ext cx="6873467" cy="676163"/>
          </a:xfrm>
        </p:spPr>
        <p:txBody>
          <a:bodyPr/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400" dirty="0"/>
              <a:t>Получение пористой оксидной пленки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400" dirty="0"/>
              <a:t>Внедрение радиоактивного материала в открытые поры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400" dirty="0"/>
              <a:t>Формирование барьерного слоя толщиной 0,01 – 0,03 мкм</a:t>
            </a:r>
          </a:p>
          <a:p>
            <a:endParaRPr lang="ru-RU" sz="1400" dirty="0"/>
          </a:p>
        </p:txBody>
      </p:sp>
      <p:pic>
        <p:nvPicPr>
          <p:cNvPr id="2050" name="Picture 2" descr="ANODISING METAL">
            <a:extLst>
              <a:ext uri="{FF2B5EF4-FFF2-40B4-BE49-F238E27FC236}">
                <a16:creationId xmlns:a16="http://schemas.microsoft.com/office/drawing/2014/main" id="{73806D03-0CA0-44A0-9C8B-A568332B43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9" y="2204135"/>
            <a:ext cx="6472467" cy="41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10B533-22FD-39DB-8D2D-32E49E5F2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300" y="1082032"/>
            <a:ext cx="4508985" cy="46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8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9B4C1-D8D2-5CC1-0606-1F4891D02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27" y="542328"/>
            <a:ext cx="6873680" cy="34611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Оценка равномерности нанесения активности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B53CB-1729-888C-87BE-9EB4B408D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1" y="1646875"/>
            <a:ext cx="6105930" cy="4906309"/>
          </a:xfrm>
          <a:prstGeom prst="rect">
            <a:avLst/>
          </a:prstGeom>
        </p:spPr>
      </p:pic>
      <p:sp>
        <p:nvSpPr>
          <p:cNvPr id="7" name="Текст 3">
            <a:extLst>
              <a:ext uri="{FF2B5EF4-FFF2-40B4-BE49-F238E27FC236}">
                <a16:creationId xmlns:a16="http://schemas.microsoft.com/office/drawing/2014/main" id="{A633A5E6-FBC7-F730-6F43-49D52AC26C34}"/>
              </a:ext>
            </a:extLst>
          </p:cNvPr>
          <p:cNvSpPr txBox="1">
            <a:spLocks/>
          </p:cNvSpPr>
          <p:nvPr/>
        </p:nvSpPr>
        <p:spPr>
          <a:xfrm>
            <a:off x="538061" y="1151009"/>
            <a:ext cx="3982853" cy="233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52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ГОСТ Р 8.1035-2024 (ИСО 8769-2020)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5C8CA9-EB81-0C05-2DB8-9B70A072C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91" y="966100"/>
            <a:ext cx="5009948" cy="41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7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2EF90-C5C0-4CC9-9DDC-23380A6E8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259" y="508268"/>
            <a:ext cx="4717076" cy="25958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Равномерность нанесения активности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FCF949-BC79-2C63-F9E6-8F7D5F50F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57" y="2400722"/>
            <a:ext cx="7498318" cy="11499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9D9DAF-5E5E-42F7-B2CF-A203BAA95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66" y="4846366"/>
            <a:ext cx="7326045" cy="11327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942B210-A747-4B5F-57B5-47B266F6B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69" y="1096993"/>
            <a:ext cx="7726709" cy="116955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AD05DAE-E830-9607-7142-DFD713C70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58" y="3632187"/>
            <a:ext cx="7498318" cy="11327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0418EC-96B0-3841-58FD-14068C97E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30" y="4783980"/>
            <a:ext cx="2629267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9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CE29ED-506D-701E-AAFD-0D523476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34" y="2360494"/>
            <a:ext cx="8665202" cy="12971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EB651C-AC27-F244-5AA2-A1C9CCE04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605" y="3858554"/>
            <a:ext cx="7711361" cy="14886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F826A6-6BC7-71C6-3B59-D6CBCE1FF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96" y="1169699"/>
            <a:ext cx="7031093" cy="1077390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EE5E8389-456C-05D4-DFA2-BA3DF4A4A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67" y="605545"/>
            <a:ext cx="4717076" cy="25958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Равномерность нанесения активности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8CA0DC-36E7-6BAD-2921-B4A2866AB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90734"/>
            <a:ext cx="2629267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6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D3F941E-D904-E8E7-3F85-740725CB8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27" y="542328"/>
            <a:ext cx="6873680" cy="34611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Образцы равномерности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86C6BC-0D46-37A2-E772-4726FED22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727" y="3026664"/>
            <a:ext cx="4787263" cy="29383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89CFEB-293A-3A22-79EE-E4AFBF22A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7" y="1061497"/>
            <a:ext cx="4984620" cy="3048845"/>
          </a:xfrm>
          <a:prstGeom prst="rect">
            <a:avLst/>
          </a:prstGeom>
        </p:spPr>
      </p:pic>
      <p:sp>
        <p:nvSpPr>
          <p:cNvPr id="9" name="Текст 3">
            <a:extLst>
              <a:ext uri="{FF2B5EF4-FFF2-40B4-BE49-F238E27FC236}">
                <a16:creationId xmlns:a16="http://schemas.microsoft.com/office/drawing/2014/main" id="{59321E43-BB8F-D5E5-C082-EE87897878B5}"/>
              </a:ext>
            </a:extLst>
          </p:cNvPr>
          <p:cNvSpPr txBox="1">
            <a:spLocks/>
          </p:cNvSpPr>
          <p:nvPr/>
        </p:nvSpPr>
        <p:spPr>
          <a:xfrm>
            <a:off x="6799301" y="832981"/>
            <a:ext cx="3725858" cy="11686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52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dirty="0"/>
              <a:t>Собирается наборный источник;</a:t>
            </a:r>
            <a:endParaRPr lang="en-US" sz="16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dirty="0"/>
              <a:t>Максимальные габариты </a:t>
            </a:r>
            <a:r>
              <a:rPr lang="ru-RU" sz="1600" dirty="0" err="1"/>
              <a:t>а.ч</a:t>
            </a:r>
            <a:r>
              <a:rPr lang="ru-RU" sz="1600" dirty="0"/>
              <a:t>. До 200х200 мм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dirty="0"/>
              <a:t>Габаритные размеры:</a:t>
            </a:r>
            <a:br>
              <a:rPr lang="ru-RU" sz="1600" dirty="0"/>
            </a:br>
            <a:r>
              <a:rPr lang="ru-RU" sz="1600" dirty="0"/>
              <a:t>25х25 мм;</a:t>
            </a:r>
            <a:br>
              <a:rPr lang="ru-RU" sz="1600" dirty="0"/>
            </a:br>
            <a:r>
              <a:rPr lang="ru-RU" sz="1600" dirty="0"/>
              <a:t>25х35 мм.</a:t>
            </a:r>
          </a:p>
          <a:p>
            <a:endParaRPr lang="ru-RU" sz="160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6F028D38-A5E3-240A-2C67-6C7F7857F1B0}"/>
              </a:ext>
            </a:extLst>
          </p:cNvPr>
          <p:cNvSpPr txBox="1">
            <a:spLocks/>
          </p:cNvSpPr>
          <p:nvPr/>
        </p:nvSpPr>
        <p:spPr>
          <a:xfrm>
            <a:off x="421327" y="4283400"/>
            <a:ext cx="5572506" cy="1513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52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33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dirty="0"/>
              <a:t>Код источника </a:t>
            </a:r>
            <a:br>
              <a:rPr lang="ru-RU" sz="1600" dirty="0"/>
            </a:br>
            <a:r>
              <a:rPr lang="en-US" sz="1600" dirty="0"/>
              <a:t>US1</a:t>
            </a:r>
            <a:r>
              <a:rPr lang="ru-RU" sz="1600" dirty="0"/>
              <a:t>;</a:t>
            </a:r>
            <a:br>
              <a:rPr lang="en-US" sz="1600" dirty="0"/>
            </a:br>
            <a:r>
              <a:rPr lang="en-US" sz="1600" dirty="0"/>
              <a:t>US2.</a:t>
            </a:r>
            <a:endParaRPr lang="ru-RU" sz="160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600" dirty="0"/>
              <a:t>Изотопы:</a:t>
            </a:r>
            <a:br>
              <a:rPr lang="ru-RU" sz="1600" dirty="0"/>
            </a:br>
            <a:r>
              <a:rPr lang="en-US" sz="1600" dirty="0"/>
              <a:t>Sr-90/Y-90</a:t>
            </a:r>
            <a:r>
              <a:rPr lang="ru-RU" sz="1600" dirty="0"/>
              <a:t>;</a:t>
            </a:r>
            <a:br>
              <a:rPr lang="en-US" sz="1600" dirty="0"/>
            </a:br>
            <a:r>
              <a:rPr lang="en-US" sz="1600" dirty="0"/>
              <a:t>Pu-239/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60711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16914</TotalTime>
  <Words>1198</Words>
  <Application>Microsoft Office PowerPoint</Application>
  <PresentationFormat>Широкоэкранный</PresentationFormat>
  <Paragraphs>239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Gilroy ExtraBold</vt:lpstr>
      <vt:lpstr>Wingdings</vt:lpstr>
      <vt:lpstr>Тема Office</vt:lpstr>
      <vt:lpstr>РАЗРАБОТКА НОВЫХ ТИПОВ ЭТАЛОНОВ И СТАНДАРТНЫХ ОБРАЗЦОВ ДЛЯ ПРИМЕНЕНИЯ В ОБЛАСТИ ИСПОЛЬЗОВАНИЯ АТОМНОЙ ЭНЕРГИИ</vt:lpstr>
      <vt:lpstr>Нормативные документы</vt:lpstr>
      <vt:lpstr>Конструкция планарных источников</vt:lpstr>
      <vt:lpstr>Характеристики планарных источников</vt:lpstr>
      <vt:lpstr>Технология изготовления планарных источников</vt:lpstr>
      <vt:lpstr>Оценка равномерности нанесения активности</vt:lpstr>
      <vt:lpstr>Равномерность нанесения активности</vt:lpstr>
      <vt:lpstr>Равномерность нанесения активности</vt:lpstr>
      <vt:lpstr>Образцы равномерности</vt:lpstr>
      <vt:lpstr>Достоинства нового типа планарных источников</vt:lpstr>
      <vt:lpstr>Стандартные образцы удельной активности альфа- (СО УАР-А-РТ), бета- (СО УАР-Б-РТ) и гамма-излучающих  (СО УАР-Г-РТ) радионуклидов в растворах»</vt:lpstr>
      <vt:lpstr>Характеристики Стандартных образцов удельной активности альфа-(СО УАР-А-РТ), бета- (СО УАР-Б-РТ) и гамма-излучающих (СО УАР-Г-РТ) радионуклидов в растворах»</vt:lpstr>
      <vt:lpstr>Назначение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Вячеславович Копылов</dc:creator>
  <cp:lastModifiedBy>Эдуард А. Титов</cp:lastModifiedBy>
  <cp:revision>99</cp:revision>
  <dcterms:created xsi:type="dcterms:W3CDTF">2023-09-13T08:30:10Z</dcterms:created>
  <dcterms:modified xsi:type="dcterms:W3CDTF">2025-10-14T07:18:10Z</dcterms:modified>
</cp:coreProperties>
</file>