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305" r:id="rId2"/>
    <p:sldId id="298" r:id="rId3"/>
    <p:sldId id="326" r:id="rId4"/>
    <p:sldId id="317" r:id="rId5"/>
    <p:sldId id="323" r:id="rId6"/>
    <p:sldId id="324" r:id="rId7"/>
    <p:sldId id="325" r:id="rId8"/>
    <p:sldId id="319" r:id="rId9"/>
    <p:sldId id="315" r:id="rId10"/>
    <p:sldId id="320" r:id="rId11"/>
    <p:sldId id="30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5159">
          <p15:clr>
            <a:srgbClr val="9AA0A6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3580" autoAdjust="0"/>
  </p:normalViewPr>
  <p:slideViewPr>
    <p:cSldViewPr snapToGrid="0">
      <p:cViewPr varScale="1">
        <p:scale>
          <a:sx n="61" d="100"/>
          <a:sy n="61" d="100"/>
        </p:scale>
        <p:origin x="324" y="56"/>
      </p:cViewPr>
      <p:guideLst>
        <p:guide pos="5159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0683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125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36EA99-39C2-4C32-A8EF-B105B802E418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806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125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36EA99-39C2-4C32-A8EF-B105B802E418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52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739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516BA1-F3FD-451C-BB0E-5639CB61870D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642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739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516BA1-F3FD-451C-BB0E-5639CB61870D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354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739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516BA1-F3FD-451C-BB0E-5639CB61870D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6145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739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516BA1-F3FD-451C-BB0E-5639CB61870D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4496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149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9993C0-1DF1-4C22-BD56-01710D38D539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17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3298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45E92D-AE1A-4EC1-A955-D331D1949C4E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859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9682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233D9DF-BD83-4776-BE2C-C6DB2D4E689C}" type="slidenum">
              <a:rPr lang="ru-RU" sz="1200" baseline="0">
                <a:cs typeface="+mn-cs"/>
              </a:rPr>
              <a:pPr algn="r">
                <a:defRPr/>
              </a:pPr>
              <a:t>10</a:t>
            </a:fld>
            <a:endParaRPr lang="ru-RU" sz="1200" baseline="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8448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FD531-4FBB-43C3-B3D2-FD347D33DC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89246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CD202-B24D-46D4-A794-5B53DA3C1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925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_синяя те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>
            <a:extLst>
              <a:ext uri="{FF2B5EF4-FFF2-40B4-BE49-F238E27FC236}">
                <a16:creationId xmlns:a16="http://schemas.microsoft.com/office/drawing/2014/main" id="{01B5B7FA-12C3-5D08-D3B6-CC20368AB2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Рисунок 8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C2206B78-4806-1605-95F4-4B92EF638B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63780"/>
          <a:stretch/>
        </p:blipFill>
        <p:spPr>
          <a:xfrm>
            <a:off x="590551" y="514762"/>
            <a:ext cx="1040542" cy="864000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1895F75-3B6A-7994-0D20-2BA2EA7D51D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0563" y="5070502"/>
            <a:ext cx="8205775" cy="2734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600" kern="1200" dirty="0">
                <a:solidFill>
                  <a:schemeClr val="bg1"/>
                </a:solidFill>
                <a:latin typeface="Arial" pitchFamily="34" charset="0"/>
                <a:ea typeface="Rosatom Light" pitchFamily="34" charset="-52"/>
                <a:cs typeface="Arial" pitchFamily="34" charset="0"/>
              </a:defRPr>
            </a:lvl1pPr>
          </a:lstStyle>
          <a:p>
            <a:r>
              <a:rPr lang="ru-RU" dirty="0"/>
              <a:t>Наименование мероприятия / название площадки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F82E2C2-4D0B-30D4-9FDA-83E3FDA899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4" y="1376363"/>
            <a:ext cx="8216901" cy="3673475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lang="en-US" sz="4200" b="1" kern="1200" baseline="0" dirty="0">
                <a:solidFill>
                  <a:schemeClr val="bg1"/>
                </a:solidFill>
                <a:latin typeface="Arial" pitchFamily="34" charset="0"/>
                <a:ea typeface="Rosatom Light" pitchFamily="34" charset="-52"/>
                <a:cs typeface="Arial" pitchFamily="34" charset="0"/>
              </a:defRPr>
            </a:lvl1pPr>
          </a:lstStyle>
          <a:p>
            <a:r>
              <a:rPr lang="ru-RU" dirty="0"/>
              <a:t>Тема презентации</a:t>
            </a: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D6F736F-7A49-076B-2211-2D5C562A55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7375" y="5526907"/>
            <a:ext cx="6337300" cy="2734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1600" b="1" kern="1200" dirty="0">
                <a:solidFill>
                  <a:schemeClr val="bg1"/>
                </a:solidFill>
                <a:latin typeface="Arial" pitchFamily="34" charset="0"/>
                <a:ea typeface="Rosatom Light" pitchFamily="34" charset="-52"/>
                <a:cs typeface="Arial" pitchFamily="34" charset="0"/>
              </a:defRPr>
            </a:lvl1pPr>
          </a:lstStyle>
          <a:p>
            <a:r>
              <a:rPr lang="ru-RU" dirty="0"/>
              <a:t>ФИО</a:t>
            </a:r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4A43B11A-F1D0-5552-3200-191C982CD31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7376" y="5693589"/>
            <a:ext cx="6337300" cy="27349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600" kern="1200" dirty="0">
                <a:solidFill>
                  <a:schemeClr val="bg1"/>
                </a:solidFill>
                <a:latin typeface="Arial" pitchFamily="34" charset="0"/>
                <a:ea typeface="Rosatom Light" pitchFamily="34" charset="-52"/>
                <a:cs typeface="Arial" pitchFamily="34" charset="0"/>
              </a:defRPr>
            </a:lvl1pPr>
          </a:lstStyle>
          <a:p>
            <a:r>
              <a:rPr lang="ru-RU" dirty="0"/>
              <a:t>Должность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27BE751-C500-D2E3-AC58-A7A45598B8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7376" y="6149263"/>
            <a:ext cx="5400674" cy="2516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600" b="1" kern="1200" dirty="0">
                <a:solidFill>
                  <a:schemeClr val="bg1"/>
                </a:solidFill>
                <a:latin typeface="Arial" pitchFamily="34" charset="0"/>
                <a:ea typeface="Rosatom Light" pitchFamily="34" charset="-52"/>
                <a:cs typeface="Arial" pitchFamily="34" charset="0"/>
              </a:defRPr>
            </a:lvl1pPr>
          </a:lstStyle>
          <a:p>
            <a:r>
              <a:rPr lang="ru-RU" dirty="0"/>
              <a:t>00.00.2023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572727" y="616791"/>
            <a:ext cx="981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ЯФИ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sz="1400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РОСАТОМ</a:t>
            </a:r>
            <a:endParaRPr lang="ru-RU" sz="1400" dirty="0">
              <a:solidFill>
                <a:schemeClr val="bg1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13095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онтакты_синяя те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FC6C19-753C-C62C-9B9A-8664545856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243DE59E-FD33-6A4B-9A75-608A77E0A9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5125" y="2356225"/>
            <a:ext cx="5402719" cy="18139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lang="en-US" sz="4800" b="1" kern="1200" dirty="0">
                <a:solidFill>
                  <a:schemeClr val="bg1"/>
                </a:solidFill>
                <a:latin typeface="Arial" pitchFamily="34" charset="0"/>
                <a:ea typeface="Rosatom Light" pitchFamily="34" charset="-52"/>
                <a:cs typeface="Arial" pitchFamily="34" charset="0"/>
              </a:defRPr>
            </a:lvl1pPr>
          </a:lstStyle>
          <a:p>
            <a:pPr lvl="0"/>
            <a:r>
              <a:rPr lang="ru-RU" dirty="0"/>
              <a:t>Спасибо </a:t>
            </a:r>
            <a:br>
              <a:rPr lang="ru-RU" dirty="0"/>
            </a:br>
            <a:r>
              <a:rPr lang="ru-RU" dirty="0"/>
              <a:t>за внимание</a:t>
            </a:r>
            <a:endParaRPr lang="en-US" dirty="0"/>
          </a:p>
        </p:txBody>
      </p:sp>
      <p:sp>
        <p:nvSpPr>
          <p:cNvPr id="4" name="Текст 4">
            <a:extLst>
              <a:ext uri="{FF2B5EF4-FFF2-40B4-BE49-F238E27FC236}">
                <a16:creationId xmlns:a16="http://schemas.microsoft.com/office/drawing/2014/main" id="{18A9AAE9-5386-304D-95C8-EB339A387E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4580" y="6174183"/>
            <a:ext cx="5402347" cy="288567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ru-RU" dirty="0"/>
              <a:t>00.00.202</a:t>
            </a:r>
            <a:r>
              <a:rPr lang="en-US" dirty="0"/>
              <a:t>3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E406105-BD05-3646-87CE-583928B214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4208" y="5704782"/>
            <a:ext cx="5402719" cy="288567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ru-RU" dirty="0"/>
              <a:t>Контактная информация</a:t>
            </a:r>
          </a:p>
        </p:txBody>
      </p:sp>
      <p:sp>
        <p:nvSpPr>
          <p:cNvPr id="6" name="Текст 4">
            <a:extLst>
              <a:ext uri="{FF2B5EF4-FFF2-40B4-BE49-F238E27FC236}">
                <a16:creationId xmlns:a16="http://schemas.microsoft.com/office/drawing/2014/main" id="{FD927E3B-B22D-8240-914A-53B44FDA64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4208" y="5256966"/>
            <a:ext cx="5402719" cy="24761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</p:spTree>
    <p:extLst>
      <p:ext uri="{BB962C8B-B14F-4D97-AF65-F5344CB8AC3E}">
        <p14:creationId xmlns:p14="http://schemas.microsoft.com/office/powerpoint/2010/main" val="63231523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5" r:id="rId3"/>
    <p:sldLayoutId id="2147483656" r:id="rId4"/>
    <p:sldLayoutId id="2147483657" r:id="rId5"/>
    <p:sldLayoutId id="2147483658" r:id="rId6"/>
    <p:sldLayoutId id="2147483662" r:id="rId7"/>
    <p:sldLayoutId id="2147483664" r:id="rId8"/>
    <p:sldLayoutId id="2147483665" r:id="rId9"/>
    <p:sldLayoutId id="2147483666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18">
            <a:extLst>
              <a:ext uri="{FF2B5EF4-FFF2-40B4-BE49-F238E27FC236}">
                <a16:creationId xmlns:a16="http://schemas.microsoft.com/office/drawing/2014/main" id="{300E34BE-77E0-911F-5F9C-BF47D14083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/>
              <a:t>АО «НТЦ «ЯФИ»</a:t>
            </a:r>
          </a:p>
          <a:p>
            <a:endParaRPr lang="ru-RU" dirty="0"/>
          </a:p>
        </p:txBody>
      </p:sp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4195A6C2-DD8F-1656-82BA-B9C90A7DD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4" y="1648997"/>
            <a:ext cx="8981169" cy="2220277"/>
          </a:xfrm>
        </p:spPr>
        <p:txBody>
          <a:bodyPr>
            <a:normAutofit/>
          </a:bodyPr>
          <a:lstStyle/>
          <a:p>
            <a:r>
              <a:rPr lang="ru-RU" dirty="0"/>
              <a:t>О стандартах Технического комитета ТК45B МЭК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24971A50-C399-CEB7-0BA8-21C564BC49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7374" y="5356507"/>
            <a:ext cx="6337300" cy="27349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ru-RU" sz="2000" b="0" dirty="0" err="1" smtClean="0"/>
              <a:t>С.В.Чуваев</a:t>
            </a:r>
            <a:endParaRPr lang="ru-RU" altLang="ru-RU" sz="2000" b="0" dirty="0"/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B8F21072-2385-834A-3624-F96E93FFA7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95192" y="-1"/>
            <a:ext cx="5400674" cy="1438656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ППСР-2025</a:t>
            </a:r>
            <a:endParaRPr lang="ru-RU" sz="4400" dirty="0" smtClean="0"/>
          </a:p>
          <a:p>
            <a:pPr algn="ctr"/>
            <a:endParaRPr lang="ru-RU" dirty="0" smtClean="0"/>
          </a:p>
          <a:p>
            <a:pPr algn="ctr"/>
            <a:r>
              <a:rPr lang="ru-RU" sz="2400" dirty="0" smtClean="0"/>
              <a:t>СПб,  13-17.10.2025</a:t>
            </a:r>
            <a:endParaRPr lang="ru-RU" sz="2400"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205206EA-A469-7D2A-B862-5172D4FC5D79}"/>
              </a:ext>
            </a:extLst>
          </p:cNvPr>
          <p:cNvGrpSpPr/>
          <p:nvPr/>
        </p:nvGrpSpPr>
        <p:grpSpPr>
          <a:xfrm>
            <a:off x="-1847782" y="-1"/>
            <a:ext cx="1685178" cy="1861074"/>
            <a:chOff x="-1847782" y="-1"/>
            <a:chExt cx="1685178" cy="1861074"/>
          </a:xfrm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CD50B755-0E36-E437-2C02-D25D8876B9B8}"/>
                </a:ext>
              </a:extLst>
            </p:cNvPr>
            <p:cNvSpPr/>
            <p:nvPr userDrawn="1"/>
          </p:nvSpPr>
          <p:spPr>
            <a:xfrm>
              <a:off x="-1847782" y="-1"/>
              <a:ext cx="1685178" cy="18610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ADC0FC7-35B8-C15B-F0B7-EEE9945C3177}"/>
                </a:ext>
              </a:extLst>
            </p:cNvPr>
            <p:cNvSpPr txBox="1"/>
            <p:nvPr userDrawn="1"/>
          </p:nvSpPr>
          <p:spPr>
            <a:xfrm>
              <a:off x="-1800301" y="77861"/>
              <a:ext cx="1490321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>
                  <a:schemeClr val="tx1"/>
                </a:buClr>
              </a:pPr>
              <a:r>
                <a:rPr lang="ru-RU" sz="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Изменение темы титульного слайда</a:t>
              </a:r>
            </a:p>
            <a:p>
              <a:pPr>
                <a:buClr>
                  <a:schemeClr val="tx1"/>
                </a:buClr>
              </a:pPr>
              <a:endParaRPr lang="ru-RU" sz="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4600" marR="0" lvl="0" indent="-8460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Tx/>
                <a:buFontTx/>
                <a:buAutoNum type="arabicPeriod"/>
                <a:tabLst/>
                <a:defRPr/>
              </a:pPr>
              <a: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Перейти на нужный слайд</a:t>
              </a:r>
            </a:p>
            <a:p>
              <a:pPr marL="84600" marR="0" lvl="0" indent="-8460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Tx/>
                <a:buFontTx/>
                <a:buAutoNum type="arabicPeriod"/>
                <a:tabLst/>
                <a:defRPr/>
              </a:pPr>
              <a:endParaRPr lang="ru-RU" sz="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4600" marR="0" lvl="0" indent="-8460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Tx/>
                <a:buFontTx/>
                <a:buAutoNum type="arabicPeriod"/>
                <a:tabLst/>
                <a:defRPr/>
              </a:pPr>
              <a:r>
                <a:rPr lang="ru-RU" sz="600" dirty="0">
                  <a:latin typeface="Arial" panose="020B0604020202020204" pitchFamily="34" charset="0"/>
                  <a:cs typeface="Arial" panose="020B0604020202020204" pitchFamily="34" charset="0"/>
                </a:rPr>
                <a:t>На верхней панели во вкладке </a:t>
              </a:r>
              <a:br>
                <a:rPr lang="ru-RU" sz="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Главная</a:t>
              </a:r>
              <a:r>
                <a:rPr lang="ru-RU" sz="60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600" dirty="0">
                  <a:latin typeface="Arial" panose="020B0604020202020204" pitchFamily="34" charset="0"/>
                  <a:cs typeface="Arial" panose="020B0604020202020204" pitchFamily="34" charset="0"/>
                </a:rPr>
                <a:t>найти кнопку </a:t>
              </a:r>
              <a:br>
                <a:rPr lang="ru-RU" sz="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Макет</a:t>
              </a:r>
              <a:r>
                <a:rPr lang="ru-RU" sz="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 нажатия выбрать шаблон из выпадающего списка</a:t>
              </a:r>
            </a:p>
            <a:p>
              <a:pPr marL="228600" marR="0" lvl="0" indent="-22860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Tx/>
                <a:buFontTx/>
                <a:buAutoNum type="arabicPeriod"/>
                <a:tabLst/>
                <a:defRPr/>
              </a:pPr>
              <a:endParaRPr lang="ru-RU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chemeClr val="tx1"/>
                </a:buClr>
              </a:pPr>
              <a:endParaRPr lang="ru-RU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FCB246-2AE8-1E50-E5F4-0EAC735EB736}"/>
                </a:ext>
              </a:extLst>
            </p:cNvPr>
            <p:cNvSpPr txBox="1"/>
            <p:nvPr userDrawn="1"/>
          </p:nvSpPr>
          <p:spPr>
            <a:xfrm>
              <a:off x="-1800301" y="1030076"/>
              <a:ext cx="16376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>
                  <a:schemeClr val="tx1"/>
                </a:buClr>
              </a:pPr>
              <a:r>
                <a:rPr lang="ru-RU" sz="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Замена логотипа на титульном слайде</a:t>
              </a:r>
            </a:p>
            <a:p>
              <a:pPr>
                <a:buClr>
                  <a:schemeClr val="tx1"/>
                </a:buClr>
              </a:pPr>
              <a:endParaRPr lang="ru-RU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chemeClr val="tx1"/>
                </a:buClr>
              </a:pPr>
              <a: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Информация по замене логотипа Госкорпорации «Росатом» на логотип Организации </a:t>
              </a:r>
              <a:r>
                <a:rPr lang="ru-RU" sz="600" b="0" dirty="0">
                  <a:latin typeface="Arial" panose="020B0604020202020204" pitchFamily="34" charset="0"/>
                  <a:cs typeface="Arial" panose="020B0604020202020204" pitchFamily="34" charset="0"/>
                </a:rPr>
                <a:t>размещена в Руководстве по подготовке презентаций (</a:t>
              </a:r>
              <a: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слайд 27)</a:t>
              </a:r>
            </a:p>
            <a:p>
              <a:pPr>
                <a:buClr>
                  <a:schemeClr val="tx1"/>
                </a:buClr>
              </a:pPr>
              <a:endParaRPr lang="ru-RU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Текст 5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Главный специалист, к.ф.-м.н.</a:t>
            </a:r>
            <a:endParaRPr lang="ru-RU" sz="20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944" y="15425"/>
            <a:ext cx="2353056" cy="235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6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66198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altLang="ru-RU" sz="28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Предложения по решению проблемы </a:t>
            </a:r>
          </a:p>
        </p:txBody>
      </p:sp>
      <p:sp>
        <p:nvSpPr>
          <p:cNvPr id="198659" name="TextBox 5"/>
          <p:cNvSpPr txBox="1">
            <a:spLocks noChangeArrowheads="1"/>
          </p:cNvSpPr>
          <p:nvPr/>
        </p:nvSpPr>
        <p:spPr bwMode="auto">
          <a:xfrm>
            <a:off x="409903" y="1060340"/>
            <a:ext cx="1076259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hlink"/>
                </a:solidFill>
              </a:rPr>
              <a:t>Ревизия и отмена устаревшей нормативной базы </a:t>
            </a:r>
          </a:p>
          <a:p>
            <a:endParaRPr lang="ru-RU" sz="2400" dirty="0">
              <a:solidFill>
                <a:schemeClr val="hlink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hlink"/>
                </a:solidFill>
              </a:rPr>
              <a:t>Скорейшая разработка национальных стандартов в области </a:t>
            </a:r>
            <a:r>
              <a:rPr lang="ru-RU" sz="2400" dirty="0" smtClean="0">
                <a:solidFill>
                  <a:schemeClr val="hlink"/>
                </a:solidFill>
              </a:rPr>
              <a:t>инженерно-технических средств </a:t>
            </a:r>
            <a:r>
              <a:rPr lang="ru-RU" sz="2400" dirty="0">
                <a:solidFill>
                  <a:schemeClr val="hlink"/>
                </a:solidFill>
              </a:rPr>
              <a:t>физической защиты и использование международных стандартов МЭК И МАГАТЭ</a:t>
            </a:r>
          </a:p>
        </p:txBody>
      </p:sp>
      <p:sp>
        <p:nvSpPr>
          <p:cNvPr id="198663" name="TextBox 5"/>
          <p:cNvSpPr txBox="1">
            <a:spLocks noChangeArrowheads="1"/>
          </p:cNvSpPr>
          <p:nvPr/>
        </p:nvSpPr>
        <p:spPr bwMode="auto">
          <a:xfrm>
            <a:off x="336331" y="3138268"/>
            <a:ext cx="1129862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hlink"/>
                </a:solidFill>
              </a:rPr>
              <a:t>Объединение усилий различных ведомств, заинтересованных в развитии ИТСФЗ ( ТЭК, Росатом, структуры обеспечения безопасности на транспорте и др.) в гармонизации ведомственных нормативов и разработке общенациональных стандартов, соответствующих современному уровню развития техники и науки</a:t>
            </a:r>
            <a:endParaRPr lang="ru-RU" sz="2800" dirty="0">
              <a:solidFill>
                <a:schemeClr val="hlink"/>
              </a:solidFill>
            </a:endParaRPr>
          </a:p>
        </p:txBody>
      </p:sp>
      <p:pic>
        <p:nvPicPr>
          <p:cNvPr id="10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825" y="-21612"/>
            <a:ext cx="17637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defRPr/>
            </a:pPr>
            <a:r>
              <a:rPr lang="ru-RU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920639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A7B7F3E-3224-77C9-0B8C-E04BAA3FFD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5125" y="2356225"/>
            <a:ext cx="7278340" cy="1813994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470627D-0549-548E-7DC6-2AC4DB075F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245" y="5704782"/>
            <a:ext cx="5402719" cy="288567"/>
          </a:xfrm>
        </p:spPr>
        <p:txBody>
          <a:bodyPr>
            <a:noAutofit/>
          </a:bodyPr>
          <a:lstStyle/>
          <a:p>
            <a:r>
              <a:rPr lang="en-US" sz="2000" dirty="0"/>
              <a:t>E-mail: </a:t>
            </a:r>
            <a:r>
              <a:rPr lang="en-US" sz="2000" dirty="0" smtClean="0"/>
              <a:t>SVChuvaev@yafi.ru</a:t>
            </a:r>
            <a:endParaRPr lang="ru-RU" sz="20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930866E-E958-F3B7-66FB-7D0AD24512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4208" y="5242950"/>
            <a:ext cx="5402719" cy="247610"/>
          </a:xfrm>
        </p:spPr>
        <p:txBody>
          <a:bodyPr>
            <a:noAutofit/>
          </a:bodyPr>
          <a:lstStyle/>
          <a:p>
            <a:r>
              <a:rPr lang="ru-RU" sz="2400" dirty="0" smtClean="0"/>
              <a:t>Чуваев С.В.</a:t>
            </a:r>
            <a:endParaRPr lang="ru-RU" sz="2400" dirty="0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22C78868-71C1-275E-2B04-621E89D9802B}"/>
              </a:ext>
            </a:extLst>
          </p:cNvPr>
          <p:cNvGrpSpPr/>
          <p:nvPr/>
        </p:nvGrpSpPr>
        <p:grpSpPr>
          <a:xfrm>
            <a:off x="-1847782" y="0"/>
            <a:ext cx="1685178" cy="1185857"/>
            <a:chOff x="-1847782" y="0"/>
            <a:chExt cx="1685178" cy="1185857"/>
          </a:xfrm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42EA0F21-1174-2FEE-B614-3F28BEC2A6B2}"/>
                </a:ext>
              </a:extLst>
            </p:cNvPr>
            <p:cNvSpPr/>
            <p:nvPr userDrawn="1"/>
          </p:nvSpPr>
          <p:spPr>
            <a:xfrm>
              <a:off x="-1847782" y="0"/>
              <a:ext cx="1685178" cy="11079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6D6F6BA-BFF0-B39C-E9D2-3F6A38F1E9DC}"/>
                </a:ext>
              </a:extLst>
            </p:cNvPr>
            <p:cNvSpPr txBox="1"/>
            <p:nvPr userDrawn="1"/>
          </p:nvSpPr>
          <p:spPr>
            <a:xfrm>
              <a:off x="-1800301" y="77861"/>
              <a:ext cx="152407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>
                  <a:schemeClr val="tx1"/>
                </a:buClr>
              </a:pPr>
              <a:r>
                <a:rPr lang="ru-RU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Изменение темы заключительного слайда</a:t>
              </a:r>
            </a:p>
            <a:p>
              <a:pPr>
                <a:buClr>
                  <a:schemeClr val="tx1"/>
                </a:buClr>
              </a:pPr>
              <a:endParaRPr lang="ru-RU" sz="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4600" marR="0" lvl="0" indent="-8460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Tx/>
                <a:buFontTx/>
                <a:buAutoNum type="arabicPeriod"/>
                <a:tabLst/>
                <a:defRPr/>
              </a:pPr>
              <a: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Перейти на нужный слайд</a:t>
              </a:r>
            </a:p>
            <a:p>
              <a:pPr marL="84600" marR="0" lvl="0" indent="-8460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Tx/>
                <a:buFontTx/>
                <a:buAutoNum type="arabicPeriod"/>
                <a:tabLst/>
                <a:defRPr/>
              </a:pPr>
              <a:endParaRPr lang="ru-RU" sz="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4600" marR="0" lvl="0" indent="-8460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Tx/>
                <a:buFontTx/>
                <a:buAutoNum type="arabicPeriod"/>
                <a:tabLst/>
                <a:defRPr/>
              </a:pPr>
              <a:r>
                <a:rPr lang="ru-RU" sz="600" dirty="0">
                  <a:latin typeface="Arial" panose="020B0604020202020204" pitchFamily="34" charset="0"/>
                  <a:cs typeface="Arial" panose="020B0604020202020204" pitchFamily="34" charset="0"/>
                </a:rPr>
                <a:t>На верхней панели во вкладке </a:t>
              </a:r>
              <a:br>
                <a:rPr lang="ru-RU" sz="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Главная</a:t>
              </a:r>
              <a:r>
                <a:rPr lang="ru-RU" sz="600" dirty="0">
                  <a:latin typeface="Arial" panose="020B0604020202020204" pitchFamily="34" charset="0"/>
                  <a:cs typeface="Arial" panose="020B0604020202020204" pitchFamily="34" charset="0"/>
                </a:rPr>
                <a:t> найти кнопку </a:t>
              </a:r>
              <a:r>
                <a:rPr lang="ru-RU" sz="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Макет</a:t>
              </a:r>
              <a: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ru-RU" sz="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 нажатия выбрать шаблон </a:t>
              </a:r>
              <a:b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из выпадающего списка</a:t>
              </a:r>
            </a:p>
            <a:p>
              <a:pPr marL="228600" marR="0" lvl="0" indent="-22860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Tx/>
                <a:buFontTx/>
                <a:buAutoNum type="arabicPeriod"/>
                <a:tabLst/>
                <a:defRPr/>
              </a:pPr>
              <a:endParaRPr lang="ru-RU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chemeClr val="tx1"/>
                </a:buClr>
              </a:pPr>
              <a:endParaRPr lang="ru-RU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007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74538" cy="750038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algn="ctr" eaLnBrk="0" hangingPunct="0">
              <a:lnSpc>
                <a:spcPct val="120000"/>
              </a:lnSpc>
              <a:buClr>
                <a:srgbClr val="000000"/>
              </a:buClr>
            </a:pPr>
            <a:r>
              <a:rPr lang="en-US" alt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TC45 IEC (</a:t>
            </a:r>
            <a:r>
              <a:rPr lang="ru-RU" alt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ТК45 МЭК</a:t>
            </a:r>
            <a:r>
              <a:rPr lang="en-US" alt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)</a:t>
            </a:r>
            <a:r>
              <a:rPr lang="ru-RU" alt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tx1"/>
              </a:solidFill>
              <a:latin typeface="+mn-lt"/>
              <a:ea typeface="Arial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6F440-FBCE-41CB-87DB-AAC878C0E7AE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180227" name="TextBox 5"/>
          <p:cNvSpPr txBox="1">
            <a:spLocks noChangeArrowheads="1"/>
          </p:cNvSpPr>
          <p:nvPr/>
        </p:nvSpPr>
        <p:spPr bwMode="auto">
          <a:xfrm>
            <a:off x="206359" y="870589"/>
            <a:ext cx="11761819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 smtClean="0"/>
              <a:t>АО «НТЦ «ЯФИ» участвует </a:t>
            </a:r>
            <a:r>
              <a:rPr lang="ru-RU" sz="2400" b="1" dirty="0"/>
              <a:t>работе Международной электротехнической комиссии </a:t>
            </a:r>
            <a:r>
              <a:rPr lang="ru-RU" sz="2400" b="1" dirty="0" smtClean="0"/>
              <a:t>(МЭК) с 2008 г.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В Технический комитет ТК45 </a:t>
            </a:r>
            <a:r>
              <a:rPr lang="ru-RU" sz="2400" b="1" dirty="0"/>
              <a:t>«</a:t>
            </a:r>
            <a:r>
              <a:rPr lang="en-US" sz="2400" b="1" dirty="0"/>
              <a:t>Nuclear</a:t>
            </a:r>
            <a:r>
              <a:rPr lang="ru-RU" sz="2400" b="1" dirty="0"/>
              <a:t> </a:t>
            </a:r>
            <a:r>
              <a:rPr lang="ru-RU" sz="2400" b="1" dirty="0" err="1"/>
              <a:t>instrumentation</a:t>
            </a:r>
            <a:r>
              <a:rPr lang="ru-RU" sz="2400" b="1" dirty="0"/>
              <a:t>» (</a:t>
            </a:r>
            <a:r>
              <a:rPr lang="ru-RU" sz="2400" b="1" i="1" dirty="0"/>
              <a:t>Ядерное приборостроение</a:t>
            </a:r>
            <a:r>
              <a:rPr lang="ru-RU" sz="2400" b="1" dirty="0"/>
              <a:t>) </a:t>
            </a:r>
            <a:r>
              <a:rPr lang="ru-RU" sz="2400" b="1" dirty="0" smtClean="0"/>
              <a:t>МЭК входят два подкомитета: </a:t>
            </a:r>
            <a:endParaRPr lang="ru-RU" sz="2400" b="1" dirty="0"/>
          </a:p>
          <a:p>
            <a:endParaRPr lang="ru-RU" sz="24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400" b="1" dirty="0" smtClean="0"/>
              <a:t>ТК45А </a:t>
            </a:r>
            <a:r>
              <a:rPr lang="ru-RU" sz="2400" b="1" dirty="0" smtClean="0"/>
              <a:t>«</a:t>
            </a:r>
            <a:r>
              <a:rPr lang="en-US" sz="2400" b="1" dirty="0"/>
              <a:t>Instrumentation, control and electrical power systems of nuclear facilities</a:t>
            </a:r>
            <a:r>
              <a:rPr lang="ru-RU" sz="2400" b="1" dirty="0" smtClean="0"/>
              <a:t>» </a:t>
            </a:r>
            <a:r>
              <a:rPr lang="ru-RU" sz="2400" b="1" dirty="0" smtClean="0"/>
              <a:t>(</a:t>
            </a:r>
            <a:r>
              <a:rPr lang="ru-RU" sz="2400" b="1" i="1" dirty="0" smtClean="0"/>
              <a:t>«</a:t>
            </a:r>
            <a:r>
              <a:rPr lang="ru-RU" sz="2400" b="1" i="1" dirty="0"/>
              <a:t>Системы контроля, управления и электрические системы на ядерных установках»</a:t>
            </a:r>
            <a:r>
              <a:rPr lang="ru-RU" sz="2400" b="1" dirty="0" smtClean="0"/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24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400" b="1" dirty="0" smtClean="0"/>
              <a:t>ТК45В </a:t>
            </a:r>
            <a:r>
              <a:rPr lang="ru-RU" sz="2400" b="1" dirty="0"/>
              <a:t>«</a:t>
            </a:r>
            <a:r>
              <a:rPr lang="ru-RU" sz="2400" b="1" dirty="0" err="1"/>
              <a:t>Radiation</a:t>
            </a:r>
            <a:r>
              <a:rPr lang="ru-RU" sz="2400" b="1" dirty="0"/>
              <a:t> </a:t>
            </a:r>
            <a:r>
              <a:rPr lang="ru-RU" sz="2400" b="1" dirty="0" err="1"/>
              <a:t>protection</a:t>
            </a:r>
            <a:r>
              <a:rPr lang="ru-RU" sz="2400" b="1" dirty="0"/>
              <a:t> </a:t>
            </a:r>
            <a:r>
              <a:rPr lang="ru-RU" sz="2400" b="1" dirty="0" err="1"/>
              <a:t>instrumentation</a:t>
            </a:r>
            <a:r>
              <a:rPr lang="ru-RU" sz="2400" b="1" dirty="0"/>
              <a:t>» (</a:t>
            </a:r>
            <a:r>
              <a:rPr lang="ru-RU" sz="2400" b="1" i="1" dirty="0"/>
              <a:t>Приборы радиационной защиты</a:t>
            </a:r>
            <a:r>
              <a:rPr lang="ru-RU" sz="2400" b="1" dirty="0" smtClean="0"/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2400" b="1" dirty="0" smtClean="0"/>
          </a:p>
          <a:p>
            <a:r>
              <a:rPr lang="ru-RU" sz="2400" b="1" dirty="0" smtClean="0"/>
              <a:t>Последние </a:t>
            </a:r>
            <a:r>
              <a:rPr lang="ru-RU" sz="2400" b="1" dirty="0"/>
              <a:t>заседания ТК45 </a:t>
            </a:r>
            <a:r>
              <a:rPr lang="ru-RU" sz="2400" b="1" dirty="0" smtClean="0"/>
              <a:t>и </a:t>
            </a:r>
            <a:r>
              <a:rPr lang="ru-RU" sz="2400" b="1" dirty="0"/>
              <a:t>его рабочих групп проходили в г.</a:t>
            </a:r>
            <a:r>
              <a:rPr lang="en-US" sz="2400" b="1" dirty="0"/>
              <a:t> </a:t>
            </a:r>
            <a:r>
              <a:rPr lang="ru-RU" sz="2400" b="1" dirty="0" err="1" smtClean="0"/>
              <a:t>Ноксвилл</a:t>
            </a:r>
            <a:r>
              <a:rPr lang="ru-RU" sz="2400" b="1" dirty="0" smtClean="0"/>
              <a:t> </a:t>
            </a:r>
            <a:r>
              <a:rPr lang="ru-RU" sz="2400" b="1" dirty="0"/>
              <a:t>(США) </a:t>
            </a:r>
            <a:r>
              <a:rPr lang="ru-RU" sz="2400" b="1" dirty="0" smtClean="0"/>
              <a:t>с </a:t>
            </a:r>
            <a:r>
              <a:rPr lang="ru-RU" sz="2400" b="1" dirty="0"/>
              <a:t>19 по 28 июня 2025 г. </a:t>
            </a:r>
            <a:endParaRPr lang="ru-RU" sz="2400" b="1" dirty="0" smtClean="0"/>
          </a:p>
          <a:p>
            <a:endParaRPr lang="ru-RU" sz="2800" b="1" dirty="0"/>
          </a:p>
        </p:txBody>
      </p:sp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825" y="-21612"/>
            <a:ext cx="17637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2791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74538" cy="750038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algn="ctr" eaLnBrk="0" hangingPunct="0">
              <a:lnSpc>
                <a:spcPct val="120000"/>
              </a:lnSpc>
              <a:buClr>
                <a:srgbClr val="000000"/>
              </a:buClr>
            </a:pPr>
            <a:r>
              <a:rPr lang="en-US" alt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TC45B IEC (</a:t>
            </a:r>
            <a:r>
              <a:rPr lang="ru-RU" alt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ТК45В МЭК</a:t>
            </a:r>
            <a:r>
              <a:rPr lang="en-US" alt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)</a:t>
            </a:r>
            <a:r>
              <a:rPr lang="ru-RU" alt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tx1"/>
              </a:solidFill>
              <a:latin typeface="+mn-lt"/>
              <a:ea typeface="Arial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6F440-FBCE-41CB-87DB-AAC878C0E7AE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80227" name="TextBox 5"/>
          <p:cNvSpPr txBox="1">
            <a:spLocks noChangeArrowheads="1"/>
          </p:cNvSpPr>
          <p:nvPr/>
        </p:nvSpPr>
        <p:spPr bwMode="auto">
          <a:xfrm>
            <a:off x="0" y="873720"/>
            <a:ext cx="1280160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000" b="1" dirty="0" smtClean="0"/>
              <a:t>ТК</a:t>
            </a:r>
            <a:r>
              <a:rPr lang="en-US" sz="2000" b="1" dirty="0" smtClean="0"/>
              <a:t> </a:t>
            </a:r>
            <a:r>
              <a:rPr lang="en-US" sz="2000" b="1" dirty="0"/>
              <a:t>45B: RADIATION PROTECTION </a:t>
            </a:r>
            <a:r>
              <a:rPr lang="en-US" sz="2000" b="1" dirty="0" smtClean="0"/>
              <a:t>INSTRUMENTATION</a:t>
            </a:r>
            <a:r>
              <a:rPr lang="ru-RU" sz="2000" b="1" dirty="0" smtClean="0"/>
              <a:t> (</a:t>
            </a:r>
            <a:r>
              <a:rPr lang="ru-RU" sz="2000" b="1" i="1" cap="all" dirty="0" smtClean="0"/>
              <a:t>Приборы </a:t>
            </a:r>
            <a:r>
              <a:rPr lang="ru-RU" sz="2000" b="1" i="1" cap="all" dirty="0"/>
              <a:t>радиационной защиты</a:t>
            </a:r>
            <a:r>
              <a:rPr lang="ru-RU" sz="2000" b="1" dirty="0" smtClean="0"/>
              <a:t>)</a:t>
            </a:r>
            <a:endParaRPr lang="ru-RU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 smtClean="0"/>
              <a:t>WG </a:t>
            </a:r>
            <a:r>
              <a:rPr lang="en-US" sz="2000" b="1" dirty="0"/>
              <a:t>5 “Measurements of Environmental Radiation” </a:t>
            </a:r>
            <a:r>
              <a:rPr lang="ru-RU" sz="2000" b="1" dirty="0" smtClean="0"/>
              <a:t>(</a:t>
            </a:r>
            <a:r>
              <a:rPr lang="ru-RU" sz="2000" b="1" i="1" dirty="0" smtClean="0"/>
              <a:t>Измерения </a:t>
            </a:r>
            <a:r>
              <a:rPr lang="ru-RU" sz="2000" b="1" i="1" dirty="0"/>
              <a:t>радиации окружающей </a:t>
            </a:r>
            <a:r>
              <a:rPr lang="ru-RU" sz="2000" b="1" i="1" dirty="0" smtClean="0"/>
              <a:t>среды)</a:t>
            </a:r>
            <a:endParaRPr lang="ru-RU" sz="2000" b="1" i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WG </a:t>
            </a:r>
            <a:r>
              <a:rPr lang="en-US" sz="2000" b="1" dirty="0" smtClean="0"/>
              <a:t>8 </a:t>
            </a:r>
            <a:r>
              <a:rPr lang="en-US" sz="2000" b="1" dirty="0"/>
              <a:t>“Active pocket and portable dose (rate) meters and monitors and passive dosimetry systems” </a:t>
            </a:r>
            <a:r>
              <a:rPr lang="ru-RU" sz="2000" b="1" dirty="0" smtClean="0"/>
              <a:t>(</a:t>
            </a:r>
            <a:r>
              <a:rPr lang="ru-RU" sz="2000" b="1" i="1" dirty="0"/>
              <a:t>Активные карманные и портативные измерители мощности дозы, а также пассивные дозиметрические системы</a:t>
            </a:r>
            <a:r>
              <a:rPr lang="ru-RU" sz="2000" b="1" dirty="0" smtClean="0"/>
              <a:t>)</a:t>
            </a:r>
            <a:endParaRPr lang="ru-RU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WG </a:t>
            </a:r>
            <a:r>
              <a:rPr lang="en-US" sz="2000" b="1" dirty="0" smtClean="0"/>
              <a:t>9 </a:t>
            </a:r>
            <a:r>
              <a:rPr lang="en-US" sz="2000" b="1" dirty="0"/>
              <a:t>“Installed equipment for radiation and activity monitoring in nuclear facilities” </a:t>
            </a:r>
            <a:r>
              <a:rPr lang="ru-RU" sz="2000" b="1" dirty="0" smtClean="0"/>
              <a:t>(</a:t>
            </a:r>
            <a:r>
              <a:rPr lang="ru-RU" sz="2000" b="1" i="1" dirty="0" smtClean="0"/>
              <a:t>Стационарное </a:t>
            </a:r>
            <a:r>
              <a:rPr lang="ru-RU" sz="2000" b="1" i="1" dirty="0"/>
              <a:t>оборудование для мониторинга излучений и активности на ядерных </a:t>
            </a:r>
            <a:r>
              <a:rPr lang="ru-RU" sz="2000" b="1" i="1" dirty="0" smtClean="0"/>
              <a:t>объектах)</a:t>
            </a:r>
            <a:endParaRPr lang="ru-RU" sz="2000" b="1" i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WG </a:t>
            </a:r>
            <a:r>
              <a:rPr lang="en-US" sz="2000" b="1" dirty="0" smtClean="0"/>
              <a:t>10 </a:t>
            </a:r>
            <a:r>
              <a:rPr lang="en-US" sz="2000" b="1" dirty="0"/>
              <a:t>“Radon and radon daughter measuring instruments” </a:t>
            </a:r>
            <a:r>
              <a:rPr lang="ru-RU" sz="2000" b="1" dirty="0" smtClean="0"/>
              <a:t>(</a:t>
            </a:r>
            <a:r>
              <a:rPr lang="ru-RU" sz="2000" b="1" i="1" dirty="0" smtClean="0"/>
              <a:t>Аппаратура </a:t>
            </a:r>
            <a:r>
              <a:rPr lang="ru-RU" sz="2000" b="1" i="1" dirty="0"/>
              <a:t>для измерения радона и его дочерних </a:t>
            </a:r>
            <a:r>
              <a:rPr lang="ru-RU" sz="2000" b="1" i="1" dirty="0" smtClean="0"/>
              <a:t>продуктов)</a:t>
            </a:r>
            <a:endParaRPr lang="ru-RU" sz="2000" b="1" i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C00000"/>
                </a:solidFill>
              </a:rPr>
              <a:t>WG </a:t>
            </a:r>
            <a:r>
              <a:rPr lang="en-US" sz="2000" b="1" dirty="0" smtClean="0">
                <a:solidFill>
                  <a:srgbClr val="C00000"/>
                </a:solidFill>
              </a:rPr>
              <a:t>15 </a:t>
            </a:r>
            <a:r>
              <a:rPr lang="en-US" sz="2000" b="1" dirty="0">
                <a:solidFill>
                  <a:srgbClr val="C00000"/>
                </a:solidFill>
              </a:rPr>
              <a:t>“Border control instrumentation using spectrometry, personnel electronic </a:t>
            </a:r>
            <a:r>
              <a:rPr lang="en-US" sz="2000" b="1" dirty="0" err="1">
                <a:solidFill>
                  <a:srgbClr val="C00000"/>
                </a:solidFill>
              </a:rPr>
              <a:t>dosemeter</a:t>
            </a:r>
            <a:r>
              <a:rPr lang="en-US" sz="2000" b="1" dirty="0">
                <a:solidFill>
                  <a:srgbClr val="C00000"/>
                </a:solidFill>
              </a:rPr>
              <a:t> and portable dose rate instrumentation” </a:t>
            </a:r>
            <a:r>
              <a:rPr lang="ru-RU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(</a:t>
            </a:r>
            <a:r>
              <a:rPr lang="ru-RU" sz="2000" b="1" i="1" dirty="0" smtClean="0">
                <a:solidFill>
                  <a:srgbClr val="C00000"/>
                </a:solidFill>
              </a:rPr>
              <a:t>Инструментарий </a:t>
            </a:r>
            <a:r>
              <a:rPr lang="ru-RU" sz="2000" b="1" i="1" dirty="0">
                <a:solidFill>
                  <a:srgbClr val="C00000"/>
                </a:solidFill>
              </a:rPr>
              <a:t>для контроля нелегального перемещения ЯМ с использованием спектрометрии, индивидуальных электронных дозиметров и портативных измерителей мощности </a:t>
            </a:r>
            <a:r>
              <a:rPr lang="ru-RU" sz="2000" b="1" i="1" dirty="0" smtClean="0">
                <a:solidFill>
                  <a:srgbClr val="C00000"/>
                </a:solidFill>
              </a:rPr>
              <a:t>дозы)</a:t>
            </a:r>
            <a:endParaRPr lang="ru-RU" sz="2000" b="1" i="1" dirty="0">
              <a:solidFill>
                <a:srgbClr val="C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WG </a:t>
            </a:r>
            <a:r>
              <a:rPr lang="en-US" sz="2000" b="1" dirty="0" smtClean="0"/>
              <a:t>16 </a:t>
            </a:r>
            <a:r>
              <a:rPr lang="en-US" sz="2000" b="1" dirty="0"/>
              <a:t>“Contamination Meters and Monitors” </a:t>
            </a:r>
            <a:r>
              <a:rPr lang="ru-RU" sz="2000" b="1" dirty="0" smtClean="0"/>
              <a:t>(</a:t>
            </a:r>
            <a:r>
              <a:rPr lang="ru-RU" sz="2000" b="1" i="1" dirty="0" smtClean="0"/>
              <a:t>Измерители </a:t>
            </a:r>
            <a:r>
              <a:rPr lang="ru-RU" sz="2000" b="1" i="1" dirty="0"/>
              <a:t>и мониторы </a:t>
            </a:r>
            <a:r>
              <a:rPr lang="ru-RU" sz="2000" b="1" i="1" dirty="0" smtClean="0"/>
              <a:t>загрязнения)</a:t>
            </a:r>
            <a:endParaRPr lang="ru-RU" sz="2000" b="1" i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C00000"/>
                </a:solidFill>
              </a:rPr>
              <a:t>WG </a:t>
            </a:r>
            <a:r>
              <a:rPr lang="en-US" sz="2000" b="1" dirty="0" smtClean="0">
                <a:solidFill>
                  <a:srgbClr val="C00000"/>
                </a:solidFill>
              </a:rPr>
              <a:t>17 </a:t>
            </a:r>
            <a:r>
              <a:rPr lang="en-US" sz="2000" b="1" dirty="0">
                <a:solidFill>
                  <a:srgbClr val="C00000"/>
                </a:solidFill>
              </a:rPr>
              <a:t>“Security inspection systems using active interrogation with radiation” </a:t>
            </a:r>
            <a:r>
              <a:rPr lang="ru-RU" sz="2000" b="1" i="1" dirty="0">
                <a:solidFill>
                  <a:srgbClr val="C00000"/>
                </a:solidFill>
              </a:rPr>
              <a:t>(С</a:t>
            </a:r>
            <a:r>
              <a:rPr lang="ru-RU" sz="2000" b="1" i="1" dirty="0" smtClean="0">
                <a:solidFill>
                  <a:srgbClr val="C00000"/>
                </a:solidFill>
              </a:rPr>
              <a:t>истемы </a:t>
            </a:r>
            <a:r>
              <a:rPr lang="ru-RU" sz="2000" b="1" i="1" dirty="0">
                <a:solidFill>
                  <a:srgbClr val="C00000"/>
                </a:solidFill>
              </a:rPr>
              <a:t>досмотра в целях обеспечения безопасности с использованием активных методов облучения </a:t>
            </a:r>
            <a:r>
              <a:rPr lang="ru-RU" sz="2000" b="1" i="1" dirty="0" smtClean="0">
                <a:solidFill>
                  <a:srgbClr val="C00000"/>
                </a:solidFill>
              </a:rPr>
              <a:t>объектов)</a:t>
            </a:r>
            <a:endParaRPr lang="ru-RU" sz="2000" b="1" i="1" dirty="0">
              <a:solidFill>
                <a:srgbClr val="C00000"/>
              </a:solidFill>
            </a:endParaRPr>
          </a:p>
          <a:p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825" y="-21612"/>
            <a:ext cx="17637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573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Заголовок 1"/>
          <p:cNvSpPr>
            <a:spLocks noGrp="1"/>
          </p:cNvSpPr>
          <p:nvPr>
            <p:ph type="title"/>
          </p:nvPr>
        </p:nvSpPr>
        <p:spPr>
          <a:xfrm>
            <a:off x="-5940" y="0"/>
            <a:ext cx="12197940" cy="82219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algn="ctr" eaLnBrk="0" hangingPunct="0">
              <a:lnSpc>
                <a:spcPct val="100000"/>
              </a:lnSpc>
              <a:buClr>
                <a:srgbClr val="000000"/>
              </a:buClr>
            </a:pPr>
            <a:r>
              <a:rPr lang="en-US" sz="28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WG15</a:t>
            </a:r>
            <a:r>
              <a:rPr lang="en-US" sz="32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 </a:t>
            </a:r>
            <a:r>
              <a:rPr lang="en-US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TC45B IEC </a:t>
            </a:r>
            <a:r>
              <a:rPr lang="ru-RU" altLang="ru-RU" sz="32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 (Пассивные методы досмотра)</a:t>
            </a:r>
            <a:endParaRPr lang="ru-RU" sz="2800" b="1" dirty="0">
              <a:solidFill>
                <a:schemeClr val="tx1"/>
              </a:solidFill>
              <a:latin typeface="+mn-lt"/>
              <a:ea typeface="Arial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31010B-AB85-474D-BE9E-CD1CD4224A6D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178182" name="TextBox 5"/>
          <p:cNvSpPr txBox="1">
            <a:spLocks noChangeArrowheads="1"/>
          </p:cNvSpPr>
          <p:nvPr/>
        </p:nvSpPr>
        <p:spPr bwMode="auto">
          <a:xfrm>
            <a:off x="0" y="1462702"/>
            <a:ext cx="1209879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IEC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62244: Installed radiation monitors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for detection of RN and SNM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	(RPM)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b="1" dirty="0" smtClean="0">
                <a:solidFill>
                  <a:schemeClr val="hlink"/>
                </a:solidFill>
                <a:sym typeface="Circe Light"/>
              </a:rPr>
              <a:t>2019*</a:t>
            </a:r>
            <a:endParaRPr lang="en-US" sz="2400" b="1" dirty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62327: Hand-held instruments for detection, identification of RN 	(RID)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2018</a:t>
            </a: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62401: Alarming personal radiation devices …	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	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PRD)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2017 </a:t>
            </a:r>
            <a:endParaRPr lang="ru-RU" sz="2400" dirty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62484: Spectroscopy-based portal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monitors … 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	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	(SRPM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)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2020</a:t>
            </a: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62533: Highly sensitive gamma search detectors …	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GSD)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b="1" dirty="0">
                <a:solidFill>
                  <a:schemeClr val="hlink"/>
                </a:solidFill>
                <a:sym typeface="Circe Light"/>
              </a:rPr>
              <a:t>2010*</a:t>
            </a:r>
            <a:endParaRPr lang="ru-RU" sz="2400" b="1" dirty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62534: Highly sensitive neutron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search detectors …	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NSD)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b="1" dirty="0">
                <a:solidFill>
                  <a:schemeClr val="hlink"/>
                </a:solidFill>
                <a:sym typeface="Circe Light"/>
              </a:rPr>
              <a:t>2010*</a:t>
            </a:r>
            <a:endParaRPr lang="ru-RU" sz="2400" b="1" dirty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62618: Spectroscopy-based personal radiation detectors…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(SPRD</a:t>
            </a:r>
            <a:r>
              <a:rPr lang="en-US" sz="2400" b="1" dirty="0" smtClean="0">
                <a:solidFill>
                  <a:schemeClr val="hlink"/>
                </a:solidFill>
                <a:sym typeface="Circe Light"/>
              </a:rPr>
              <a:t>) 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2022</a:t>
            </a:r>
            <a:endParaRPr lang="ru-RU" sz="2400" dirty="0" smtClean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IEC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62694: Backpack-type radiation detector …		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BRD)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2022</a:t>
            </a:r>
            <a:r>
              <a:rPr lang="ru-RU" sz="2400" b="1" dirty="0" smtClean="0">
                <a:solidFill>
                  <a:schemeClr val="hlink"/>
                </a:solidFill>
                <a:sym typeface="Circe Light"/>
              </a:rPr>
              <a:t> </a:t>
            </a:r>
          </a:p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IEC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62755: Data format for radiation instruments … 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	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DF)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2020</a:t>
            </a: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63121: Vehicle-mounted mobile systems …		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MDS)	 2020</a:t>
            </a:r>
          </a:p>
          <a:p>
            <a:r>
              <a:rPr lang="en-US" sz="2400" dirty="0">
                <a:solidFill>
                  <a:schemeClr val="hlink"/>
                </a:solidFill>
              </a:rPr>
              <a:t>IEC 63596: Replay tools for radioactive material detection systems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(RT) 	**</a:t>
            </a:r>
            <a:endParaRPr lang="en-US" sz="2400" dirty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	</a:t>
            </a:r>
            <a:endParaRPr lang="ru-RU" sz="2400" dirty="0" smtClean="0">
              <a:solidFill>
                <a:schemeClr val="hlink"/>
              </a:solidFill>
              <a:sym typeface="Circe Light"/>
            </a:endParaRPr>
          </a:p>
          <a:p>
            <a:r>
              <a:rPr lang="ru-RU" sz="2400" dirty="0">
                <a:solidFill>
                  <a:schemeClr val="hlink"/>
                </a:solidFill>
                <a:sym typeface="Circe Light"/>
              </a:rPr>
              <a:t>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*  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currently under 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revision (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в процессе ревизии)</a:t>
            </a:r>
            <a:endParaRPr lang="en-US" sz="2400" dirty="0" smtClean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**  in progress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 (в разработке)</a:t>
            </a:r>
            <a:endParaRPr lang="ru-RU" sz="2400" dirty="0">
              <a:solidFill>
                <a:schemeClr val="hlink"/>
              </a:solidFill>
              <a:sym typeface="Circe Light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2590" y="80326"/>
            <a:ext cx="1909410" cy="70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10577" y="832896"/>
            <a:ext cx="9674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hlink"/>
                </a:solidFill>
              </a:rPr>
              <a:t>Стандарты </a:t>
            </a:r>
            <a:r>
              <a:rPr lang="ru-RU" sz="2400" b="1" dirty="0" smtClean="0">
                <a:solidFill>
                  <a:schemeClr val="hlink"/>
                </a:solidFill>
              </a:rPr>
              <a:t>действующие и в разработке</a:t>
            </a:r>
            <a:r>
              <a:rPr lang="en-US" sz="2400" b="1" dirty="0" smtClean="0">
                <a:solidFill>
                  <a:schemeClr val="hlink"/>
                </a:solidFill>
              </a:rPr>
              <a:t> </a:t>
            </a:r>
            <a:r>
              <a:rPr lang="en-US" sz="2400" b="1" dirty="0">
                <a:solidFill>
                  <a:schemeClr val="hlink"/>
                </a:solidFill>
              </a:rPr>
              <a:t>	(IEC WG B15 TC45B</a:t>
            </a:r>
            <a:r>
              <a:rPr lang="en-US" sz="2000" b="1" dirty="0">
                <a:solidFill>
                  <a:schemeClr val="hlink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97634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31010B-AB85-474D-BE9E-CD1CD4224A6D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78182" name="TextBox 5"/>
          <p:cNvSpPr txBox="1">
            <a:spLocks noChangeArrowheads="1"/>
          </p:cNvSpPr>
          <p:nvPr/>
        </p:nvSpPr>
        <p:spPr bwMode="auto">
          <a:xfrm>
            <a:off x="290292" y="1019418"/>
            <a:ext cx="11144169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400" dirty="0">
              <a:solidFill>
                <a:schemeClr val="hlink"/>
              </a:solidFill>
              <a:sym typeface="Circe Light"/>
            </a:endParaRPr>
          </a:p>
          <a:p>
            <a:r>
              <a:rPr lang="ru-RU" sz="2400" dirty="0" smtClean="0"/>
              <a:t> </a:t>
            </a:r>
            <a:r>
              <a:rPr lang="ru-RU" sz="2400" dirty="0">
                <a:solidFill>
                  <a:schemeClr val="hlink"/>
                </a:solidFill>
              </a:rPr>
              <a:t>«</a:t>
            </a:r>
            <a:r>
              <a:rPr lang="en-US" sz="2400" dirty="0">
                <a:solidFill>
                  <a:schemeClr val="hlink"/>
                </a:solidFill>
              </a:rPr>
              <a:t>Boat mounted systems standard</a:t>
            </a:r>
            <a:r>
              <a:rPr lang="ru-RU" sz="2400" dirty="0">
                <a:solidFill>
                  <a:schemeClr val="hlink"/>
                </a:solidFill>
              </a:rPr>
              <a:t>. (</a:t>
            </a:r>
            <a:r>
              <a:rPr lang="ru-RU" sz="2400" i="1" dirty="0">
                <a:solidFill>
                  <a:schemeClr val="hlink"/>
                </a:solidFill>
              </a:rPr>
              <a:t>Стандарт для систем, монтируемых на судах</a:t>
            </a:r>
            <a:r>
              <a:rPr lang="ru-RU" sz="2400" i="1" dirty="0" smtClean="0">
                <a:solidFill>
                  <a:schemeClr val="hlink"/>
                </a:solidFill>
              </a:rPr>
              <a:t>)» - </a:t>
            </a:r>
            <a:r>
              <a:rPr lang="ru-RU" sz="2400" b="1" dirty="0" smtClean="0">
                <a:solidFill>
                  <a:schemeClr val="tx1"/>
                </a:solidFill>
              </a:rPr>
              <a:t>стандарт принят в разработку</a:t>
            </a:r>
          </a:p>
          <a:p>
            <a:endParaRPr lang="ru-RU" sz="2400" i="1" dirty="0">
              <a:solidFill>
                <a:schemeClr val="hlink"/>
              </a:solidFill>
            </a:endParaRPr>
          </a:p>
          <a:p>
            <a:r>
              <a:rPr lang="ru-RU" sz="2400" i="1" dirty="0" smtClean="0">
                <a:solidFill>
                  <a:schemeClr val="hlink"/>
                </a:solidFill>
              </a:rPr>
              <a:t> </a:t>
            </a:r>
            <a:r>
              <a:rPr lang="ru-RU" sz="2400" dirty="0" smtClean="0">
                <a:solidFill>
                  <a:schemeClr val="hlink"/>
                </a:solidFill>
              </a:rPr>
              <a:t>«</a:t>
            </a:r>
            <a:r>
              <a:rPr lang="en-US" sz="2400" dirty="0">
                <a:solidFill>
                  <a:schemeClr val="hlink"/>
                </a:solidFill>
              </a:rPr>
              <a:t>Drone mounted systems standard</a:t>
            </a:r>
            <a:r>
              <a:rPr lang="ru-RU" sz="2400" dirty="0">
                <a:solidFill>
                  <a:schemeClr val="hlink"/>
                </a:solidFill>
              </a:rPr>
              <a:t>. </a:t>
            </a:r>
            <a:r>
              <a:rPr lang="ru-RU" sz="2400" dirty="0" smtClean="0">
                <a:solidFill>
                  <a:schemeClr val="hlink"/>
                </a:solidFill>
              </a:rPr>
              <a:t>(</a:t>
            </a:r>
            <a:r>
              <a:rPr lang="ru-RU" sz="2400" i="1" dirty="0" smtClean="0">
                <a:solidFill>
                  <a:schemeClr val="hlink"/>
                </a:solidFill>
              </a:rPr>
              <a:t>Стандарт </a:t>
            </a:r>
            <a:r>
              <a:rPr lang="ru-RU" sz="2400" i="1" dirty="0">
                <a:solidFill>
                  <a:schemeClr val="hlink"/>
                </a:solidFill>
              </a:rPr>
              <a:t>для систем, монтируемых на </a:t>
            </a:r>
            <a:r>
              <a:rPr lang="ru-RU" sz="2400" i="1" dirty="0" smtClean="0">
                <a:solidFill>
                  <a:schemeClr val="hlink"/>
                </a:solidFill>
              </a:rPr>
              <a:t>БПЛА</a:t>
            </a:r>
            <a:r>
              <a:rPr lang="ru-RU" sz="2400" dirty="0" smtClean="0">
                <a:solidFill>
                  <a:schemeClr val="hlink"/>
                </a:solidFill>
              </a:rPr>
              <a:t>)»;</a:t>
            </a:r>
          </a:p>
          <a:p>
            <a:endParaRPr lang="ru-RU" sz="2400" dirty="0">
              <a:solidFill>
                <a:schemeClr val="hlink"/>
              </a:solidFill>
            </a:endParaRPr>
          </a:p>
          <a:p>
            <a:r>
              <a:rPr lang="en-US" sz="2400" dirty="0">
                <a:solidFill>
                  <a:schemeClr val="hlink"/>
                </a:solidFill>
              </a:rPr>
              <a:t>«Detection of neutrons in the presence of photons. </a:t>
            </a:r>
            <a:r>
              <a:rPr lang="ru-RU" sz="2400" dirty="0" smtClean="0">
                <a:solidFill>
                  <a:schemeClr val="hlink"/>
                </a:solidFill>
              </a:rPr>
              <a:t>(Обнаружение </a:t>
            </a:r>
            <a:r>
              <a:rPr lang="ru-RU" sz="2400" dirty="0">
                <a:solidFill>
                  <a:schemeClr val="hlink"/>
                </a:solidFill>
              </a:rPr>
              <a:t>нейтронов в присутствии </a:t>
            </a:r>
            <a:r>
              <a:rPr lang="ru-RU" sz="2400" dirty="0" smtClean="0">
                <a:solidFill>
                  <a:schemeClr val="hlink"/>
                </a:solidFill>
              </a:rPr>
              <a:t>фотонов)»</a:t>
            </a:r>
            <a:endParaRPr lang="ru-RU" sz="2400" dirty="0">
              <a:solidFill>
                <a:schemeClr val="hlin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33632" y="808275"/>
            <a:ext cx="74574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hlink"/>
                </a:solidFill>
              </a:rPr>
              <a:t>Стандарты </a:t>
            </a:r>
            <a:r>
              <a:rPr lang="ru-RU" sz="2400" b="1" dirty="0" smtClean="0">
                <a:solidFill>
                  <a:schemeClr val="hlink"/>
                </a:solidFill>
              </a:rPr>
              <a:t>перспективные </a:t>
            </a:r>
            <a:r>
              <a:rPr lang="en-US" sz="2400" b="1" dirty="0" smtClean="0">
                <a:solidFill>
                  <a:schemeClr val="hlink"/>
                </a:solidFill>
              </a:rPr>
              <a:t>(IEC </a:t>
            </a:r>
            <a:r>
              <a:rPr lang="en-US" sz="2400" b="1" dirty="0">
                <a:solidFill>
                  <a:schemeClr val="hlink"/>
                </a:solidFill>
              </a:rPr>
              <a:t>WG B15 TC45B</a:t>
            </a:r>
            <a:r>
              <a:rPr lang="en-US" sz="2000" b="1" dirty="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98359" y="4576720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Стандарты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РФ по теме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IEC WG B15 TC45B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9892" y="5337558"/>
            <a:ext cx="8080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ГОСТ Р 51635-2000 «Мониторы радиационные ядерных материалов. Общие технические условия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»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3859" y="5374202"/>
            <a:ext cx="23599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УСТАРЕЛ</a:t>
            </a:r>
            <a:endParaRPr lang="ru-RU" sz="3600" dirty="0">
              <a:solidFill>
                <a:schemeClr val="hlink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-23401" y="0"/>
            <a:ext cx="12197940" cy="8082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0" hangingPunct="0">
              <a:lnSpc>
                <a:spcPct val="100000"/>
              </a:lnSpc>
              <a:buClr>
                <a:srgbClr val="000000"/>
              </a:buClr>
            </a:pPr>
            <a:r>
              <a:rPr lang="en-US" sz="28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WG15</a:t>
            </a:r>
            <a:r>
              <a:rPr lang="en-US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 </a:t>
            </a:r>
            <a:r>
              <a:rPr lang="en-US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TC45B IEC </a:t>
            </a:r>
            <a:r>
              <a:rPr lang="ru-RU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 (Пассивные методы досмотра)</a:t>
            </a:r>
            <a:endParaRPr lang="ru-RU" sz="3200" b="1" dirty="0">
              <a:solidFill>
                <a:schemeClr val="tx1"/>
              </a:solidFill>
              <a:latin typeface="+mn-lt"/>
              <a:ea typeface="Arial"/>
              <a:cs typeface="Times New Roman" panose="02020603050405020304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6662" y="-21613"/>
            <a:ext cx="2237877" cy="82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4101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-23402" y="7576"/>
            <a:ext cx="12197940" cy="8082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0" hangingPunct="0">
              <a:lnSpc>
                <a:spcPct val="100000"/>
              </a:lnSpc>
              <a:buClr>
                <a:srgbClr val="000000"/>
              </a:buClr>
            </a:pPr>
            <a:r>
              <a:rPr lang="en-US" sz="28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WG1</a:t>
            </a:r>
            <a:r>
              <a:rPr lang="ru-RU" sz="28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 </a:t>
            </a:r>
            <a:r>
              <a:rPr lang="en-US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TC45B IEC </a:t>
            </a:r>
            <a:r>
              <a:rPr lang="ru-RU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 </a:t>
            </a:r>
            <a:r>
              <a:rPr lang="ru-RU" altLang="ru-RU" sz="32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(Активные </a:t>
            </a:r>
            <a:r>
              <a:rPr lang="ru-RU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методы досмотра)</a:t>
            </a:r>
            <a:endParaRPr lang="ru-RU" sz="3200" b="1" dirty="0">
              <a:solidFill>
                <a:schemeClr val="tx1"/>
              </a:solidFill>
              <a:latin typeface="+mn-lt"/>
              <a:ea typeface="Arial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31010B-AB85-474D-BE9E-CD1CD4224A6D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178182" name="TextBox 5"/>
          <p:cNvSpPr txBox="1">
            <a:spLocks noChangeArrowheads="1"/>
          </p:cNvSpPr>
          <p:nvPr/>
        </p:nvSpPr>
        <p:spPr bwMode="auto">
          <a:xfrm>
            <a:off x="93202" y="1603526"/>
            <a:ext cx="1209879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IEC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62463: Radiation protection during X-screening…	`	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	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PRX)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2024</a:t>
            </a:r>
          </a:p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IEC 62523: Cargo/vehicle radiographic inspection system …	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	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(RIS)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  </a:t>
            </a:r>
            <a:r>
              <a:rPr lang="en-US" sz="2400" b="1" dirty="0" smtClean="0">
                <a:solidFill>
                  <a:schemeClr val="hlink"/>
                </a:solidFill>
                <a:sym typeface="Circe Light"/>
              </a:rPr>
              <a:t>2010*</a:t>
            </a:r>
            <a:endParaRPr lang="ru-RU" sz="2400" b="1" dirty="0" smtClean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>
                <a:solidFill>
                  <a:schemeClr val="hlink"/>
                </a:solidFill>
              </a:rPr>
              <a:t>IEC 62709: </a:t>
            </a:r>
            <a:r>
              <a:rPr lang="en-US" sz="2400" dirty="0" smtClean="0">
                <a:solidFill>
                  <a:schemeClr val="hlink"/>
                </a:solidFill>
              </a:rPr>
              <a:t>Measuring </a:t>
            </a:r>
            <a:r>
              <a:rPr lang="en-US" sz="2400" dirty="0">
                <a:solidFill>
                  <a:schemeClr val="hlink"/>
                </a:solidFill>
              </a:rPr>
              <a:t>the imaging performance of X-ray </a:t>
            </a:r>
            <a:r>
              <a:rPr lang="en-US" sz="2400" dirty="0" smtClean="0">
                <a:solidFill>
                  <a:schemeClr val="hlink"/>
                </a:solidFill>
              </a:rPr>
              <a:t>systems</a:t>
            </a:r>
            <a:r>
              <a:rPr lang="ru-RU" sz="2400" dirty="0" smtClean="0">
                <a:solidFill>
                  <a:schemeClr val="hlink"/>
                </a:solidFill>
              </a:rPr>
              <a:t>		(</a:t>
            </a:r>
            <a:r>
              <a:rPr lang="en-US" sz="2400" dirty="0" smtClean="0">
                <a:solidFill>
                  <a:schemeClr val="hlink"/>
                </a:solidFill>
              </a:rPr>
              <a:t>IMX)  2024</a:t>
            </a:r>
            <a:endParaRPr lang="ru-RU" sz="2400" dirty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IEC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62945: </a:t>
            </a:r>
            <a:r>
              <a:rPr lang="en-US" sz="2400" dirty="0">
                <a:solidFill>
                  <a:schemeClr val="hlink"/>
                </a:solidFill>
              </a:rPr>
              <a:t>CT cabinet </a:t>
            </a:r>
            <a:r>
              <a:rPr lang="en-US" sz="2400" dirty="0" smtClean="0">
                <a:solidFill>
                  <a:schemeClr val="hlink"/>
                </a:solidFill>
              </a:rPr>
              <a:t>X-ray </a:t>
            </a:r>
            <a:r>
              <a:rPr lang="en-US" sz="2400" dirty="0">
                <a:solidFill>
                  <a:schemeClr val="hlink"/>
                </a:solidFill>
              </a:rPr>
              <a:t>systems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 … 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		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	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CTX)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2018 </a:t>
            </a: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62963: </a:t>
            </a:r>
            <a:r>
              <a:rPr lang="en-US" sz="2400" dirty="0">
                <a:solidFill>
                  <a:schemeClr val="hlink"/>
                </a:solidFill>
              </a:rPr>
              <a:t>Liquids x-ray inspection systems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… 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		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	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LXS)	</a:t>
            </a:r>
            <a:r>
              <a:rPr lang="ru-RU" sz="2400" dirty="0">
                <a:solidFill>
                  <a:schemeClr val="hlink"/>
                </a:solidFill>
                <a:sym typeface="Circe Light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2020</a:t>
            </a:r>
          </a:p>
          <a:p>
            <a:r>
              <a:rPr lang="en-US" sz="2400" dirty="0">
                <a:solidFill>
                  <a:srgbClr val="0070C0"/>
                </a:solidFill>
                <a:sym typeface="Circe Light"/>
              </a:rPr>
              <a:t>IEC 63085: </a:t>
            </a:r>
            <a:r>
              <a:rPr lang="en-US" sz="2400" dirty="0">
                <a:solidFill>
                  <a:srgbClr val="0070C0"/>
                </a:solidFill>
              </a:rPr>
              <a:t>Raman scattering systems</a:t>
            </a:r>
            <a:r>
              <a:rPr lang="en-US" sz="2400" dirty="0">
                <a:solidFill>
                  <a:srgbClr val="0070C0"/>
                </a:solidFill>
                <a:sym typeface="Circe Light"/>
              </a:rPr>
              <a:t>… </a:t>
            </a:r>
            <a:r>
              <a:rPr lang="ru-RU" sz="2400" dirty="0">
                <a:solidFill>
                  <a:srgbClr val="0070C0"/>
                </a:solidFill>
                <a:sym typeface="Circe Light"/>
              </a:rPr>
              <a:t>		</a:t>
            </a:r>
            <a:r>
              <a:rPr lang="en-US" sz="2400" dirty="0">
                <a:solidFill>
                  <a:srgbClr val="0070C0"/>
                </a:solidFill>
                <a:sym typeface="Circe Light"/>
              </a:rPr>
              <a:t>	</a:t>
            </a:r>
            <a:r>
              <a:rPr lang="en-US" sz="2400" dirty="0" smtClean="0">
                <a:solidFill>
                  <a:srgbClr val="0070C0"/>
                </a:solidFill>
                <a:sym typeface="Circe Light"/>
              </a:rPr>
              <a:t>		</a:t>
            </a:r>
            <a:r>
              <a:rPr lang="ru-RU" sz="2400" dirty="0" smtClean="0">
                <a:solidFill>
                  <a:srgbClr val="0070C0"/>
                </a:solidFill>
                <a:sym typeface="Circe Light"/>
              </a:rPr>
              <a:t>(</a:t>
            </a:r>
            <a:r>
              <a:rPr lang="en-US" sz="2400" dirty="0">
                <a:solidFill>
                  <a:srgbClr val="0070C0"/>
                </a:solidFill>
                <a:sym typeface="Circe Light"/>
              </a:rPr>
              <a:t>RSS)	</a:t>
            </a:r>
            <a:r>
              <a:rPr lang="ru-RU" sz="2400" dirty="0">
                <a:solidFill>
                  <a:srgbClr val="0070C0"/>
                </a:solidFill>
                <a:sym typeface="Circe Light"/>
              </a:rPr>
              <a:t> </a:t>
            </a:r>
            <a:r>
              <a:rPr lang="en-US" sz="2400" dirty="0">
                <a:solidFill>
                  <a:srgbClr val="0070C0"/>
                </a:solidFill>
                <a:sym typeface="Circe Light"/>
              </a:rPr>
              <a:t>2021</a:t>
            </a: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IEC 63391: </a:t>
            </a:r>
            <a:r>
              <a:rPr lang="en-US" sz="2400" dirty="0">
                <a:solidFill>
                  <a:schemeClr val="hlink"/>
                </a:solidFill>
              </a:rPr>
              <a:t>Millimeter wave screening of persons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…	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	(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MVS)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2024</a:t>
            </a:r>
          </a:p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IEC XXXX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: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Cargo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vehicle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backscatter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standard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			**</a:t>
            </a:r>
            <a:endParaRPr lang="en-US" sz="2400" dirty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>
                <a:solidFill>
                  <a:schemeClr val="hlink"/>
                </a:solidFill>
                <a:sym typeface="Circe Light"/>
              </a:rPr>
              <a:t>	</a:t>
            </a:r>
            <a:endParaRPr lang="ru-RU" sz="2400" dirty="0" smtClean="0">
              <a:solidFill>
                <a:schemeClr val="hlink"/>
              </a:solidFill>
              <a:sym typeface="Circe Light"/>
            </a:endParaRPr>
          </a:p>
          <a:p>
            <a:r>
              <a:rPr lang="ru-RU" sz="2400" dirty="0">
                <a:solidFill>
                  <a:schemeClr val="hlink"/>
                </a:solidFill>
                <a:sym typeface="Circe Light"/>
              </a:rPr>
              <a:t>	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*   </a:t>
            </a:r>
            <a:r>
              <a:rPr lang="en-US" sz="2400" dirty="0">
                <a:solidFill>
                  <a:schemeClr val="hlink"/>
                </a:solidFill>
                <a:sym typeface="Circe Light"/>
              </a:rPr>
              <a:t>currently under </a:t>
            </a:r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revision (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в процессе ревизии)</a:t>
            </a:r>
            <a:endParaRPr lang="en-US" sz="2400" dirty="0" smtClean="0">
              <a:solidFill>
                <a:schemeClr val="hlink"/>
              </a:solidFill>
              <a:sym typeface="Circe Light"/>
            </a:endParaRPr>
          </a:p>
          <a:p>
            <a:r>
              <a:rPr lang="en-US" sz="2400" dirty="0" smtClean="0">
                <a:solidFill>
                  <a:schemeClr val="hlink"/>
                </a:solidFill>
                <a:sym typeface="Circe Light"/>
              </a:rPr>
              <a:t>	**  in progress</a:t>
            </a:r>
            <a:r>
              <a:rPr lang="ru-RU" sz="2400" dirty="0" smtClean="0">
                <a:solidFill>
                  <a:schemeClr val="hlink"/>
                </a:solidFill>
                <a:sym typeface="Circe Light"/>
              </a:rPr>
              <a:t> (в разработке)</a:t>
            </a:r>
            <a:endParaRPr lang="ru-RU" sz="2400" dirty="0">
              <a:solidFill>
                <a:schemeClr val="hlink"/>
              </a:solidFill>
              <a:sym typeface="Circe Light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825" y="-21612"/>
            <a:ext cx="17637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238347" y="1034181"/>
            <a:ext cx="9674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hlink"/>
                </a:solidFill>
              </a:rPr>
              <a:t>Стандарты </a:t>
            </a:r>
            <a:r>
              <a:rPr lang="ru-RU" sz="2400" b="1" dirty="0" smtClean="0">
                <a:solidFill>
                  <a:schemeClr val="hlink"/>
                </a:solidFill>
              </a:rPr>
              <a:t>действующие и в разработке</a:t>
            </a:r>
            <a:r>
              <a:rPr lang="en-US" sz="2400" b="1" dirty="0" smtClean="0">
                <a:solidFill>
                  <a:schemeClr val="hlink"/>
                </a:solidFill>
              </a:rPr>
              <a:t> </a:t>
            </a:r>
            <a:r>
              <a:rPr lang="en-US" sz="2400" b="1" dirty="0">
                <a:solidFill>
                  <a:schemeClr val="hlink"/>
                </a:solidFill>
              </a:rPr>
              <a:t>	(IEC WG </a:t>
            </a:r>
            <a:r>
              <a:rPr lang="en-US" sz="2400" b="1" dirty="0" smtClean="0">
                <a:solidFill>
                  <a:schemeClr val="hlink"/>
                </a:solidFill>
              </a:rPr>
              <a:t>B1</a:t>
            </a:r>
            <a:r>
              <a:rPr lang="ru-RU" sz="2400" b="1" dirty="0" smtClean="0">
                <a:solidFill>
                  <a:schemeClr val="hlink"/>
                </a:solidFill>
              </a:rPr>
              <a:t>7</a:t>
            </a:r>
            <a:r>
              <a:rPr lang="en-US" sz="2400" b="1" dirty="0" smtClean="0">
                <a:solidFill>
                  <a:schemeClr val="hlink"/>
                </a:solidFill>
              </a:rPr>
              <a:t> </a:t>
            </a:r>
            <a:r>
              <a:rPr lang="en-US" sz="2400" b="1" dirty="0">
                <a:solidFill>
                  <a:schemeClr val="hlink"/>
                </a:solidFill>
              </a:rPr>
              <a:t>TC45B</a:t>
            </a:r>
            <a:r>
              <a:rPr lang="en-US" sz="2000" b="1" dirty="0">
                <a:solidFill>
                  <a:schemeClr val="hlink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59776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23402" y="7577"/>
            <a:ext cx="12197940" cy="7048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0" hangingPunct="0">
              <a:lnSpc>
                <a:spcPct val="100000"/>
              </a:lnSpc>
              <a:buClr>
                <a:srgbClr val="000000"/>
              </a:buClr>
            </a:pPr>
            <a:r>
              <a:rPr lang="en-US" sz="28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WG1</a:t>
            </a:r>
            <a:r>
              <a:rPr lang="ru-RU" sz="28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 </a:t>
            </a:r>
            <a:r>
              <a:rPr lang="en-US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TC45B IEC </a:t>
            </a:r>
            <a:r>
              <a:rPr lang="ru-RU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 </a:t>
            </a:r>
            <a:r>
              <a:rPr lang="ru-RU" altLang="ru-RU" sz="3200" b="1" dirty="0" smtClean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(Активные </a:t>
            </a:r>
            <a:r>
              <a:rPr lang="ru-RU" altLang="ru-RU" sz="3200" b="1" dirty="0">
                <a:solidFill>
                  <a:schemeClr val="tx1"/>
                </a:solidFill>
                <a:ea typeface="Arial"/>
                <a:cs typeface="Times New Roman" panose="02020603050405020304" pitchFamily="18" charset="0"/>
              </a:rPr>
              <a:t>методы досмотра)</a:t>
            </a:r>
            <a:endParaRPr lang="ru-RU" sz="3200" b="1" dirty="0">
              <a:solidFill>
                <a:schemeClr val="tx1"/>
              </a:solidFill>
              <a:latin typeface="+mn-lt"/>
              <a:ea typeface="Arial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31010B-AB85-474D-BE9E-CD1CD4224A6D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825" y="-21612"/>
            <a:ext cx="17637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Номер слайда 2"/>
          <p:cNvSpPr txBox="1">
            <a:spLocks/>
          </p:cNvSpPr>
          <p:nvPr/>
        </p:nvSpPr>
        <p:spPr>
          <a:xfrm>
            <a:off x="8623300" y="717584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fld id="{3531010B-AB85-474D-BE9E-CD1CD4224A6D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88900" y="1729517"/>
            <a:ext cx="1208563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hlink"/>
                </a:solidFill>
              </a:rPr>
              <a:t>«</a:t>
            </a:r>
            <a:r>
              <a:rPr lang="ru-RU" sz="2400" dirty="0" err="1">
                <a:solidFill>
                  <a:schemeClr val="hlink"/>
                </a:solidFill>
              </a:rPr>
              <a:t>Passenger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vehicle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and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bus</a:t>
            </a:r>
            <a:r>
              <a:rPr lang="ru-RU" sz="2400" dirty="0">
                <a:solidFill>
                  <a:schemeClr val="hlink"/>
                </a:solidFill>
              </a:rPr>
              <a:t> x-</a:t>
            </a:r>
            <a:r>
              <a:rPr lang="ru-RU" sz="2400" dirty="0" err="1">
                <a:solidFill>
                  <a:schemeClr val="hlink"/>
                </a:solidFill>
              </a:rPr>
              <a:t>ray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inspection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system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standard</a:t>
            </a:r>
            <a:r>
              <a:rPr lang="ru-RU" sz="2400" dirty="0">
                <a:solidFill>
                  <a:schemeClr val="hlink"/>
                </a:solidFill>
              </a:rPr>
              <a:t>. </a:t>
            </a:r>
            <a:r>
              <a:rPr lang="ru-RU" sz="2400" i="1" dirty="0" smtClean="0">
                <a:solidFill>
                  <a:schemeClr val="hlink"/>
                </a:solidFill>
              </a:rPr>
              <a:t>(Стандарт </a:t>
            </a:r>
            <a:r>
              <a:rPr lang="ru-RU" sz="2400" i="1" dirty="0">
                <a:solidFill>
                  <a:schemeClr val="hlink"/>
                </a:solidFill>
              </a:rPr>
              <a:t>системы рентгеновского досмотра пассажирских транспортных средств и </a:t>
            </a:r>
            <a:r>
              <a:rPr lang="ru-RU" sz="2400" i="1" dirty="0" smtClean="0">
                <a:solidFill>
                  <a:schemeClr val="hlink"/>
                </a:solidFill>
              </a:rPr>
              <a:t>автобусов)</a:t>
            </a:r>
            <a:r>
              <a:rPr lang="ru-RU" sz="2400" dirty="0" smtClean="0">
                <a:solidFill>
                  <a:schemeClr val="hlink"/>
                </a:solidFill>
              </a:rPr>
              <a:t>»</a:t>
            </a:r>
            <a:endParaRPr lang="en-US" sz="2400" dirty="0" smtClean="0">
              <a:solidFill>
                <a:schemeClr val="hlink"/>
              </a:solidFill>
            </a:endParaRPr>
          </a:p>
          <a:p>
            <a:endParaRPr lang="ru-RU" sz="2400" dirty="0">
              <a:solidFill>
                <a:schemeClr val="hlink"/>
              </a:solidFill>
            </a:endParaRPr>
          </a:p>
          <a:p>
            <a:r>
              <a:rPr lang="ru-RU" sz="2400" dirty="0">
                <a:solidFill>
                  <a:schemeClr val="hlink"/>
                </a:solidFill>
              </a:rPr>
              <a:t>«</a:t>
            </a:r>
            <a:r>
              <a:rPr lang="ru-RU" sz="2400" dirty="0" err="1">
                <a:solidFill>
                  <a:schemeClr val="hlink"/>
                </a:solidFill>
              </a:rPr>
              <a:t>Technical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requirements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for</a:t>
            </a:r>
            <a:r>
              <a:rPr lang="ru-RU" sz="2400" dirty="0">
                <a:solidFill>
                  <a:schemeClr val="hlink"/>
                </a:solidFill>
              </a:rPr>
              <a:t> X-</a:t>
            </a:r>
            <a:r>
              <a:rPr lang="ru-RU" sz="2400" dirty="0" err="1">
                <a:solidFill>
                  <a:schemeClr val="hlink"/>
                </a:solidFill>
              </a:rPr>
              <a:t>ray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computed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tomography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security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inspection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systems</a:t>
            </a:r>
            <a:r>
              <a:rPr lang="ru-RU" sz="2400" dirty="0">
                <a:solidFill>
                  <a:schemeClr val="hlink"/>
                </a:solidFill>
              </a:rPr>
              <a:t>. </a:t>
            </a:r>
            <a:r>
              <a:rPr lang="ru-RU" sz="2400" i="1" dirty="0" smtClean="0">
                <a:solidFill>
                  <a:schemeClr val="hlink"/>
                </a:solidFill>
              </a:rPr>
              <a:t>(Технические </a:t>
            </a:r>
            <a:r>
              <a:rPr lang="ru-RU" sz="2400" i="1" dirty="0">
                <a:solidFill>
                  <a:schemeClr val="hlink"/>
                </a:solidFill>
              </a:rPr>
              <a:t>требования к системам досмотра с рентгеновской компьютерной </a:t>
            </a:r>
            <a:r>
              <a:rPr lang="ru-RU" sz="2400" i="1" dirty="0" smtClean="0">
                <a:solidFill>
                  <a:schemeClr val="hlink"/>
                </a:solidFill>
              </a:rPr>
              <a:t>томографией</a:t>
            </a:r>
            <a:r>
              <a:rPr lang="ru-RU" sz="2400" dirty="0" smtClean="0">
                <a:solidFill>
                  <a:schemeClr val="hlink"/>
                </a:solidFill>
              </a:rPr>
              <a:t>)»</a:t>
            </a:r>
            <a:endParaRPr lang="en-US" sz="2400" dirty="0" smtClean="0">
              <a:solidFill>
                <a:schemeClr val="hlink"/>
              </a:solidFill>
            </a:endParaRPr>
          </a:p>
          <a:p>
            <a:endParaRPr lang="ru-RU" sz="2400" dirty="0">
              <a:solidFill>
                <a:schemeClr val="hlink"/>
              </a:solidFill>
            </a:endParaRPr>
          </a:p>
          <a:p>
            <a:r>
              <a:rPr lang="ru-RU" sz="2400" dirty="0">
                <a:solidFill>
                  <a:schemeClr val="hlink"/>
                </a:solidFill>
              </a:rPr>
              <a:t>«</a:t>
            </a:r>
            <a:r>
              <a:rPr lang="ru-RU" sz="2400" dirty="0" err="1">
                <a:solidFill>
                  <a:schemeClr val="hlink"/>
                </a:solidFill>
              </a:rPr>
              <a:t>Evaluating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the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Automated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Prohibited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Items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Detection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Performance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for</a:t>
            </a:r>
            <a:r>
              <a:rPr lang="ru-RU" sz="2400" dirty="0">
                <a:solidFill>
                  <a:schemeClr val="hlink"/>
                </a:solidFill>
              </a:rPr>
              <a:t> X-</a:t>
            </a:r>
            <a:r>
              <a:rPr lang="ru-RU" sz="2400" dirty="0" err="1">
                <a:solidFill>
                  <a:schemeClr val="hlink"/>
                </a:solidFill>
              </a:rPr>
              <a:t>ray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Imaging</a:t>
            </a:r>
            <a:r>
              <a:rPr lang="ru-RU" sz="2400" dirty="0">
                <a:solidFill>
                  <a:schemeClr val="hlink"/>
                </a:solidFill>
              </a:rPr>
              <a:t> </a:t>
            </a:r>
            <a:r>
              <a:rPr lang="ru-RU" sz="2400" dirty="0" err="1">
                <a:solidFill>
                  <a:schemeClr val="hlink"/>
                </a:solidFill>
              </a:rPr>
              <a:t>Systems</a:t>
            </a:r>
            <a:r>
              <a:rPr lang="ru-RU" sz="2400" i="1" dirty="0">
                <a:solidFill>
                  <a:schemeClr val="hlink"/>
                </a:solidFill>
              </a:rPr>
              <a:t>. </a:t>
            </a:r>
            <a:r>
              <a:rPr lang="ru-RU" sz="2400" i="1" dirty="0" smtClean="0">
                <a:solidFill>
                  <a:schemeClr val="hlink"/>
                </a:solidFill>
              </a:rPr>
              <a:t>(Оценка </a:t>
            </a:r>
            <a:r>
              <a:rPr lang="ru-RU" sz="2400" i="1" dirty="0">
                <a:solidFill>
                  <a:schemeClr val="hlink"/>
                </a:solidFill>
              </a:rPr>
              <a:t>эффективности автоматического обнаружения запрещенных предметов для систем рентгеновской </a:t>
            </a:r>
            <a:r>
              <a:rPr lang="ru-RU" sz="2400" i="1" dirty="0" smtClean="0">
                <a:solidFill>
                  <a:schemeClr val="hlink"/>
                </a:solidFill>
              </a:rPr>
              <a:t>визуализации)</a:t>
            </a:r>
            <a:r>
              <a:rPr lang="ru-RU" sz="2400" dirty="0" smtClean="0">
                <a:solidFill>
                  <a:schemeClr val="hlink"/>
                </a:solidFill>
              </a:rPr>
              <a:t>».</a:t>
            </a:r>
            <a:endParaRPr lang="ru-RU" sz="2400" dirty="0">
              <a:solidFill>
                <a:schemeClr val="hlin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59032" y="1050520"/>
            <a:ext cx="7629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hlink"/>
                </a:solidFill>
              </a:rPr>
              <a:t>Стандарты </a:t>
            </a:r>
            <a:r>
              <a:rPr lang="ru-RU" sz="2400" b="1" dirty="0" smtClean="0">
                <a:solidFill>
                  <a:schemeClr val="hlink"/>
                </a:solidFill>
              </a:rPr>
              <a:t>перспективные </a:t>
            </a:r>
            <a:r>
              <a:rPr lang="en-US" sz="2400" b="1" dirty="0" smtClean="0">
                <a:solidFill>
                  <a:schemeClr val="hlink"/>
                </a:solidFill>
              </a:rPr>
              <a:t>(IEC </a:t>
            </a:r>
            <a:r>
              <a:rPr lang="en-US" sz="2400" b="1" dirty="0">
                <a:solidFill>
                  <a:schemeClr val="hlink"/>
                </a:solidFill>
              </a:rPr>
              <a:t>WG </a:t>
            </a:r>
            <a:r>
              <a:rPr lang="en-US" sz="2400" b="1" dirty="0" smtClean="0">
                <a:solidFill>
                  <a:schemeClr val="hlink"/>
                </a:solidFill>
              </a:rPr>
              <a:t>B17 </a:t>
            </a:r>
            <a:r>
              <a:rPr lang="en-US" sz="2400" b="1" dirty="0">
                <a:solidFill>
                  <a:schemeClr val="hlink"/>
                </a:solidFill>
              </a:rPr>
              <a:t>TC45B</a:t>
            </a:r>
            <a:r>
              <a:rPr lang="en-US" sz="2000" b="1" dirty="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47786" y="5937696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Стандарты РФ по теме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IEC WG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B17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TC45B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826000" y="5853283"/>
            <a:ext cx="43123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ОТСУТСТВУЮТ !!!</a:t>
            </a:r>
          </a:p>
        </p:txBody>
      </p:sp>
    </p:spTree>
    <p:extLst>
      <p:ext uri="{BB962C8B-B14F-4D97-AF65-F5344CB8AC3E}">
        <p14:creationId xmlns:p14="http://schemas.microsoft.com/office/powerpoint/2010/main" val="7189394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Заголовок 1"/>
          <p:cNvSpPr>
            <a:spLocks noGrp="1"/>
          </p:cNvSpPr>
          <p:nvPr>
            <p:ph type="title"/>
          </p:nvPr>
        </p:nvSpPr>
        <p:spPr>
          <a:xfrm>
            <a:off x="0" y="-8101"/>
            <a:ext cx="12033360" cy="8636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Стандарты РФ </a:t>
            </a:r>
            <a:r>
              <a:rPr lang="ru-RU" sz="28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для обнаружителей 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запрещенных </a:t>
            </a:r>
            <a:br>
              <a:rPr 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к </a:t>
            </a:r>
            <a:r>
              <a:rPr lang="ru-RU" sz="28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проносу 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и </a:t>
            </a:r>
            <a:r>
              <a:rPr lang="ru-RU" sz="28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провозу предметов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9C49D2-D346-4C56-9CF2-45FBF0800404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7862" y="2990851"/>
            <a:ext cx="11445766" cy="1446213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0468" name="Прямоугольник 5"/>
          <p:cNvSpPr>
            <a:spLocks noChangeArrowheads="1"/>
          </p:cNvSpPr>
          <p:nvPr/>
        </p:nvSpPr>
        <p:spPr bwMode="auto">
          <a:xfrm>
            <a:off x="577797" y="2981492"/>
            <a:ext cx="8480425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hlink"/>
                </a:solidFill>
              </a:rPr>
              <a:t>Предметы из металла</a:t>
            </a:r>
          </a:p>
          <a:p>
            <a:endParaRPr lang="ru-RU" sz="2000" dirty="0">
              <a:solidFill>
                <a:schemeClr val="hlink"/>
              </a:solidFill>
            </a:endParaRPr>
          </a:p>
          <a:p>
            <a:r>
              <a:rPr lang="ru-RU" sz="2400" dirty="0">
                <a:solidFill>
                  <a:schemeClr val="hlink"/>
                </a:solidFill>
              </a:rPr>
              <a:t>ГОСТ 53705-2009 «</a:t>
            </a:r>
            <a:r>
              <a:rPr lang="ru-RU" sz="2400" dirty="0" err="1">
                <a:solidFill>
                  <a:schemeClr val="hlink"/>
                </a:solidFill>
              </a:rPr>
              <a:t>Металлообнаружители</a:t>
            </a:r>
            <a:r>
              <a:rPr lang="ru-RU" sz="2400" dirty="0">
                <a:solidFill>
                  <a:schemeClr val="hlink"/>
                </a:solidFill>
              </a:rPr>
              <a:t> стационарные для помещений</a:t>
            </a:r>
            <a:r>
              <a:rPr lang="ru-RU" sz="2400" dirty="0" smtClean="0">
                <a:solidFill>
                  <a:schemeClr val="hlink"/>
                </a:solidFill>
              </a:rPr>
              <a:t>»</a:t>
            </a:r>
            <a:endParaRPr lang="ru-RU" sz="1600" dirty="0">
              <a:solidFill>
                <a:schemeClr val="hlink"/>
              </a:solidFill>
            </a:endParaRPr>
          </a:p>
        </p:txBody>
      </p:sp>
      <p:sp>
        <p:nvSpPr>
          <p:cNvPr id="190469" name="Прямоугольник 7"/>
          <p:cNvSpPr>
            <a:spLocks noChangeArrowheads="1"/>
          </p:cNvSpPr>
          <p:nvPr/>
        </p:nvSpPr>
        <p:spPr bwMode="auto">
          <a:xfrm>
            <a:off x="482491" y="1171575"/>
            <a:ext cx="1121552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hlink"/>
                </a:solidFill>
              </a:rPr>
              <a:t>Ядерные материалы и радиоактивные вещества </a:t>
            </a:r>
          </a:p>
          <a:p>
            <a:pPr algn="ctr"/>
            <a:endParaRPr lang="ru-RU" sz="2400" dirty="0">
              <a:solidFill>
                <a:schemeClr val="hlink"/>
              </a:solidFill>
            </a:endParaRPr>
          </a:p>
          <a:p>
            <a:r>
              <a:rPr lang="ru-RU" sz="2400" dirty="0">
                <a:solidFill>
                  <a:schemeClr val="hlink"/>
                </a:solidFill>
              </a:rPr>
              <a:t>ГОСТ Р 51635-2000 «Мониторы радиационные ядерных материалов. Общие технические условия» - </a:t>
            </a:r>
            <a:r>
              <a:rPr lang="ru-RU" sz="2800" b="1" dirty="0">
                <a:solidFill>
                  <a:srgbClr val="FF0000"/>
                </a:solidFill>
              </a:rPr>
              <a:t>УСТАРЕЛ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67863" y="1071565"/>
            <a:ext cx="11445765" cy="1693861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577797" y="4682941"/>
            <a:ext cx="8255000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hlink"/>
                </a:solidFill>
              </a:rPr>
              <a:t>Взрывчатые вещества</a:t>
            </a:r>
          </a:p>
          <a:p>
            <a:endParaRPr lang="ru-RU" sz="2400" dirty="0">
              <a:solidFill>
                <a:schemeClr val="hlink"/>
              </a:solidFill>
            </a:endParaRPr>
          </a:p>
          <a:p>
            <a:r>
              <a:rPr lang="ru-RU" sz="2800" b="1" dirty="0">
                <a:solidFill>
                  <a:srgbClr val="FF0000"/>
                </a:solidFill>
              </a:rPr>
              <a:t>Общего стандарта НЕТ!</a:t>
            </a:r>
          </a:p>
        </p:txBody>
      </p:sp>
      <p:pic>
        <p:nvPicPr>
          <p:cNvPr id="10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825" y="-21612"/>
            <a:ext cx="17637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293797" y="4682941"/>
            <a:ext cx="11445766" cy="1446213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81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Заголовок 1"/>
          <p:cNvSpPr>
            <a:spLocks noGrp="1"/>
          </p:cNvSpPr>
          <p:nvPr>
            <p:ph type="title"/>
          </p:nvPr>
        </p:nvSpPr>
        <p:spPr>
          <a:xfrm>
            <a:off x="0" y="-21611"/>
            <a:ext cx="12192000" cy="799488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algn="ctr" eaLnBrk="0" hangingPunct="0">
              <a:lnSpc>
                <a:spcPct val="100000"/>
              </a:lnSpc>
              <a:buClr>
                <a:srgbClr val="000000"/>
              </a:buClr>
            </a:pPr>
            <a:r>
              <a:rPr lang="ru-RU" sz="28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ГОСТ Р 52860-2007</a:t>
            </a:r>
            <a:br>
              <a:rPr lang="ru-RU" sz="28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+mn-lt"/>
                <a:ea typeface="Arial"/>
                <a:cs typeface="Times New Roman" panose="02020603050405020304" pitchFamily="18" charset="0"/>
              </a:rPr>
              <a:t>«Технические средства физической защиты»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BB874B-D80C-4CF3-B2FE-C80B45630D14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178179" name="TextBox 5"/>
          <p:cNvSpPr txBox="1">
            <a:spLocks noChangeArrowheads="1"/>
          </p:cNvSpPr>
          <p:nvPr/>
        </p:nvSpPr>
        <p:spPr bwMode="auto">
          <a:xfrm>
            <a:off x="367862" y="903092"/>
            <a:ext cx="934512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hlink"/>
                </a:solidFill>
              </a:rPr>
              <a:t>Недостатки</a:t>
            </a:r>
            <a:r>
              <a:rPr lang="ru-RU" sz="2400" b="1" dirty="0" smtClean="0">
                <a:solidFill>
                  <a:schemeClr val="hlink"/>
                </a:solidFill>
              </a:rPr>
              <a:t>:</a:t>
            </a:r>
            <a:endParaRPr lang="ru-RU" sz="2400" dirty="0">
              <a:solidFill>
                <a:schemeClr val="hlink"/>
              </a:solidFill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400" b="1" kern="1200" dirty="0">
                <a:solidFill>
                  <a:srgbClr val="003274"/>
                </a:solidFill>
                <a:latin typeface="+mn-lt"/>
                <a:ea typeface="+mn-ea"/>
                <a:cs typeface="Times New Roman" pitchFamily="18" charset="0"/>
              </a:rPr>
              <a:t>Устарел, не соответствует уровню техники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400" b="1" kern="1200" dirty="0">
                <a:solidFill>
                  <a:srgbClr val="003274"/>
                </a:solidFill>
                <a:latin typeface="+mn-lt"/>
                <a:ea typeface="+mn-ea"/>
                <a:cs typeface="Times New Roman" pitchFamily="18" charset="0"/>
              </a:rPr>
              <a:t>Ссылается на отмененные нормативы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400" b="1" kern="1200" dirty="0">
                <a:solidFill>
                  <a:srgbClr val="003274"/>
                </a:solidFill>
                <a:latin typeface="+mn-lt"/>
                <a:ea typeface="+mn-ea"/>
                <a:cs typeface="Times New Roman" pitchFamily="18" charset="0"/>
              </a:rPr>
              <a:t>Отсутствуют целые группы ТСФЗ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400" b="1" kern="1200" dirty="0">
                <a:solidFill>
                  <a:srgbClr val="003274"/>
                </a:solidFill>
                <a:latin typeface="+mn-lt"/>
                <a:ea typeface="+mn-ea"/>
                <a:cs typeface="Times New Roman" pitchFamily="18" charset="0"/>
              </a:rPr>
              <a:t>Требования по электро-магнитной совместимости не учитывают современное состояние аппаратуры</a:t>
            </a:r>
          </a:p>
        </p:txBody>
      </p:sp>
      <p:sp>
        <p:nvSpPr>
          <p:cNvPr id="178182" name="TextBox 5"/>
          <p:cNvSpPr txBox="1">
            <a:spLocks noChangeArrowheads="1"/>
          </p:cNvSpPr>
          <p:nvPr/>
        </p:nvSpPr>
        <p:spPr bwMode="auto">
          <a:xfrm>
            <a:off x="367862" y="3336631"/>
            <a:ext cx="1172954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hlink"/>
                </a:solidFill>
              </a:rPr>
              <a:t>Решение</a:t>
            </a:r>
            <a:r>
              <a:rPr lang="ru-RU" sz="2400" b="1" dirty="0" smtClean="0">
                <a:solidFill>
                  <a:schemeClr val="hlink"/>
                </a:solidFill>
              </a:rPr>
              <a:t>:</a:t>
            </a:r>
          </a:p>
          <a:p>
            <a:pPr>
              <a:defRPr/>
            </a:pPr>
            <a:endParaRPr lang="ru-RU" sz="2400" b="1" dirty="0">
              <a:solidFill>
                <a:schemeClr val="hlink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ru-RU" sz="2400" dirty="0">
                <a:solidFill>
                  <a:schemeClr val="hlink"/>
                </a:solidFill>
              </a:rPr>
              <a:t>В </a:t>
            </a:r>
            <a:r>
              <a:rPr lang="ru-RU" sz="2400" dirty="0" smtClean="0">
                <a:solidFill>
                  <a:schemeClr val="hlink"/>
                </a:solidFill>
              </a:rPr>
              <a:t>Госкорпорации «Росатом» </a:t>
            </a:r>
            <a:r>
              <a:rPr lang="ru-RU" sz="2400" dirty="0">
                <a:solidFill>
                  <a:schemeClr val="hlink"/>
                </a:solidFill>
              </a:rPr>
              <a:t>в 2021 была создана Проектная Рабочая Группа «Системы физической защиты объектов использования объектов атомной энергии» (ПРГ ФЗ)</a:t>
            </a:r>
          </a:p>
          <a:p>
            <a:pPr marL="342900" indent="-342900">
              <a:buFontTx/>
              <a:buChar char="-"/>
              <a:defRPr/>
            </a:pPr>
            <a:r>
              <a:rPr lang="ru-RU" sz="2400" dirty="0">
                <a:solidFill>
                  <a:schemeClr val="hlink"/>
                </a:solidFill>
              </a:rPr>
              <a:t>К июлю 2022 ПРГ разработала проект пересмотра ГОСТ Р 52860-2007, провела работу по редактированию предложенных поправок</a:t>
            </a:r>
            <a:endParaRPr lang="en-US" sz="2400" dirty="0">
              <a:solidFill>
                <a:schemeClr val="hlink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ru-RU" sz="2400" dirty="0">
                <a:solidFill>
                  <a:schemeClr val="hlink"/>
                </a:solidFill>
              </a:rPr>
              <a:t>Проект стандарта завис на финальной стадии согласования и принятия (проведение экспертиз)</a:t>
            </a:r>
          </a:p>
        </p:txBody>
      </p:sp>
      <p:pic>
        <p:nvPicPr>
          <p:cNvPr id="8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825" y="-21612"/>
            <a:ext cx="17637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6013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3045</TotalTime>
  <Words>809</Words>
  <Application>Microsoft Office PowerPoint</Application>
  <PresentationFormat>Широкоэкранный</PresentationFormat>
  <Paragraphs>136</Paragraphs>
  <Slides>11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Bahnschrift Light</vt:lpstr>
      <vt:lpstr>Calibri</vt:lpstr>
      <vt:lpstr>Circe Light</vt:lpstr>
      <vt:lpstr>Rosatom Light</vt:lpstr>
      <vt:lpstr>Times New Roman</vt:lpstr>
      <vt:lpstr>Wingdings</vt:lpstr>
      <vt:lpstr>Тема Office</vt:lpstr>
      <vt:lpstr>О стандартах Технического комитета ТК45B МЭК</vt:lpstr>
      <vt:lpstr>TC45 IEC (ТК45 МЭК) </vt:lpstr>
      <vt:lpstr>TC45B IEC (ТК45В МЭК) </vt:lpstr>
      <vt:lpstr>WG15 TC45B IEC  (Пассивные методы досмотра)</vt:lpstr>
      <vt:lpstr>Презентация PowerPoint</vt:lpstr>
      <vt:lpstr>Презентация PowerPoint</vt:lpstr>
      <vt:lpstr>Презентация PowerPoint</vt:lpstr>
      <vt:lpstr>Стандарты РФ для обнаружителей запрещенных  к проносу и провозу предметов </vt:lpstr>
      <vt:lpstr>ГОСТ Р 52860-2007 «Технические средства физической защиты»</vt:lpstr>
      <vt:lpstr>Предложения по решению проблемы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С.В.Чуваев</dc:creator>
  <cp:lastModifiedBy>admin</cp:lastModifiedBy>
  <cp:revision>323</cp:revision>
  <dcterms:modified xsi:type="dcterms:W3CDTF">2025-08-31T06:43:25Z</dcterms:modified>
</cp:coreProperties>
</file>