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305" r:id="rId2"/>
    <p:sldId id="298" r:id="rId3"/>
    <p:sldId id="307" r:id="rId4"/>
    <p:sldId id="308" r:id="rId5"/>
    <p:sldId id="313" r:id="rId6"/>
    <p:sldId id="310" r:id="rId7"/>
    <p:sldId id="311" r:id="rId8"/>
    <p:sldId id="312" r:id="rId9"/>
    <p:sldId id="30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59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3580" autoAdjust="0"/>
  </p:normalViewPr>
  <p:slideViewPr>
    <p:cSldViewPr snapToGrid="0">
      <p:cViewPr varScale="1">
        <p:scale>
          <a:sx n="59" d="100"/>
          <a:sy n="59" d="100"/>
        </p:scale>
        <p:origin x="404" y="56"/>
      </p:cViewPr>
      <p:guideLst>
        <p:guide pos="51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683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EA99-39C2-4C32-A8EF-B105B802E41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80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EA99-39C2-4C32-A8EF-B105B802E41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00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EA99-39C2-4C32-A8EF-B105B802E41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58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EA99-39C2-4C32-A8EF-B105B802E41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9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EA99-39C2-4C32-A8EF-B105B802E41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835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EA99-39C2-4C32-A8EF-B105B802E41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38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EA99-39C2-4C32-A8EF-B105B802E41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62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D202-B24D-46D4-A794-5B53DA3C1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925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206B78-4806-1605-95F4-4B92EF638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3780"/>
          <a:stretch/>
        </p:blipFill>
        <p:spPr>
          <a:xfrm>
            <a:off x="590551" y="514762"/>
            <a:ext cx="1040542" cy="864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895F75-3B6A-7994-0D20-2BA2EA7D5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82E2C2-4D0B-30D4-9FDA-83E3FDA8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D6F736F-7A49-076B-2211-2D5C562A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43B11A-F1D0-5552-3200-191C982CD3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7BE751-C500-D2E3-AC58-A7A45598B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572727" y="616791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ЯФИ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РОСАТОМ</a:t>
            </a:r>
            <a:endParaRPr lang="ru-RU" sz="1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30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FC6C19-753C-C62C-9B9A-866454585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3DE59E-FD33-6A4B-9A75-608A77E0A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2719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8A9AAE9-5386-304D-95C8-EB339A387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06105-BD05-3646-87CE-583928B2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FD927E3B-B22D-8240-914A-53B44FDA6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6323152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62" r:id="rId7"/>
    <p:sldLayoutId id="2147483664" r:id="rId8"/>
    <p:sldLayoutId id="214748366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300E34BE-77E0-911F-5F9C-BF47D1408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/>
              <a:t>АО «НТЦ «ЯФИ»</a:t>
            </a:r>
          </a:p>
          <a:p>
            <a:endParaRPr lang="ru-RU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195A6C2-DD8F-1656-82BA-B9C90A7DD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1648997"/>
            <a:ext cx="8981169" cy="2220277"/>
          </a:xfrm>
        </p:spPr>
        <p:txBody>
          <a:bodyPr>
            <a:normAutofit/>
          </a:bodyPr>
          <a:lstStyle/>
          <a:p>
            <a:r>
              <a:rPr lang="ru-RU" dirty="0"/>
              <a:t>Детектор смешанного излучения АСРКБ1У.06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24971A50-C399-CEB7-0BA8-21C564BC4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4" y="5356507"/>
            <a:ext cx="6337300" cy="2734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2000" b="0" dirty="0" err="1" smtClean="0"/>
              <a:t>С.В.Чуваев</a:t>
            </a:r>
            <a:endParaRPr lang="ru-RU" altLang="ru-RU" sz="2000" b="0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B8F21072-2385-834A-3624-F96E93FFA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5192" y="-1"/>
            <a:ext cx="5400674" cy="14386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ППСР 2025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СПб,  13-17.10.2025</a:t>
            </a:r>
            <a:endParaRPr lang="ru-RU" sz="24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05206EA-A469-7D2A-B862-5172D4FC5D79}"/>
              </a:ext>
            </a:extLst>
          </p:cNvPr>
          <p:cNvGrpSpPr/>
          <p:nvPr/>
        </p:nvGrpSpPr>
        <p:grpSpPr>
          <a:xfrm>
            <a:off x="-1847782" y="-1"/>
            <a:ext cx="1685178" cy="1861074"/>
            <a:chOff x="-1847782" y="-1"/>
            <a:chExt cx="1685178" cy="186107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CD50B755-0E36-E437-2C02-D25D8876B9B8}"/>
                </a:ext>
              </a:extLst>
            </p:cNvPr>
            <p:cNvSpPr/>
            <p:nvPr userDrawn="1"/>
          </p:nvSpPr>
          <p:spPr>
            <a:xfrm>
              <a:off x="-1847782" y="-1"/>
              <a:ext cx="1685178" cy="1861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DC0FC7-35B8-C15B-F0B7-EEE9945C3177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4903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Изменение темы титульного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Перейти на нужный слайд</a:t>
              </a: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  <a:t>На верхней панели во вкладке </a:t>
              </a:r>
              <a:b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Главная</a:t>
              </a:r>
              <a:r>
                <a:rPr lang="ru-RU" sz="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  <a:t>найти кнопку </a:t>
              </a:r>
              <a:b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Макет</a:t>
              </a:r>
              <a:r>
                <a:rPr lang="ru-RU" sz="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 нажатия выбрать шаблон из выпадающего списка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FCB246-2AE8-1E50-E5F4-0EAC735EB736}"/>
                </a:ext>
              </a:extLst>
            </p:cNvPr>
            <p:cNvSpPr txBox="1"/>
            <p:nvPr userDrawn="1"/>
          </p:nvSpPr>
          <p:spPr>
            <a:xfrm>
              <a:off x="-1800301" y="1030076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титульном слайде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27)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Главный специалист, к.ф.-м.н.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17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74538" cy="75003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0000"/>
              </a:buClr>
            </a:pPr>
            <a:r>
              <a:rPr lang="ru-RU" altLang="ru-RU" sz="2800" b="1" dirty="0" smtClean="0">
                <a:solidFill>
                  <a:schemeClr val="tx1"/>
                </a:solidFill>
                <a:latin typeface="+mn-lt"/>
                <a:ea typeface="Arial"/>
                <a:cs typeface="Times New Roman" panose="02020603050405020304" pitchFamily="18" charset="0"/>
              </a:rPr>
              <a:t>Назначение устройства</a:t>
            </a:r>
            <a:endParaRPr lang="ru-RU" altLang="ru-RU" sz="2800" b="1" dirty="0">
              <a:solidFill>
                <a:schemeClr val="tx1"/>
              </a:solidFill>
              <a:latin typeface="+mn-lt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F440-FBCE-41CB-87DB-AAC878C0E7A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80227" name="TextBox 5"/>
          <p:cNvSpPr txBox="1">
            <a:spLocks noChangeArrowheads="1"/>
          </p:cNvSpPr>
          <p:nvPr/>
        </p:nvSpPr>
        <p:spPr bwMode="auto">
          <a:xfrm>
            <a:off x="479084" y="750038"/>
            <a:ext cx="112983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hlin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>Детектор смешанного излучения АСРКБ1.06 </a:t>
            </a:r>
            <a:r>
              <a:rPr lang="ru-RU" sz="2800" dirty="0" smtClean="0"/>
              <a:t>(ДСИ) </a:t>
            </a:r>
            <a:r>
              <a:rPr lang="ru-RU" sz="2800" dirty="0"/>
              <a:t>предназначен для регистрации гамма- и нейтронного излучения при работе в составе автоматизированной системы радиационного контроля помещений АСРКП «СКИТ-А» и выполнения автоматизированного контроля за изменением радиационной обстановки в режиме реального времени в местах расположения </a:t>
            </a:r>
            <a:r>
              <a:rPr lang="ru-RU" sz="2800" dirty="0" smtClean="0"/>
              <a:t>устройства</a:t>
            </a:r>
            <a:endParaRPr lang="ru-RU" sz="4000" dirty="0">
              <a:solidFill>
                <a:schemeClr val="hlink"/>
              </a:solidFill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-21612"/>
            <a:ext cx="17637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591" y="4627473"/>
            <a:ext cx="112553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Характерная особенность - для </a:t>
            </a:r>
            <a:r>
              <a:rPr lang="ru-RU" sz="2800" b="1" dirty="0">
                <a:solidFill>
                  <a:srgbClr val="7030A0"/>
                </a:solidFill>
              </a:rPr>
              <a:t>регистрации нейтронов </a:t>
            </a:r>
            <a:r>
              <a:rPr lang="ru-RU" sz="2800" b="1" dirty="0" smtClean="0">
                <a:solidFill>
                  <a:srgbClr val="7030A0"/>
                </a:solidFill>
              </a:rPr>
              <a:t>используются </a:t>
            </a:r>
            <a:r>
              <a:rPr lang="ru-RU" sz="2800" b="1" dirty="0">
                <a:solidFill>
                  <a:srgbClr val="7030A0"/>
                </a:solidFill>
              </a:rPr>
              <a:t>не гелиевые счетчики, а альтернативные детекторы нейтронов на основе </a:t>
            </a:r>
            <a:r>
              <a:rPr lang="ru-RU" sz="2800" b="1" baseline="30000" dirty="0">
                <a:solidFill>
                  <a:srgbClr val="7030A0"/>
                </a:solidFill>
              </a:rPr>
              <a:t>6</a:t>
            </a:r>
            <a:r>
              <a:rPr lang="en-GB" sz="2800" b="1" dirty="0" err="1">
                <a:solidFill>
                  <a:srgbClr val="7030A0"/>
                </a:solidFill>
              </a:rPr>
              <a:t>LiF</a:t>
            </a:r>
            <a:r>
              <a:rPr lang="ru-RU" sz="2800" b="1" dirty="0">
                <a:solidFill>
                  <a:srgbClr val="7030A0"/>
                </a:solidFill>
              </a:rPr>
              <a:t>:</a:t>
            </a:r>
            <a:r>
              <a:rPr lang="en-GB" sz="2800" b="1" dirty="0" err="1">
                <a:solidFill>
                  <a:srgbClr val="7030A0"/>
                </a:solidFill>
              </a:rPr>
              <a:t>ZnS</a:t>
            </a:r>
            <a:r>
              <a:rPr lang="ru-RU" sz="2800" b="1" dirty="0">
                <a:solidFill>
                  <a:srgbClr val="7030A0"/>
                </a:solidFill>
              </a:rPr>
              <a:t>(</a:t>
            </a:r>
            <a:r>
              <a:rPr lang="en-GB" sz="2800" b="1" dirty="0">
                <a:solidFill>
                  <a:srgbClr val="7030A0"/>
                </a:solidFill>
              </a:rPr>
              <a:t>Ag</a:t>
            </a:r>
            <a:r>
              <a:rPr lang="ru-RU" sz="2800" b="1" dirty="0">
                <a:solidFill>
                  <a:srgbClr val="7030A0"/>
                </a:solidFill>
              </a:rPr>
              <a:t>).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7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Заголовок 1"/>
          <p:cNvSpPr>
            <a:spLocks noGrp="1"/>
          </p:cNvSpPr>
          <p:nvPr>
            <p:ph type="title"/>
          </p:nvPr>
        </p:nvSpPr>
        <p:spPr>
          <a:xfrm>
            <a:off x="0" y="-52565"/>
            <a:ext cx="12192000" cy="66198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0000"/>
              </a:buClr>
            </a:pPr>
            <a:r>
              <a:rPr lang="ru-RU" altLang="ru-RU" sz="2800" b="1" dirty="0" smtClean="0">
                <a:solidFill>
                  <a:schemeClr val="tx1"/>
                </a:solidFill>
                <a:latin typeface="+mn-lt"/>
                <a:ea typeface="Arial"/>
                <a:cs typeface="Times New Roman" panose="02020603050405020304" pitchFamily="18" charset="0"/>
              </a:rPr>
              <a:t>Детекторы</a:t>
            </a:r>
            <a:endParaRPr lang="ru-RU" altLang="ru-RU" sz="2800" b="1" dirty="0">
              <a:solidFill>
                <a:schemeClr val="tx1"/>
              </a:solidFill>
              <a:latin typeface="+mn-lt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F440-FBCE-41CB-87DB-AAC878C0E7A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80227" name="TextBox 5"/>
          <p:cNvSpPr txBox="1">
            <a:spLocks noChangeArrowheads="1"/>
          </p:cNvSpPr>
          <p:nvPr/>
        </p:nvSpPr>
        <p:spPr bwMode="auto">
          <a:xfrm>
            <a:off x="258925" y="1210328"/>
            <a:ext cx="715310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hlink"/>
              </a:solidFill>
            </a:endParaRPr>
          </a:p>
          <a:p>
            <a:r>
              <a:rPr lang="ru-RU" sz="2800" dirty="0"/>
              <a:t>В устройстве ДСИ для контроля радиационной обстановки используется два типа детекторов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lvl="0"/>
            <a:r>
              <a:rPr lang="ru-RU" sz="2800" dirty="0"/>
              <a:t>Гамма-нейтронный радиометр (ГНР)</a:t>
            </a:r>
          </a:p>
          <a:p>
            <a:pPr lvl="0"/>
            <a:r>
              <a:rPr lang="ru-RU" sz="2800" dirty="0"/>
              <a:t>Гамма-спектрометр (ГС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-21612"/>
            <a:ext cx="17637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926030"/>
            <a:ext cx="4357370" cy="390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52032" y="4773651"/>
            <a:ext cx="5748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крестик в квадрате – точка максимальной чувствительности ГНР;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69875"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крестик в круге - точка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аксимальной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чувствительности ГС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8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Заголовок 1"/>
          <p:cNvSpPr>
            <a:spLocks noGrp="1"/>
          </p:cNvSpPr>
          <p:nvPr>
            <p:ph type="title"/>
          </p:nvPr>
        </p:nvSpPr>
        <p:spPr>
          <a:xfrm>
            <a:off x="17462" y="34974"/>
            <a:ext cx="12174538" cy="66198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0000"/>
              </a:buClr>
            </a:pPr>
            <a:r>
              <a:rPr lang="ru-RU" altLang="ru-RU" sz="2800" b="1" dirty="0" smtClean="0">
                <a:solidFill>
                  <a:schemeClr val="tx1"/>
                </a:solidFill>
                <a:latin typeface="+mn-lt"/>
                <a:ea typeface="Arial"/>
                <a:cs typeface="Times New Roman" panose="02020603050405020304" pitchFamily="18" charset="0"/>
              </a:rPr>
              <a:t>Устройство ДСИ</a:t>
            </a:r>
            <a:endParaRPr lang="ru-RU" altLang="ru-RU" sz="2800" b="1" dirty="0">
              <a:solidFill>
                <a:schemeClr val="tx1"/>
              </a:solidFill>
              <a:latin typeface="+mn-lt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F440-FBCE-41CB-87DB-AAC878C0E7A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-21612"/>
            <a:ext cx="17637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ДСИ2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1" y="1013757"/>
            <a:ext cx="5760681" cy="5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9722" y="225698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just"/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1 - гамма-нейтронный радиометр ГНР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69875" algn="just"/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2 - гамма-спектрометр ГС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69875" algn="just"/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3 - жидкокристаллический экран ЖКЭ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69875" algn="just"/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4 – центральная плата управления (ЦПУ)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69875" algn="just"/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5 – разъем для подключения к распределительной коробке ДСИ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78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70"/>
            <a:ext cx="12192000" cy="661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0" hangingPunct="0">
              <a:lnSpc>
                <a:spcPct val="120000"/>
              </a:lnSpc>
              <a:buClr>
                <a:srgbClr val="000000"/>
              </a:buClr>
            </a:pPr>
            <a:r>
              <a:rPr lang="ru-RU" sz="2800" b="1" dirty="0">
                <a:latin typeface="+mn-lt"/>
              </a:rPr>
              <a:t>Гамма-нейтронный радиометр</a:t>
            </a:r>
            <a:endParaRPr lang="ru-RU" altLang="ru-RU" sz="2800" b="1" dirty="0">
              <a:solidFill>
                <a:schemeClr val="tx1"/>
              </a:solidFill>
              <a:latin typeface="+mn-lt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F440-FBCE-41CB-87DB-AAC878C0E7A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-21612"/>
            <a:ext cx="17637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7802" y="96153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1 - сцинтиллятор из </a:t>
            </a:r>
            <a:r>
              <a:rPr lang="ru-RU" sz="2800" dirty="0" smtClean="0"/>
              <a:t>полистирола ,</a:t>
            </a:r>
            <a:endParaRPr lang="ru-RU" sz="2800" dirty="0"/>
          </a:p>
          <a:p>
            <a:r>
              <a:rPr lang="ru-RU" sz="2800" dirty="0"/>
              <a:t>2 - сцинтилляционные пластины на основе 6LiF:ZnS(</a:t>
            </a:r>
            <a:r>
              <a:rPr lang="ru-RU" sz="2800" dirty="0" err="1"/>
              <a:t>Ag</a:t>
            </a:r>
            <a:r>
              <a:rPr lang="ru-RU" sz="2800" dirty="0"/>
              <a:t>)</a:t>
            </a:r>
          </a:p>
          <a:p>
            <a:r>
              <a:rPr lang="ru-RU" sz="2800" dirty="0"/>
              <a:t>3 – ФЭУ с платами электроники</a:t>
            </a:r>
          </a:p>
          <a:p>
            <a:r>
              <a:rPr lang="ru-RU" sz="2800" dirty="0"/>
              <a:t>4 – полиэтиленовый замедлитель</a:t>
            </a:r>
          </a:p>
        </p:txBody>
      </p:sp>
      <p:pic>
        <p:nvPicPr>
          <p:cNvPr id="3075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2" y="707962"/>
            <a:ext cx="5054917" cy="5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9824" y="3874280"/>
            <a:ext cx="67247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</a:rPr>
              <a:t>При регистрации гамма-квантов или нейтронов на цифровых выходах детекторов с помощью усилителей-формирователей и цифровой обработки сигнала на базе ПЛИС вырабатываются сигналы, содержащие информацию о типе частиц и их энергии.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1734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198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0000"/>
              </a:buClr>
            </a:pPr>
            <a:r>
              <a:rPr lang="ru-RU" sz="2800" b="1" dirty="0">
                <a:latin typeface="+mn-lt"/>
              </a:rPr>
              <a:t>Гамма-спектрометр</a:t>
            </a:r>
            <a:endParaRPr lang="ru-RU" altLang="ru-RU" sz="1050" b="1" dirty="0">
              <a:solidFill>
                <a:schemeClr val="tx1"/>
              </a:solidFill>
              <a:latin typeface="+mn-lt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F440-FBCE-41CB-87DB-AAC878C0E7A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-21612"/>
            <a:ext cx="17637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50138" y="1903417"/>
            <a:ext cx="58418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1 -</a:t>
            </a:r>
            <a:r>
              <a:rPr lang="ru-RU" dirty="0"/>
              <a:t> </a:t>
            </a:r>
            <a:r>
              <a:rPr lang="ru-RU" sz="2800" dirty="0"/>
              <a:t>кристалл </a:t>
            </a:r>
            <a:r>
              <a:rPr lang="ru-RU" sz="2800" dirty="0" err="1"/>
              <a:t>NaI</a:t>
            </a:r>
            <a:r>
              <a:rPr lang="ru-RU" sz="2800" dirty="0"/>
              <a:t>(</a:t>
            </a:r>
            <a:r>
              <a:rPr lang="ru-RU" sz="2800" dirty="0" err="1"/>
              <a:t>Tl</a:t>
            </a:r>
            <a:r>
              <a:rPr lang="ru-RU" sz="2800" dirty="0" smtClean="0"/>
              <a:t>) </a:t>
            </a:r>
            <a:endParaRPr lang="ru-RU" sz="2800" dirty="0" smtClean="0"/>
          </a:p>
          <a:p>
            <a:r>
              <a:rPr lang="ru-RU" sz="2800" dirty="0" smtClean="0"/>
              <a:t>2 </a:t>
            </a:r>
            <a:r>
              <a:rPr lang="ru-RU" sz="2800" dirty="0"/>
              <a:t>- ФЭУ с платами </a:t>
            </a:r>
            <a:r>
              <a:rPr lang="ru-RU" sz="2800" dirty="0" smtClean="0"/>
              <a:t>электроники</a:t>
            </a:r>
          </a:p>
          <a:p>
            <a:r>
              <a:rPr lang="ru-RU" sz="2800" dirty="0"/>
              <a:t>3 – элемент крепления к монтажной </a:t>
            </a:r>
            <a:r>
              <a:rPr lang="ru-RU" sz="2800" dirty="0" smtClean="0"/>
              <a:t>панели</a:t>
            </a:r>
            <a:endParaRPr lang="ru-RU" sz="2800" dirty="0"/>
          </a:p>
        </p:txBody>
      </p:sp>
      <p:pic>
        <p:nvPicPr>
          <p:cNvPr id="4099" name="Picture 3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0" y="1088263"/>
            <a:ext cx="4191662" cy="545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86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Заголовок 1"/>
          <p:cNvSpPr>
            <a:spLocks noGrp="1"/>
          </p:cNvSpPr>
          <p:nvPr>
            <p:ph type="title"/>
          </p:nvPr>
        </p:nvSpPr>
        <p:spPr>
          <a:xfrm>
            <a:off x="17462" y="28067"/>
            <a:ext cx="12157076" cy="66198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0000"/>
              </a:buClr>
            </a:pPr>
            <a:r>
              <a:rPr lang="ru-RU" sz="2800" b="1" dirty="0">
                <a:latin typeface="+mn-lt"/>
              </a:rPr>
              <a:t>Индикация ДСИ</a:t>
            </a:r>
            <a:endParaRPr lang="ru-RU" altLang="ru-RU" sz="700" b="1" dirty="0">
              <a:solidFill>
                <a:schemeClr val="tx1"/>
              </a:solidFill>
              <a:latin typeface="+mn-lt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F440-FBCE-41CB-87DB-AAC878C0E7A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-21612"/>
            <a:ext cx="17637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ДСИ индикат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4" y="912729"/>
            <a:ext cx="62154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62" y="4789829"/>
            <a:ext cx="12174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– изменяет состояние на каждые 100 зарегистрированных гамма-квантов в ГНР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5 – изменяет состояние на каждые 10000 зарегистрированных гамма-квантов в ГНР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6 – изменяет состояние на каждый зарегистрированный нейтрон в ГНР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7 – изменяет состояние на каждые 100 зарегистрированных нейтронов в ГНР.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8206" y="845469"/>
            <a:ext cx="5666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1 - жидкокристаллический экран - индикация текущего состояния, скоростей счета, сообщений об ошибках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2 – индикатор наличия внешнего питания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3 – постоянно горящий – система на контроле, мигающий – обнаружение или ошибка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3582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Заголовок 1"/>
          <p:cNvSpPr>
            <a:spLocks noGrp="1"/>
          </p:cNvSpPr>
          <p:nvPr>
            <p:ph type="title"/>
          </p:nvPr>
        </p:nvSpPr>
        <p:spPr>
          <a:xfrm>
            <a:off x="0" y="3693"/>
            <a:ext cx="12192000" cy="57934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0000"/>
              </a:buClr>
            </a:pPr>
            <a:r>
              <a:rPr lang="ru-RU" altLang="ru-RU" sz="2800" b="1" dirty="0" smtClean="0">
                <a:latin typeface="+mn-lt"/>
                <a:ea typeface="Arial"/>
              </a:rPr>
              <a:t>Блок-схема работы</a:t>
            </a:r>
            <a:endParaRPr lang="ru-RU" altLang="ru-RU" sz="700" b="1" dirty="0">
              <a:solidFill>
                <a:schemeClr val="tx1"/>
              </a:solidFill>
              <a:latin typeface="+mn-lt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F440-FBCE-41CB-87DB-AAC878C0E7A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-21612"/>
            <a:ext cx="17637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88900" y="-69850"/>
            <a:ext cx="5514340" cy="63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Полотно 2"/>
          <p:cNvGrpSpPr>
            <a:grpSpLocks/>
          </p:cNvGrpSpPr>
          <p:nvPr/>
        </p:nvGrpSpPr>
        <p:grpSpPr bwMode="auto">
          <a:xfrm>
            <a:off x="310610" y="814387"/>
            <a:ext cx="6017037" cy="5907088"/>
            <a:chOff x="2681" y="1134"/>
            <a:chExt cx="8383" cy="13296"/>
          </a:xfrm>
        </p:grpSpPr>
        <p:sp>
          <p:nvSpPr>
            <p:cNvPr id="9" name="AutoShape 48"/>
            <p:cNvSpPr>
              <a:spLocks noChangeAspect="1" noChangeArrowheads="1"/>
            </p:cNvSpPr>
            <p:nvPr/>
          </p:nvSpPr>
          <p:spPr bwMode="auto">
            <a:xfrm>
              <a:off x="2681" y="1134"/>
              <a:ext cx="8383" cy="13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Прямоугольник 3"/>
            <p:cNvSpPr>
              <a:spLocks noChangeArrowheads="1"/>
            </p:cNvSpPr>
            <p:nvPr/>
          </p:nvSpPr>
          <p:spPr bwMode="auto">
            <a:xfrm>
              <a:off x="4644" y="1225"/>
              <a:ext cx="4172" cy="78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Инициализация и настройка, прогрев ФЭУ, проверка детекторов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Прямоугольник 8"/>
            <p:cNvSpPr>
              <a:spLocks noChangeArrowheads="1"/>
            </p:cNvSpPr>
            <p:nvPr/>
          </p:nvSpPr>
          <p:spPr bwMode="auto">
            <a:xfrm>
              <a:off x="5886" y="2325"/>
              <a:ext cx="1686" cy="73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Режим ожидания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Прямая со стрелкой 9"/>
            <p:cNvSpPr>
              <a:spLocks noChangeShapeType="1"/>
            </p:cNvSpPr>
            <p:nvPr/>
          </p:nvSpPr>
          <p:spPr bwMode="auto">
            <a:xfrm flipH="1">
              <a:off x="6729" y="2030"/>
              <a:ext cx="1" cy="2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Блок-схема: решение 10"/>
            <p:cNvSpPr>
              <a:spLocks noChangeArrowheads="1"/>
            </p:cNvSpPr>
            <p:nvPr/>
          </p:nvSpPr>
          <p:spPr bwMode="auto">
            <a:xfrm>
              <a:off x="5004" y="3334"/>
              <a:ext cx="3454" cy="1299"/>
            </a:xfrm>
            <a:prstGeom prst="flowChartDecision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любая команда от УСОП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Блок-схема: решение 12"/>
            <p:cNvSpPr>
              <a:spLocks noChangeArrowheads="1"/>
            </p:cNvSpPr>
            <p:nvPr/>
          </p:nvSpPr>
          <p:spPr bwMode="auto">
            <a:xfrm>
              <a:off x="7801" y="4333"/>
              <a:ext cx="2784" cy="1438"/>
            </a:xfrm>
            <a:prstGeom prst="flowChartDecision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тайм-аут связи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Прямая со стрелкой 13"/>
            <p:cNvSpPr>
              <a:spLocks noChangeShapeType="1"/>
            </p:cNvSpPr>
            <p:nvPr/>
          </p:nvSpPr>
          <p:spPr bwMode="auto">
            <a:xfrm>
              <a:off x="6729" y="3076"/>
              <a:ext cx="2" cy="2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Соединительная линия уступом 15"/>
            <p:cNvSpPr>
              <a:spLocks noChangeShapeType="1"/>
            </p:cNvSpPr>
            <p:nvPr/>
          </p:nvSpPr>
          <p:spPr bwMode="auto">
            <a:xfrm>
              <a:off x="8478" y="3984"/>
              <a:ext cx="715" cy="329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Соединительная линия уступом 17"/>
            <p:cNvSpPr>
              <a:spLocks noChangeShapeType="1"/>
            </p:cNvSpPr>
            <p:nvPr/>
          </p:nvSpPr>
          <p:spPr bwMode="auto">
            <a:xfrm flipH="1" flipV="1">
              <a:off x="7592" y="2691"/>
              <a:ext cx="3013" cy="2361"/>
            </a:xfrm>
            <a:prstGeom prst="bentConnector3">
              <a:avLst>
                <a:gd name="adj1" fmla="val -11282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Прямоугольник 18"/>
            <p:cNvSpPr>
              <a:spLocks noChangeArrowheads="1"/>
            </p:cNvSpPr>
            <p:nvPr/>
          </p:nvSpPr>
          <p:spPr bwMode="auto">
            <a:xfrm>
              <a:off x="6076" y="7637"/>
              <a:ext cx="1686" cy="7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Измерение фона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Соединительная линия уступом 19"/>
            <p:cNvSpPr>
              <a:spLocks noChangeShapeType="1"/>
            </p:cNvSpPr>
            <p:nvPr/>
          </p:nvSpPr>
          <p:spPr bwMode="auto">
            <a:xfrm rot="10800000" flipV="1">
              <a:off x="4588" y="3984"/>
              <a:ext cx="396" cy="512"/>
            </a:xfrm>
            <a:prstGeom prst="bentConnector2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Прямоугольник 21"/>
            <p:cNvSpPr>
              <a:spLocks noChangeArrowheads="1"/>
            </p:cNvSpPr>
            <p:nvPr/>
          </p:nvSpPr>
          <p:spPr bwMode="auto">
            <a:xfrm>
              <a:off x="8163" y="7483"/>
              <a:ext cx="1943" cy="103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Анализ радиационной обстановки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Прямая со стрелкой 22"/>
            <p:cNvSpPr>
              <a:spLocks noChangeShapeType="1"/>
            </p:cNvSpPr>
            <p:nvPr/>
          </p:nvSpPr>
          <p:spPr bwMode="auto">
            <a:xfrm flipV="1">
              <a:off x="7782" y="8001"/>
              <a:ext cx="361" cy="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Блок-схема: решение 23"/>
            <p:cNvSpPr>
              <a:spLocks noChangeArrowheads="1"/>
            </p:cNvSpPr>
            <p:nvPr/>
          </p:nvSpPr>
          <p:spPr bwMode="auto">
            <a:xfrm>
              <a:off x="5538" y="9112"/>
              <a:ext cx="2999" cy="1010"/>
            </a:xfrm>
            <a:prstGeom prst="flowChartDecision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обнаружение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Прямоугольник 25"/>
            <p:cNvSpPr>
              <a:spLocks noChangeArrowheads="1"/>
            </p:cNvSpPr>
            <p:nvPr/>
          </p:nvSpPr>
          <p:spPr bwMode="auto">
            <a:xfrm>
              <a:off x="4079" y="9931"/>
              <a:ext cx="1686" cy="4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Тревога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Соединительная линия уступом 26"/>
            <p:cNvSpPr>
              <a:spLocks noChangeShapeType="1"/>
            </p:cNvSpPr>
            <p:nvPr/>
          </p:nvSpPr>
          <p:spPr bwMode="auto">
            <a:xfrm rot="10800000" flipV="1">
              <a:off x="4922" y="9617"/>
              <a:ext cx="596" cy="294"/>
            </a:xfrm>
            <a:prstGeom prst="bentConnector2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Соединительная линия уступом 27"/>
            <p:cNvSpPr>
              <a:spLocks noChangeShapeType="1"/>
            </p:cNvSpPr>
            <p:nvPr/>
          </p:nvSpPr>
          <p:spPr bwMode="auto">
            <a:xfrm>
              <a:off x="8557" y="9617"/>
              <a:ext cx="486" cy="764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Прямая со стрелкой 29"/>
            <p:cNvSpPr>
              <a:spLocks noChangeShapeType="1"/>
            </p:cNvSpPr>
            <p:nvPr/>
          </p:nvSpPr>
          <p:spPr bwMode="auto">
            <a:xfrm>
              <a:off x="4922" y="10439"/>
              <a:ext cx="8" cy="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Соединительная линия уступом 30"/>
            <p:cNvSpPr>
              <a:spLocks noChangeShapeType="1"/>
            </p:cNvSpPr>
            <p:nvPr/>
          </p:nvSpPr>
          <p:spPr bwMode="auto">
            <a:xfrm rot="10800000" flipH="1">
              <a:off x="3479" y="10175"/>
              <a:ext cx="580" cy="1783"/>
            </a:xfrm>
            <a:prstGeom prst="bentConnector3">
              <a:avLst>
                <a:gd name="adj1" fmla="val -58620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487" y="3670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8351" y="3683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7401" y="4701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10383" y="4648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24" name="Text Box 25"/>
            <p:cNvSpPr txBox="1">
              <a:spLocks noChangeArrowheads="1"/>
            </p:cNvSpPr>
            <p:nvPr/>
          </p:nvSpPr>
          <p:spPr bwMode="auto">
            <a:xfrm>
              <a:off x="5260" y="9172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26" name="Text Box 24"/>
            <p:cNvSpPr txBox="1">
              <a:spLocks noChangeArrowheads="1"/>
            </p:cNvSpPr>
            <p:nvPr/>
          </p:nvSpPr>
          <p:spPr bwMode="auto">
            <a:xfrm>
              <a:off x="7029" y="11087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27" name="Text Box 23"/>
            <p:cNvSpPr txBox="1">
              <a:spLocks noChangeArrowheads="1"/>
            </p:cNvSpPr>
            <p:nvPr/>
          </p:nvSpPr>
          <p:spPr bwMode="auto">
            <a:xfrm>
              <a:off x="3070" y="11478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28" name="Text Box 22"/>
            <p:cNvSpPr txBox="1">
              <a:spLocks noChangeArrowheads="1"/>
            </p:cNvSpPr>
            <p:nvPr/>
          </p:nvSpPr>
          <p:spPr bwMode="auto">
            <a:xfrm>
              <a:off x="10196" y="11087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29" name="Прямоугольник 8"/>
            <p:cNvSpPr>
              <a:spLocks noChangeArrowheads="1"/>
            </p:cNvSpPr>
            <p:nvPr/>
          </p:nvSpPr>
          <p:spPr bwMode="auto">
            <a:xfrm>
              <a:off x="3745" y="4516"/>
              <a:ext cx="1686" cy="73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Режим ожидания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30" name="Соединительная линия уступом 19"/>
            <p:cNvSpPr>
              <a:spLocks noChangeShapeType="1"/>
            </p:cNvSpPr>
            <p:nvPr/>
          </p:nvSpPr>
          <p:spPr bwMode="auto">
            <a:xfrm rot="10800000" flipV="1">
              <a:off x="6919" y="5052"/>
              <a:ext cx="862" cy="2565"/>
            </a:xfrm>
            <a:prstGeom prst="bentConnector2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31" name="Блок-схема: решение 12"/>
            <p:cNvSpPr>
              <a:spLocks noChangeArrowheads="1"/>
            </p:cNvSpPr>
            <p:nvPr/>
          </p:nvSpPr>
          <p:spPr bwMode="auto">
            <a:xfrm>
              <a:off x="3159" y="5474"/>
              <a:ext cx="2861" cy="2364"/>
            </a:xfrm>
            <a:prstGeom prst="flowChartDecision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команда «Встать на контроль» от УСОП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32" name="Прямая со стрелкой 9"/>
            <p:cNvSpPr>
              <a:spLocks noChangeShapeType="1"/>
            </p:cNvSpPr>
            <p:nvPr/>
          </p:nvSpPr>
          <p:spPr bwMode="auto">
            <a:xfrm>
              <a:off x="4588" y="5270"/>
              <a:ext cx="2" cy="18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33" name="Text Box 17"/>
            <p:cNvSpPr txBox="1">
              <a:spLocks noChangeArrowheads="1"/>
            </p:cNvSpPr>
            <p:nvPr/>
          </p:nvSpPr>
          <p:spPr bwMode="auto">
            <a:xfrm>
              <a:off x="2902" y="6198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34" name="Соединительная линия уступом 17"/>
            <p:cNvSpPr>
              <a:spLocks noChangeShapeType="1"/>
            </p:cNvSpPr>
            <p:nvPr/>
          </p:nvSpPr>
          <p:spPr bwMode="auto">
            <a:xfrm flipH="1" flipV="1">
              <a:off x="5451" y="4883"/>
              <a:ext cx="589" cy="1773"/>
            </a:xfrm>
            <a:prstGeom prst="bentConnector3">
              <a:avLst>
                <a:gd name="adj1" fmla="val -57556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35" name="Text Box 15"/>
            <p:cNvSpPr txBox="1">
              <a:spLocks noChangeArrowheads="1"/>
            </p:cNvSpPr>
            <p:nvPr/>
          </p:nvSpPr>
          <p:spPr bwMode="auto">
            <a:xfrm>
              <a:off x="5785" y="6219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36" name="Блок-схема: решение 12"/>
            <p:cNvSpPr>
              <a:spLocks noChangeArrowheads="1"/>
            </p:cNvSpPr>
            <p:nvPr/>
          </p:nvSpPr>
          <p:spPr bwMode="auto">
            <a:xfrm>
              <a:off x="3499" y="10809"/>
              <a:ext cx="2861" cy="2298"/>
            </a:xfrm>
            <a:prstGeom prst="flowChartDecision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команда «Снятие с контроля» от УСОП</a:t>
              </a:r>
              <a:endPara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37" name="Соединительная линия уступом 31"/>
            <p:cNvSpPr>
              <a:spLocks noChangeShapeType="1"/>
            </p:cNvSpPr>
            <p:nvPr/>
          </p:nvSpPr>
          <p:spPr bwMode="auto">
            <a:xfrm rot="10800000" flipH="1" flipV="1">
              <a:off x="3139" y="6656"/>
              <a:ext cx="2917" cy="1348"/>
            </a:xfrm>
            <a:prstGeom prst="bentConnector3">
              <a:avLst>
                <a:gd name="adj1" fmla="val -11657"/>
              </a:avLst>
            </a:prstGeom>
            <a:noFill/>
            <a:ln w="1270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38" name="Блок-схема: решение 12"/>
            <p:cNvSpPr>
              <a:spLocks noChangeArrowheads="1"/>
            </p:cNvSpPr>
            <p:nvPr/>
          </p:nvSpPr>
          <p:spPr bwMode="auto">
            <a:xfrm>
              <a:off x="7612" y="10401"/>
              <a:ext cx="2861" cy="2298"/>
            </a:xfrm>
            <a:prstGeom prst="flowChartDecision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команда «Снятие с контроля» от УСОП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39" name="AutoShape 11"/>
            <p:cNvSpPr>
              <a:spLocks noChangeShapeType="1"/>
            </p:cNvSpPr>
            <p:nvPr/>
          </p:nvSpPr>
          <p:spPr bwMode="auto">
            <a:xfrm rot="5400000">
              <a:off x="7810" y="7766"/>
              <a:ext cx="554" cy="2097"/>
            </a:xfrm>
            <a:prstGeom prst="bentConnector3">
              <a:avLst>
                <a:gd name="adj1" fmla="val 4981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40" name="Соединительная линия уступом 27"/>
            <p:cNvSpPr>
              <a:spLocks noChangeShapeType="1"/>
            </p:cNvSpPr>
            <p:nvPr/>
          </p:nvSpPr>
          <p:spPr bwMode="auto">
            <a:xfrm flipH="1" flipV="1">
              <a:off x="10126" y="8001"/>
              <a:ext cx="367" cy="3549"/>
            </a:xfrm>
            <a:prstGeom prst="bentConnector3">
              <a:avLst>
                <a:gd name="adj1" fmla="val -92370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41" name="Прямоугольник 8"/>
            <p:cNvSpPr>
              <a:spLocks noChangeArrowheads="1"/>
            </p:cNvSpPr>
            <p:nvPr/>
          </p:nvSpPr>
          <p:spPr bwMode="auto">
            <a:xfrm>
              <a:off x="2961" y="13696"/>
              <a:ext cx="1686" cy="73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Завершение цикла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42" name="Соединительная линия уступом 26"/>
            <p:cNvSpPr>
              <a:spLocks noChangeShapeType="1"/>
            </p:cNvSpPr>
            <p:nvPr/>
          </p:nvSpPr>
          <p:spPr bwMode="auto">
            <a:xfrm rot="10800000" flipV="1">
              <a:off x="4667" y="11550"/>
              <a:ext cx="2925" cy="2513"/>
            </a:xfrm>
            <a:prstGeom prst="bentConnector3">
              <a:avLst>
                <a:gd name="adj1" fmla="val 49981"/>
              </a:avLst>
            </a:prstGeom>
            <a:noFill/>
            <a:ln w="1270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43" name="Соединительная линия уступом 26"/>
            <p:cNvSpPr>
              <a:spLocks noChangeShapeType="1"/>
            </p:cNvSpPr>
            <p:nvPr/>
          </p:nvSpPr>
          <p:spPr bwMode="auto">
            <a:xfrm flipH="1">
              <a:off x="3804" y="11958"/>
              <a:ext cx="2576" cy="1718"/>
            </a:xfrm>
            <a:prstGeom prst="bentConnector4">
              <a:avLst>
                <a:gd name="adj1" fmla="val -13162"/>
                <a:gd name="adj2" fmla="val 83991"/>
              </a:avLst>
            </a:prstGeom>
            <a:noFill/>
            <a:ln w="1270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44" name="Text Box 6"/>
            <p:cNvSpPr txBox="1">
              <a:spLocks noChangeArrowheads="1"/>
            </p:cNvSpPr>
            <p:nvPr/>
          </p:nvSpPr>
          <p:spPr bwMode="auto">
            <a:xfrm>
              <a:off x="6189" y="11507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245" name="AutoShape 5"/>
            <p:cNvSpPr>
              <a:spLocks noChangeShapeType="1"/>
            </p:cNvSpPr>
            <p:nvPr/>
          </p:nvSpPr>
          <p:spPr bwMode="auto">
            <a:xfrm rot="10800000" flipH="1">
              <a:off x="2941" y="4883"/>
              <a:ext cx="784" cy="9180"/>
            </a:xfrm>
            <a:prstGeom prst="bentConnector3">
              <a:avLst>
                <a:gd name="adj1" fmla="val -4336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46" name="Text Box 4"/>
            <p:cNvSpPr txBox="1">
              <a:spLocks noChangeArrowheads="1"/>
            </p:cNvSpPr>
            <p:nvPr/>
          </p:nvSpPr>
          <p:spPr bwMode="auto">
            <a:xfrm>
              <a:off x="8321" y="9182"/>
              <a:ext cx="68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247" name="Прямоугольник 180246"/>
          <p:cNvSpPr/>
          <p:nvPr/>
        </p:nvSpPr>
        <p:spPr>
          <a:xfrm>
            <a:off x="6616190" y="1325478"/>
            <a:ext cx="53929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Предусмотрено функционирование ДСИ как в автономном режиме, так и в составе системы, при наличии связи с ведущим устройством на шине RS485 по протоколу MODBUS-RTU</a:t>
            </a:r>
            <a:endParaRPr lang="ru-RU" sz="2400" dirty="0"/>
          </a:p>
        </p:txBody>
      </p:sp>
      <p:sp>
        <p:nvSpPr>
          <p:cNvPr id="180248" name="Прямоугольник 180247"/>
          <p:cNvSpPr/>
          <p:nvPr/>
        </p:nvSpPr>
        <p:spPr>
          <a:xfrm>
            <a:off x="6655456" y="4029165"/>
            <a:ext cx="5353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</a:rPr>
              <a:t>Для корректной работы детекторов существует возможность их калибровки. Для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этого поэтапно выполняется несколько итераций по изменению высоковольтного напряжения (ВВ) в детекторах.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267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A7B7F3E-3224-77C9-0B8C-E04BAA3FFD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125" y="2356225"/>
            <a:ext cx="7278340" cy="181399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70627D-0549-548E-7DC6-2AC4DB075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245" y="5704782"/>
            <a:ext cx="5402719" cy="288567"/>
          </a:xfrm>
        </p:spPr>
        <p:txBody>
          <a:bodyPr>
            <a:noAutofit/>
          </a:bodyPr>
          <a:lstStyle/>
          <a:p>
            <a:r>
              <a:rPr lang="en-US" sz="2000" dirty="0"/>
              <a:t>E-mail: </a:t>
            </a:r>
            <a:r>
              <a:rPr lang="en-US" sz="2000" dirty="0" smtClean="0"/>
              <a:t>SVChuvaev@yafi.ru</a:t>
            </a: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30866E-E958-F3B7-66FB-7D0AD2451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208" y="5242950"/>
            <a:ext cx="5402719" cy="247610"/>
          </a:xfrm>
        </p:spPr>
        <p:txBody>
          <a:bodyPr>
            <a:noAutofit/>
          </a:bodyPr>
          <a:lstStyle/>
          <a:p>
            <a:r>
              <a:rPr lang="ru-RU" sz="2400" dirty="0" smtClean="0"/>
              <a:t>Чуваев С.В.</a:t>
            </a:r>
            <a:endParaRPr lang="ru-RU" sz="2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2C78868-71C1-275E-2B04-621E89D9802B}"/>
              </a:ext>
            </a:extLst>
          </p:cNvPr>
          <p:cNvGrpSpPr/>
          <p:nvPr/>
        </p:nvGrpSpPr>
        <p:grpSpPr>
          <a:xfrm>
            <a:off x="-1847782" y="0"/>
            <a:ext cx="1685178" cy="1185857"/>
            <a:chOff x="-1847782" y="0"/>
            <a:chExt cx="1685178" cy="118585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2EA0F21-1174-2FEE-B614-3F28BEC2A6B2}"/>
                </a:ext>
              </a:extLst>
            </p:cNvPr>
            <p:cNvSpPr/>
            <p:nvPr userDrawn="1"/>
          </p:nvSpPr>
          <p:spPr>
            <a:xfrm>
              <a:off x="-1847782" y="0"/>
              <a:ext cx="1685178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D6F6BA-BFF0-B39C-E9D2-3F6A38F1E9DC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5240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темы заключительного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Перейти на нужный слайд</a:t>
              </a: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  <a:t>На верхней панели во вкладке </a:t>
              </a:r>
              <a:b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Главная</a:t>
              </a:r>
              <a: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Макет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 нажатия выбрать шаблон </a:t>
              </a:r>
              <a:b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 выпадающего списка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517</Words>
  <Application>Microsoft Office PowerPoint</Application>
  <PresentationFormat>Широкоэкранный</PresentationFormat>
  <Paragraphs>102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Bahnschrift Light</vt:lpstr>
      <vt:lpstr>Calibri</vt:lpstr>
      <vt:lpstr>Rosatom Light</vt:lpstr>
      <vt:lpstr>Times New Roman</vt:lpstr>
      <vt:lpstr>Тема Office</vt:lpstr>
      <vt:lpstr>Детектор смешанного излучения АСРКБ1У.06</vt:lpstr>
      <vt:lpstr>Назначение устройства</vt:lpstr>
      <vt:lpstr>Детекторы</vt:lpstr>
      <vt:lpstr>Устройство ДСИ</vt:lpstr>
      <vt:lpstr>Презентация PowerPoint</vt:lpstr>
      <vt:lpstr>Гамма-спектрометр</vt:lpstr>
      <vt:lpstr>Индикация ДСИ</vt:lpstr>
      <vt:lpstr>Блок-схема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С.В.Чуваев</dc:creator>
  <cp:lastModifiedBy>admin</cp:lastModifiedBy>
  <cp:revision>293</cp:revision>
  <dcterms:modified xsi:type="dcterms:W3CDTF">2025-08-29T20:48:56Z</dcterms:modified>
</cp:coreProperties>
</file>